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18288000" cy="10287000"/>
  <p:notesSz cx="6858000" cy="9144000"/>
  <p:embeddedFontLst>
    <p:embeddedFont>
      <p:font typeface="Calibri (MS) Bold" charset="1" panose="020F0702030404030204"/>
      <p:regular r:id="rId35"/>
    </p:embeddedFont>
    <p:embeddedFont>
      <p:font typeface="Cambria Bold" charset="1" panose="02040803050406030204"/>
      <p:regular r:id="rId36"/>
    </p:embeddedFont>
    <p:embeddedFont>
      <p:font typeface="Calibri (MS) Italics" charset="1" panose="020F05020202040A0204"/>
      <p:regular r:id="rId37"/>
    </p:embeddedFont>
    <p:embeddedFont>
      <p:font typeface="Calibri (MS)" charset="1" panose="020F0502020204030204"/>
      <p:regular r:id="rId38"/>
    </p:embeddedFont>
    <p:embeddedFont>
      <p:font typeface="Arimo Bold" charset="1" panose="020B0704020202020204"/>
      <p:regular r:id="rId42"/>
    </p:embeddedFont>
    <p:embeddedFont>
      <p:font typeface="Arimo" charset="1" panose="020B0604020202020204"/>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notesMasters/notesMaster1.xml" Type="http://schemas.openxmlformats.org/officeDocument/2006/relationships/notesMaster"/><Relationship Id="rId33" Target="theme/theme2.xml" Type="http://schemas.openxmlformats.org/officeDocument/2006/relationships/theme"/><Relationship Id="rId34" Target="notesSlides/notesSlide1.xml" Type="http://schemas.openxmlformats.org/officeDocument/2006/relationships/notesSlide"/><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notesSlides/notesSlide2.xml" Type="http://schemas.openxmlformats.org/officeDocument/2006/relationships/notesSlide"/><Relationship Id="rId4" Target="theme/theme1.xml" Type="http://schemas.openxmlformats.org/officeDocument/2006/relationships/theme"/><Relationship Id="rId40" Target="notesSlides/notesSlide3.xml" Type="http://schemas.openxmlformats.org/officeDocument/2006/relationships/notesSlide"/><Relationship Id="rId41" Target="notesSlides/notesSlide4.xml" Type="http://schemas.openxmlformats.org/officeDocument/2006/relationships/notesSlide"/><Relationship Id="rId42" Target="fonts/font42.fntdata" Type="http://schemas.openxmlformats.org/officeDocument/2006/relationships/font"/><Relationship Id="rId43" Target="fonts/font43.fntdata" Type="http://schemas.openxmlformats.org/officeDocument/2006/relationships/font"/><Relationship Id="rId44" Target="notesSlides/notesSlide5.xml" Type="http://schemas.openxmlformats.org/officeDocument/2006/relationships/notesSlide"/><Relationship Id="rId45" Target="notesSlides/notesSlide6.xml" Type="http://schemas.openxmlformats.org/officeDocument/2006/relationships/notesSlide"/><Relationship Id="rId46" Target="notesSlides/notesSlide7.xml" Type="http://schemas.openxmlformats.org/officeDocument/2006/relationships/notesSlide"/><Relationship Id="rId47" Target="notesSlides/notesSlide8.xml" Type="http://schemas.openxmlformats.org/officeDocument/2006/relationships/notesSlide"/><Relationship Id="rId48" Target="notesSlides/notesSlide9.xml" Type="http://schemas.openxmlformats.org/officeDocument/2006/relationships/notesSlide"/><Relationship Id="rId49" Target="notesSlides/notesSlide10.xml" Type="http://schemas.openxmlformats.org/officeDocument/2006/relationships/notesSlide"/><Relationship Id="rId5" Target="tableStyles.xml" Type="http://schemas.openxmlformats.org/officeDocument/2006/relationships/tableStyles"/><Relationship Id="rId50" Target="notesSlides/notesSlide11.xml" Type="http://schemas.openxmlformats.org/officeDocument/2006/relationships/notesSlide"/><Relationship Id="rId51" Target="notesSlides/notesSlide12.xml" Type="http://schemas.openxmlformats.org/officeDocument/2006/relationships/notesSlide"/><Relationship Id="rId52" Target="notesSlides/notesSlide13.xml" Type="http://schemas.openxmlformats.org/officeDocument/2006/relationships/notesSlide"/><Relationship Id="rId53" Target="notesSlides/notesSlide14.xml" Type="http://schemas.openxmlformats.org/officeDocument/2006/relationships/notesSlide"/><Relationship Id="rId54" Target="notesSlides/notesSlide15.xml" Type="http://schemas.openxmlformats.org/officeDocument/2006/relationships/notesSlide"/><Relationship Id="rId55" Target="notesSlides/notesSlide16.xml" Type="http://schemas.openxmlformats.org/officeDocument/2006/relationships/notesSlide"/><Relationship Id="rId56" Target="notesSlides/notesSlide17.xml" Type="http://schemas.openxmlformats.org/officeDocument/2006/relationships/notesSlide"/><Relationship Id="rId57" Target="notesSlides/notesSlide18.xml" Type="http://schemas.openxmlformats.org/officeDocument/2006/relationships/notesSlide"/><Relationship Id="rId58" Target="notesSlides/notesSlide19.xml" Type="http://schemas.openxmlformats.org/officeDocument/2006/relationships/notesSlide"/><Relationship Id="rId59" Target="notesSlides/notesSlide20.xml" Type="http://schemas.openxmlformats.org/officeDocument/2006/relationships/notesSlide"/><Relationship Id="rId6" Target="slides/slide1.xml" Type="http://schemas.openxmlformats.org/officeDocument/2006/relationships/slide"/><Relationship Id="rId60" Target="notesSlides/notesSlide21.xml" Type="http://schemas.openxmlformats.org/officeDocument/2006/relationships/notesSlide"/><Relationship Id="rId61" Target="notesSlides/notesSlide22.xml" Type="http://schemas.openxmlformats.org/officeDocument/2006/relationships/notesSlide"/><Relationship Id="rId62" Target="notesSlides/notesSlide23.xml" Type="http://schemas.openxmlformats.org/officeDocument/2006/relationships/notesSlide"/><Relationship Id="rId63" Target="notesSlides/notesSlide24.xml" Type="http://schemas.openxmlformats.org/officeDocument/2006/relationships/note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20</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2.jpe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jpe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2.jpe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2.jpe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jpeg" Type="http://schemas.openxmlformats.org/officeDocument/2006/relationships/image"/><Relationship Id="rId4" Target="../media/image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jpeg" Type="http://schemas.openxmlformats.org/officeDocument/2006/relationships/image"/><Relationship Id="rId4" Target="../media/image13.png" Type="http://schemas.openxmlformats.org/officeDocument/2006/relationships/image"/><Relationship Id="rId5" Target="../media/image8.png" Type="http://schemas.openxmlformats.org/officeDocument/2006/relationships/image"/><Relationship Id="rId6" Target="../media/image1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2.jpeg" Type="http://schemas.openxmlformats.org/officeDocument/2006/relationships/image"/><Relationship Id="rId4" Target="../media/image3.png" Type="http://schemas.openxmlformats.org/officeDocument/2006/relationships/image"/><Relationship Id="rId5" Target="../media/image13.png" Type="http://schemas.openxmlformats.org/officeDocument/2006/relationships/image"/><Relationship Id="rId6" Target="../media/image8.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2.jpe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2.jpeg" Type="http://schemas.openxmlformats.org/officeDocument/2006/relationships/image"/><Relationship Id="rId4" Target="../media/image19.png" Type="http://schemas.openxmlformats.org/officeDocument/2006/relationships/image"/><Relationship Id="rId5" Target="../media/image17.png" Type="http://schemas.openxmlformats.org/officeDocument/2006/relationships/image"/><Relationship Id="rId6" Target="../media/image20.png" Type="http://schemas.openxmlformats.org/officeDocument/2006/relationships/image"/><Relationship Id="rId7" Target="../media/image2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jpeg" Type="http://schemas.openxmlformats.org/officeDocument/2006/relationships/image"/><Relationship Id="rId4" Target="../media/image19.png" Type="http://schemas.openxmlformats.org/officeDocument/2006/relationships/image"/><Relationship Id="rId5" Target="../media/image22.png" Type="http://schemas.openxmlformats.org/officeDocument/2006/relationships/image"/><Relationship Id="rId6" Target="../media/image8.png" Type="http://schemas.openxmlformats.org/officeDocument/2006/relationships/image"/><Relationship Id="rId7" Target="../media/image2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2.jpeg" Type="http://schemas.openxmlformats.org/officeDocument/2006/relationships/image"/><Relationship Id="rId4" Target="../media/image21.png" Type="http://schemas.openxmlformats.org/officeDocument/2006/relationships/image"/><Relationship Id="rId5" Target="../media/image15.png" Type="http://schemas.openxmlformats.org/officeDocument/2006/relationships/image"/><Relationship Id="rId6" Target="../media/image8.png" Type="http://schemas.openxmlformats.org/officeDocument/2006/relationships/image"/><Relationship Id="rId7" Target="../media/image24.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2.jpeg" Type="http://schemas.openxmlformats.org/officeDocument/2006/relationships/image"/><Relationship Id="rId4" Target="../media/image25.png" Type="http://schemas.openxmlformats.org/officeDocument/2006/relationships/image"/><Relationship Id="rId5" Target="../media/image26.png" Type="http://schemas.openxmlformats.org/officeDocument/2006/relationships/image"/><Relationship Id="rId6" Target="../media/image7.png" Type="http://schemas.openxmlformats.org/officeDocument/2006/relationships/image"/><Relationship Id="rId7" Target="../media/image27.png" Type="http://schemas.openxmlformats.org/officeDocument/2006/relationships/image"/><Relationship Id="rId8" Target="../media/image28.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2.jpeg" Type="http://schemas.openxmlformats.org/officeDocument/2006/relationships/image"/><Relationship Id="rId4" Target="../media/image29.png" Type="http://schemas.openxmlformats.org/officeDocument/2006/relationships/image"/><Relationship Id="rId5" Target="../media/image6.png" Type="http://schemas.openxmlformats.org/officeDocument/2006/relationships/image"/><Relationship Id="rId6" Target="../media/image3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2.jpeg" Type="http://schemas.openxmlformats.org/officeDocument/2006/relationships/image"/><Relationship Id="rId4" Target="../media/image26.png" Type="http://schemas.openxmlformats.org/officeDocument/2006/relationships/image"/><Relationship Id="rId5" Target="../media/image31.png" Type="http://schemas.openxmlformats.org/officeDocument/2006/relationships/image"/><Relationship Id="rId6" Target="../media/image32.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2.jpeg" Type="http://schemas.openxmlformats.org/officeDocument/2006/relationships/image"/><Relationship Id="rId4" Target="../media/image7.png" Type="http://schemas.openxmlformats.org/officeDocument/2006/relationships/image"/><Relationship Id="rId5" Target="../media/image3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2.jpeg" Type="http://schemas.openxmlformats.org/officeDocument/2006/relationships/image"/><Relationship Id="rId4" Target="../media/image34.png" Type="http://schemas.openxmlformats.org/officeDocument/2006/relationships/image"/><Relationship Id="rId5" Target="../media/image19.png" Type="http://schemas.openxmlformats.org/officeDocument/2006/relationships/image"/><Relationship Id="rId6" Target="../media/image26.png" Type="http://schemas.openxmlformats.org/officeDocument/2006/relationships/image"/><Relationship Id="rId7" Target="../media/image8.png" Type="http://schemas.openxmlformats.org/officeDocument/2006/relationships/image"/><Relationship Id="rId8" Target="../media/image29.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2.jpeg" Type="http://schemas.openxmlformats.org/officeDocument/2006/relationships/image"/><Relationship Id="rId4" Target="../media/image28.png" Type="http://schemas.openxmlformats.org/officeDocument/2006/relationships/image"/><Relationship Id="rId5" Target="../media/image26.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jpeg" Type="http://schemas.openxmlformats.org/officeDocument/2006/relationships/image"/><Relationship Id="rId4" Target="../media/image35.png" Type="http://schemas.openxmlformats.org/officeDocument/2006/relationships/image"/><Relationship Id="rId5" Target="../media/image36.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2.jpeg" Type="http://schemas.openxmlformats.org/officeDocument/2006/relationships/image"/><Relationship Id="rId4" Target="../media/image37.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2.jpeg" Type="http://schemas.openxmlformats.org/officeDocument/2006/relationships/image"/><Relationship Id="rId4" Target="../media/image29.png" Type="http://schemas.openxmlformats.org/officeDocument/2006/relationships/image"/><Relationship Id="rId5" Target="../media/image26.png" Type="http://schemas.openxmlformats.org/officeDocument/2006/relationships/image"/><Relationship Id="rId6" Target="../media/image16.png" Type="http://schemas.openxmlformats.org/officeDocument/2006/relationships/image"/><Relationship Id="rId7" Target="../media/image27.png" Type="http://schemas.openxmlformats.org/officeDocument/2006/relationships/image"/><Relationship Id="rId8" Target="../media/image35.png" Type="http://schemas.openxmlformats.org/officeDocument/2006/relationships/image"/><Relationship Id="rId9" Target="../media/image15.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2.jpeg" Type="http://schemas.openxmlformats.org/officeDocument/2006/relationships/image"/><Relationship Id="rId4" Target="../media/image38.png" Type="http://schemas.openxmlformats.org/officeDocument/2006/relationships/image"/><Relationship Id="rId5" Target="../media/image39.png" Type="http://schemas.openxmlformats.org/officeDocument/2006/relationships/image"/><Relationship Id="rId6" Target="../media/image6.png" Type="http://schemas.openxmlformats.org/officeDocument/2006/relationships/image"/><Relationship Id="rId7" Target="../media/image35.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B3D1E"/>
        </a:solidFill>
      </p:bgPr>
    </p:bg>
    <p:spTree>
      <p:nvGrpSpPr>
        <p:cNvPr id="1" name=""/>
        <p:cNvGrpSpPr/>
        <p:nvPr/>
      </p:nvGrpSpPr>
      <p:grpSpPr>
        <a:xfrm>
          <a:off x="0" y="0"/>
          <a:ext cx="0" cy="0"/>
          <a:chOff x="0" y="0"/>
          <a:chExt cx="0" cy="0"/>
        </a:xfrm>
      </p:grpSpPr>
      <p:grpSp>
        <p:nvGrpSpPr>
          <p:cNvPr name="Group 2" id="2"/>
          <p:cNvGrpSpPr/>
          <p:nvPr/>
        </p:nvGrpSpPr>
        <p:grpSpPr>
          <a:xfrm rot="0">
            <a:off x="13167360" y="-3017520"/>
            <a:ext cx="8915400" cy="8915400"/>
            <a:chOff x="0" y="0"/>
            <a:chExt cx="11887200" cy="11887200"/>
          </a:xfrm>
        </p:grpSpPr>
        <p:sp>
          <p:nvSpPr>
            <p:cNvPr name="Freeform 3" id="3"/>
            <p:cNvSpPr/>
            <p:nvPr/>
          </p:nvSpPr>
          <p:spPr>
            <a:xfrm flipH="false" flipV="false" rot="0">
              <a:off x="0" y="0"/>
              <a:ext cx="11887200" cy="11887200"/>
            </a:xfrm>
            <a:custGeom>
              <a:avLst/>
              <a:gdLst/>
              <a:ahLst/>
              <a:cxnLst/>
              <a:rect r="r" b="b" t="t" l="l"/>
              <a:pathLst>
                <a:path h="11887200" w="11887200">
                  <a:moveTo>
                    <a:pt x="0" y="5943600"/>
                  </a:moveTo>
                  <a:cubicBezTo>
                    <a:pt x="0" y="2661031"/>
                    <a:pt x="2661031" y="0"/>
                    <a:pt x="5943600" y="0"/>
                  </a:cubicBezTo>
                  <a:cubicBezTo>
                    <a:pt x="9226169" y="0"/>
                    <a:pt x="11887200" y="2661031"/>
                    <a:pt x="11887200" y="5943600"/>
                  </a:cubicBezTo>
                  <a:cubicBezTo>
                    <a:pt x="11887200" y="9226169"/>
                    <a:pt x="9226169" y="11887200"/>
                    <a:pt x="5943600" y="11887200"/>
                  </a:cubicBezTo>
                  <a:cubicBezTo>
                    <a:pt x="2661031" y="11887200"/>
                    <a:pt x="0" y="9226169"/>
                    <a:pt x="0" y="5943600"/>
                  </a:cubicBezTo>
                  <a:close/>
                </a:path>
              </a:pathLst>
            </a:custGeom>
            <a:solidFill>
              <a:srgbClr val="245F28"/>
            </a:solidFill>
          </p:spPr>
        </p:sp>
      </p:grpSp>
      <p:grpSp>
        <p:nvGrpSpPr>
          <p:cNvPr name="Group 4" id="4"/>
          <p:cNvGrpSpPr/>
          <p:nvPr/>
        </p:nvGrpSpPr>
        <p:grpSpPr>
          <a:xfrm rot="0">
            <a:off x="15636240" y="6309360"/>
            <a:ext cx="4937760" cy="4937760"/>
            <a:chOff x="0" y="0"/>
            <a:chExt cx="6583680" cy="6583680"/>
          </a:xfrm>
        </p:grpSpPr>
        <p:sp>
          <p:nvSpPr>
            <p:cNvPr name="Freeform 5" id="5"/>
            <p:cNvSpPr/>
            <p:nvPr/>
          </p:nvSpPr>
          <p:spPr>
            <a:xfrm flipH="false" flipV="false" rot="0">
              <a:off x="0" y="0"/>
              <a:ext cx="6583680" cy="6583680"/>
            </a:xfrm>
            <a:custGeom>
              <a:avLst/>
              <a:gdLst/>
              <a:ahLst/>
              <a:cxnLst/>
              <a:rect r="r" b="b" t="t" l="l"/>
              <a:pathLst>
                <a:path h="6583680" w="6583680">
                  <a:moveTo>
                    <a:pt x="0" y="3291840"/>
                  </a:moveTo>
                  <a:cubicBezTo>
                    <a:pt x="0" y="1473835"/>
                    <a:pt x="1473835" y="0"/>
                    <a:pt x="3291840" y="0"/>
                  </a:cubicBezTo>
                  <a:cubicBezTo>
                    <a:pt x="5109845" y="0"/>
                    <a:pt x="6583680" y="1473835"/>
                    <a:pt x="6583680" y="3291840"/>
                  </a:cubicBezTo>
                  <a:cubicBezTo>
                    <a:pt x="6583680" y="5109845"/>
                    <a:pt x="5109845" y="6583680"/>
                    <a:pt x="3291840" y="6583680"/>
                  </a:cubicBezTo>
                  <a:cubicBezTo>
                    <a:pt x="1473835" y="6583680"/>
                    <a:pt x="0" y="5109845"/>
                    <a:pt x="0" y="3291840"/>
                  </a:cubicBezTo>
                  <a:close/>
                </a:path>
              </a:pathLst>
            </a:custGeom>
            <a:solidFill>
              <a:srgbClr val="2E7D32"/>
            </a:solidFill>
          </p:spPr>
        </p:sp>
      </p:grpSp>
      <p:grpSp>
        <p:nvGrpSpPr>
          <p:cNvPr name="Group 6" id="6"/>
          <p:cNvGrpSpPr/>
          <p:nvPr/>
        </p:nvGrpSpPr>
        <p:grpSpPr>
          <a:xfrm rot="0">
            <a:off x="1234440" y="1028700"/>
            <a:ext cx="2057400" cy="2057400"/>
            <a:chOff x="0" y="0"/>
            <a:chExt cx="2743200" cy="2743200"/>
          </a:xfrm>
        </p:grpSpPr>
        <p:sp>
          <p:nvSpPr>
            <p:cNvPr name="Freeform 7" id="7"/>
            <p:cNvSpPr/>
            <p:nvPr/>
          </p:nvSpPr>
          <p:spPr>
            <a:xfrm flipH="false" flipV="false" rot="0">
              <a:off x="0" y="0"/>
              <a:ext cx="2743200" cy="2743200"/>
            </a:xfrm>
            <a:custGeom>
              <a:avLst/>
              <a:gdLst/>
              <a:ahLst/>
              <a:cxnLst/>
              <a:rect r="r" b="b" t="t" l="l"/>
              <a:pathLst>
                <a:path h="2743200" w="2743200">
                  <a:moveTo>
                    <a:pt x="0" y="1371600"/>
                  </a:moveTo>
                  <a:cubicBezTo>
                    <a:pt x="0" y="614045"/>
                    <a:pt x="614045" y="0"/>
                    <a:pt x="1371600" y="0"/>
                  </a:cubicBezTo>
                  <a:cubicBezTo>
                    <a:pt x="2129155" y="0"/>
                    <a:pt x="2743200" y="614045"/>
                    <a:pt x="2743200" y="1371600"/>
                  </a:cubicBezTo>
                  <a:cubicBezTo>
                    <a:pt x="2743200" y="2129155"/>
                    <a:pt x="2129155" y="2743200"/>
                    <a:pt x="1371600" y="2743200"/>
                  </a:cubicBezTo>
                  <a:cubicBezTo>
                    <a:pt x="614045" y="2743200"/>
                    <a:pt x="0" y="2129155"/>
                    <a:pt x="0" y="1371600"/>
                  </a:cubicBezTo>
                  <a:close/>
                </a:path>
              </a:pathLst>
            </a:custGeom>
            <a:solidFill>
              <a:srgbClr val="FFFFFF"/>
            </a:solidFill>
          </p:spPr>
        </p:sp>
      </p:grpSp>
      <p:grpSp>
        <p:nvGrpSpPr>
          <p:cNvPr name="Group 8" id="8"/>
          <p:cNvGrpSpPr/>
          <p:nvPr/>
        </p:nvGrpSpPr>
        <p:grpSpPr>
          <a:xfrm rot="0">
            <a:off x="1330452" y="1124712"/>
            <a:ext cx="1865376" cy="1865376"/>
            <a:chOff x="0" y="0"/>
            <a:chExt cx="2487168" cy="2487168"/>
          </a:xfrm>
        </p:grpSpPr>
        <p:sp>
          <p:nvSpPr>
            <p:cNvPr name="Freeform 9" id="9" descr="/home/claude/gazteak_pptx/logo_circle.png"/>
            <p:cNvSpPr/>
            <p:nvPr/>
          </p:nvSpPr>
          <p:spPr>
            <a:xfrm flipH="false" flipV="false" rot="0">
              <a:off x="0" y="0"/>
              <a:ext cx="2487168" cy="2487168"/>
            </a:xfrm>
            <a:custGeom>
              <a:avLst/>
              <a:gdLst/>
              <a:ahLst/>
              <a:cxnLst/>
              <a:rect r="r" b="b" t="t" l="l"/>
              <a:pathLst>
                <a:path h="2487168" w="2487168">
                  <a:moveTo>
                    <a:pt x="0" y="0"/>
                  </a:moveTo>
                  <a:lnTo>
                    <a:pt x="2487168" y="0"/>
                  </a:lnTo>
                  <a:lnTo>
                    <a:pt x="2487168" y="2487168"/>
                  </a:lnTo>
                  <a:lnTo>
                    <a:pt x="0" y="2487168"/>
                  </a:lnTo>
                  <a:lnTo>
                    <a:pt x="0" y="0"/>
                  </a:lnTo>
                  <a:close/>
                </a:path>
              </a:pathLst>
            </a:custGeom>
            <a:blipFill>
              <a:blip r:embed="rId3"/>
              <a:stretch>
                <a:fillRect l="0" t="0" r="0" b="0"/>
              </a:stretch>
            </a:blipFill>
          </p:spPr>
        </p:sp>
      </p:grpSp>
      <p:grpSp>
        <p:nvGrpSpPr>
          <p:cNvPr name="Group 10" id="10"/>
          <p:cNvGrpSpPr/>
          <p:nvPr/>
        </p:nvGrpSpPr>
        <p:grpSpPr>
          <a:xfrm rot="0">
            <a:off x="1234440" y="3497580"/>
            <a:ext cx="12344400" cy="685800"/>
            <a:chOff x="0" y="0"/>
            <a:chExt cx="16459200" cy="914400"/>
          </a:xfrm>
        </p:grpSpPr>
        <p:sp>
          <p:nvSpPr>
            <p:cNvPr name="Freeform 11" id="11"/>
            <p:cNvSpPr/>
            <p:nvPr/>
          </p:nvSpPr>
          <p:spPr>
            <a:xfrm flipH="false" flipV="false" rot="0">
              <a:off x="0" y="0"/>
              <a:ext cx="16459200" cy="914400"/>
            </a:xfrm>
            <a:custGeom>
              <a:avLst/>
              <a:gdLst/>
              <a:ahLst/>
              <a:cxnLst/>
              <a:rect r="r" b="b" t="t" l="l"/>
              <a:pathLst>
                <a:path h="914400" w="16459200">
                  <a:moveTo>
                    <a:pt x="0" y="0"/>
                  </a:moveTo>
                  <a:lnTo>
                    <a:pt x="16459200" y="0"/>
                  </a:lnTo>
                  <a:lnTo>
                    <a:pt x="16459200" y="914400"/>
                  </a:lnTo>
                  <a:lnTo>
                    <a:pt x="0" y="914400"/>
                  </a:lnTo>
                  <a:close/>
                </a:path>
              </a:pathLst>
            </a:custGeom>
            <a:blipFill>
              <a:blip r:embed="rId4">
                <a:alphaModFix amt="0"/>
              </a:blip>
              <a:stretch>
                <a:fillRect l="0" t="-300730" r="0" b="-300730"/>
              </a:stretch>
            </a:blipFill>
          </p:spPr>
        </p:sp>
        <p:sp>
          <p:nvSpPr>
            <p:cNvPr name="TextBox 12" id="12"/>
            <p:cNvSpPr txBox="true"/>
            <p:nvPr/>
          </p:nvSpPr>
          <p:spPr>
            <a:xfrm>
              <a:off x="0" y="-38100"/>
              <a:ext cx="16459200" cy="952500"/>
            </a:xfrm>
            <a:prstGeom prst="rect">
              <a:avLst/>
            </a:prstGeom>
          </p:spPr>
          <p:txBody>
            <a:bodyPr anchor="ctr" rtlCol="false" tIns="0" lIns="0" bIns="0" rIns="0"/>
            <a:lstStyle/>
            <a:p>
              <a:pPr algn="l">
                <a:lnSpc>
                  <a:spcPts val="2879"/>
                </a:lnSpc>
              </a:pPr>
              <a:r>
                <a:rPr lang="en-US" b="true" sz="2400" spc="450">
                  <a:solidFill>
                    <a:srgbClr val="A9D6AC"/>
                  </a:solidFill>
                  <a:latin typeface="Calibri (MS) Bold"/>
                  <a:ea typeface="Calibri (MS) Bold"/>
                  <a:cs typeface="Calibri (MS) Bold"/>
                  <a:sym typeface="Calibri (MS) Bold"/>
                </a:rPr>
                <a:t>GAZTEAK C.F.</a:t>
              </a:r>
            </a:p>
          </p:txBody>
        </p:sp>
      </p:grpSp>
      <p:grpSp>
        <p:nvGrpSpPr>
          <p:cNvPr name="Group 13" id="13"/>
          <p:cNvGrpSpPr/>
          <p:nvPr/>
        </p:nvGrpSpPr>
        <p:grpSpPr>
          <a:xfrm rot="0">
            <a:off x="1165860" y="4114800"/>
            <a:ext cx="15087600" cy="5940754"/>
            <a:chOff x="0" y="0"/>
            <a:chExt cx="20116800" cy="7921005"/>
          </a:xfrm>
        </p:grpSpPr>
        <p:sp>
          <p:nvSpPr>
            <p:cNvPr name="Freeform 14" id="14"/>
            <p:cNvSpPr/>
            <p:nvPr/>
          </p:nvSpPr>
          <p:spPr>
            <a:xfrm flipH="false" flipV="false" rot="0">
              <a:off x="0" y="0"/>
              <a:ext cx="20116800" cy="7921005"/>
            </a:xfrm>
            <a:custGeom>
              <a:avLst/>
              <a:gdLst/>
              <a:ahLst/>
              <a:cxnLst/>
              <a:rect r="r" b="b" t="t" l="l"/>
              <a:pathLst>
                <a:path h="7921005" w="20116800">
                  <a:moveTo>
                    <a:pt x="0" y="0"/>
                  </a:moveTo>
                  <a:lnTo>
                    <a:pt x="20116800" y="0"/>
                  </a:lnTo>
                  <a:lnTo>
                    <a:pt x="20116800" y="7921005"/>
                  </a:lnTo>
                  <a:lnTo>
                    <a:pt x="0" y="7921005"/>
                  </a:lnTo>
                  <a:close/>
                </a:path>
              </a:pathLst>
            </a:custGeom>
            <a:blipFill>
              <a:blip r:embed="rId4">
                <a:alphaModFix amt="0"/>
              </a:blip>
              <a:stretch>
                <a:fillRect l="0" t="-33324" r="0" b="34352"/>
              </a:stretch>
            </a:blipFill>
          </p:spPr>
        </p:sp>
        <p:sp>
          <p:nvSpPr>
            <p:cNvPr name="TextBox 15" id="15"/>
            <p:cNvSpPr txBox="true"/>
            <p:nvPr/>
          </p:nvSpPr>
          <p:spPr>
            <a:xfrm>
              <a:off x="0" y="-19050"/>
              <a:ext cx="20116800" cy="7940055"/>
            </a:xfrm>
            <a:prstGeom prst="rect">
              <a:avLst/>
            </a:prstGeom>
          </p:spPr>
          <p:txBody>
            <a:bodyPr anchor="ctr" rtlCol="false" tIns="0" lIns="0" bIns="0" rIns="0"/>
            <a:lstStyle/>
            <a:p>
              <a:pPr algn="l">
                <a:lnSpc>
                  <a:spcPts val="9720"/>
                </a:lnSpc>
              </a:pPr>
              <a:r>
                <a:rPr lang="en-US" sz="8100" b="true">
                  <a:solidFill>
                    <a:srgbClr val="FFFFFF"/>
                  </a:solidFill>
                  <a:latin typeface="Cambria Bold"/>
                  <a:ea typeface="Cambria Bold"/>
                  <a:cs typeface="Cambria Bold"/>
                  <a:sym typeface="Cambria Bold"/>
                </a:rPr>
                <a:t>Reunión de Familias</a:t>
              </a:r>
            </a:p>
          </p:txBody>
        </p:sp>
      </p:grpSp>
      <p:grpSp>
        <p:nvGrpSpPr>
          <p:cNvPr name="Group 16" id="16"/>
          <p:cNvGrpSpPr/>
          <p:nvPr/>
        </p:nvGrpSpPr>
        <p:grpSpPr>
          <a:xfrm rot="0">
            <a:off x="1234440" y="5692140"/>
            <a:ext cx="13030200" cy="822960"/>
            <a:chOff x="0" y="0"/>
            <a:chExt cx="17373600" cy="1097280"/>
          </a:xfrm>
        </p:grpSpPr>
        <p:sp>
          <p:nvSpPr>
            <p:cNvPr name="Freeform 17" id="17"/>
            <p:cNvSpPr/>
            <p:nvPr/>
          </p:nvSpPr>
          <p:spPr>
            <a:xfrm flipH="false" flipV="false" rot="0">
              <a:off x="0" y="0"/>
              <a:ext cx="17373600" cy="1097280"/>
            </a:xfrm>
            <a:custGeom>
              <a:avLst/>
              <a:gdLst/>
              <a:ahLst/>
              <a:cxnLst/>
              <a:rect r="r" b="b" t="t" l="l"/>
              <a:pathLst>
                <a:path h="1097280" w="17373600">
                  <a:moveTo>
                    <a:pt x="0" y="0"/>
                  </a:moveTo>
                  <a:lnTo>
                    <a:pt x="17373600" y="0"/>
                  </a:lnTo>
                  <a:lnTo>
                    <a:pt x="17373600" y="1097280"/>
                  </a:lnTo>
                  <a:lnTo>
                    <a:pt x="0" y="1097280"/>
                  </a:lnTo>
                  <a:close/>
                </a:path>
              </a:pathLst>
            </a:custGeom>
            <a:blipFill>
              <a:blip r:embed="rId4">
                <a:alphaModFix amt="0"/>
              </a:blip>
              <a:stretch>
                <a:fillRect l="0" t="-258513" r="0" b="-258513"/>
              </a:stretch>
            </a:blipFill>
          </p:spPr>
        </p:sp>
        <p:sp>
          <p:nvSpPr>
            <p:cNvPr name="TextBox 18" id="18"/>
            <p:cNvSpPr txBox="true"/>
            <p:nvPr/>
          </p:nvSpPr>
          <p:spPr>
            <a:xfrm>
              <a:off x="0" y="-57150"/>
              <a:ext cx="17373600" cy="1154430"/>
            </a:xfrm>
            <a:prstGeom prst="rect">
              <a:avLst/>
            </a:prstGeom>
          </p:spPr>
          <p:txBody>
            <a:bodyPr anchor="ctr" rtlCol="false" tIns="0" lIns="0" bIns="0" rIns="0"/>
            <a:lstStyle/>
            <a:p>
              <a:pPr algn="l">
                <a:lnSpc>
                  <a:spcPts val="3240"/>
                </a:lnSpc>
              </a:pPr>
              <a:r>
                <a:rPr lang="en-US" sz="2700" i="true">
                  <a:solidFill>
                    <a:srgbClr val="CFE8D0"/>
                  </a:solidFill>
                  <a:latin typeface="Calibri (MS) Italics"/>
                  <a:ea typeface="Calibri (MS) Italics"/>
                  <a:cs typeface="Calibri (MS) Italics"/>
                  <a:sym typeface="Calibri (MS) Italics"/>
                </a:rPr>
                <a:t>Ropa, cuotas, normas y objetivos deportivos de la temporada</a:t>
              </a:r>
            </a:p>
          </p:txBody>
        </p:sp>
      </p:grpSp>
      <p:grpSp>
        <p:nvGrpSpPr>
          <p:cNvPr name="Group 19" id="19"/>
          <p:cNvGrpSpPr/>
          <p:nvPr/>
        </p:nvGrpSpPr>
        <p:grpSpPr>
          <a:xfrm rot="0">
            <a:off x="1234440" y="8709660"/>
            <a:ext cx="8229600" cy="548640"/>
            <a:chOff x="0" y="0"/>
            <a:chExt cx="10972800" cy="731520"/>
          </a:xfrm>
        </p:grpSpPr>
        <p:sp>
          <p:nvSpPr>
            <p:cNvPr name="Freeform 20" id="20"/>
            <p:cNvSpPr/>
            <p:nvPr/>
          </p:nvSpPr>
          <p:spPr>
            <a:xfrm flipH="false" flipV="false" rot="0">
              <a:off x="0" y="0"/>
              <a:ext cx="10972800" cy="731520"/>
            </a:xfrm>
            <a:custGeom>
              <a:avLst/>
              <a:gdLst/>
              <a:ahLst/>
              <a:cxnLst/>
              <a:rect r="r" b="b" t="t" l="l"/>
              <a:pathLst>
                <a:path h="731520" w="10972800">
                  <a:moveTo>
                    <a:pt x="0" y="0"/>
                  </a:moveTo>
                  <a:lnTo>
                    <a:pt x="10972800" y="0"/>
                  </a:lnTo>
                  <a:lnTo>
                    <a:pt x="10972800" y="731520"/>
                  </a:lnTo>
                  <a:lnTo>
                    <a:pt x="0" y="731520"/>
                  </a:lnTo>
                  <a:close/>
                </a:path>
              </a:pathLst>
            </a:custGeom>
            <a:blipFill>
              <a:blip r:embed="rId4">
                <a:alphaModFix amt="0"/>
              </a:blip>
              <a:stretch>
                <a:fillRect l="0" t="-242275" r="0" b="-242275"/>
              </a:stretch>
            </a:blipFill>
          </p:spPr>
        </p:sp>
        <p:sp>
          <p:nvSpPr>
            <p:cNvPr name="TextBox 21" id="21"/>
            <p:cNvSpPr txBox="true"/>
            <p:nvPr/>
          </p:nvSpPr>
          <p:spPr>
            <a:xfrm>
              <a:off x="0" y="-47625"/>
              <a:ext cx="10972800" cy="779145"/>
            </a:xfrm>
            <a:prstGeom prst="rect">
              <a:avLst/>
            </a:prstGeom>
          </p:spPr>
          <p:txBody>
            <a:bodyPr anchor="ctr" rtlCol="false" tIns="0" lIns="0" bIns="0" rIns="0"/>
            <a:lstStyle/>
            <a:p>
              <a:pPr algn="l">
                <a:lnSpc>
                  <a:spcPts val="2520"/>
                </a:lnSpc>
              </a:pPr>
              <a:r>
                <a:rPr lang="en-US" sz="2100">
                  <a:solidFill>
                    <a:srgbClr val="BFD8C0"/>
                  </a:solidFill>
                  <a:latin typeface="Calibri (MS)"/>
                  <a:ea typeface="Calibri (MS)"/>
                  <a:cs typeface="Calibri (MS)"/>
                  <a:sym typeface="Calibri (MS)"/>
                </a:rPr>
                <a:t>Reunión de familias</a:t>
              </a:r>
            </a:p>
          </p:txBody>
        </p:sp>
      </p:grpSp>
      <p:grpSp>
        <p:nvGrpSpPr>
          <p:cNvPr name="Group 22" id="22"/>
          <p:cNvGrpSpPr/>
          <p:nvPr/>
        </p:nvGrpSpPr>
        <p:grpSpPr>
          <a:xfrm rot="0">
            <a:off x="1234440" y="9189720"/>
            <a:ext cx="8229600" cy="548640"/>
            <a:chOff x="0" y="0"/>
            <a:chExt cx="10972800" cy="731520"/>
          </a:xfrm>
        </p:grpSpPr>
        <p:sp>
          <p:nvSpPr>
            <p:cNvPr name="Freeform 23" id="23"/>
            <p:cNvSpPr/>
            <p:nvPr/>
          </p:nvSpPr>
          <p:spPr>
            <a:xfrm flipH="false" flipV="false" rot="0">
              <a:off x="0" y="0"/>
              <a:ext cx="10972800" cy="731520"/>
            </a:xfrm>
            <a:custGeom>
              <a:avLst/>
              <a:gdLst/>
              <a:ahLst/>
              <a:cxnLst/>
              <a:rect r="r" b="b" t="t" l="l"/>
              <a:pathLst>
                <a:path h="731520" w="10972800">
                  <a:moveTo>
                    <a:pt x="0" y="0"/>
                  </a:moveTo>
                  <a:lnTo>
                    <a:pt x="10972800" y="0"/>
                  </a:lnTo>
                  <a:lnTo>
                    <a:pt x="10972800" y="731520"/>
                  </a:lnTo>
                  <a:lnTo>
                    <a:pt x="0" y="731520"/>
                  </a:lnTo>
                  <a:close/>
                </a:path>
              </a:pathLst>
            </a:custGeom>
            <a:blipFill>
              <a:blip r:embed="rId4">
                <a:alphaModFix amt="0"/>
              </a:blip>
              <a:stretch>
                <a:fillRect l="0" t="-242275" r="0" b="-242275"/>
              </a:stretch>
            </a:blipFill>
          </p:spPr>
        </p:sp>
        <p:sp>
          <p:nvSpPr>
            <p:cNvPr name="TextBox 24" id="24"/>
            <p:cNvSpPr txBox="true"/>
            <p:nvPr/>
          </p:nvSpPr>
          <p:spPr>
            <a:xfrm>
              <a:off x="0" y="-47625"/>
              <a:ext cx="10972800" cy="779145"/>
            </a:xfrm>
            <a:prstGeom prst="rect">
              <a:avLst/>
            </a:prstGeom>
          </p:spPr>
          <p:txBody>
            <a:bodyPr anchor="ctr" rtlCol="false" tIns="0" lIns="0" bIns="0" rIns="0"/>
            <a:lstStyle/>
            <a:p>
              <a:pPr algn="l">
                <a:lnSpc>
                  <a:spcPts val="2520"/>
                </a:lnSpc>
              </a:pPr>
              <a:r>
                <a:rPr lang="en-US" sz="2100" b="true">
                  <a:solidFill>
                    <a:srgbClr val="FFFFFF"/>
                  </a:solidFill>
                  <a:latin typeface="Calibri (MS) Bold"/>
                  <a:ea typeface="Calibri (MS) Bold"/>
                  <a:cs typeface="Calibri (MS) Bold"/>
                  <a:sym typeface="Calibri (MS) Bold"/>
                </a:rPr>
                <a:t>Temporada 2026/27</a:t>
              </a:r>
            </a:p>
          </p:txBody>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Bienvenida y agradecimiento</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Gracias por la confianza depositada en el club</a:t>
              </a:r>
            </a:p>
          </p:txBody>
        </p:sp>
      </p:grpSp>
      <p:grpSp>
        <p:nvGrpSpPr>
          <p:cNvPr name="Group 8" id="8"/>
          <p:cNvGrpSpPr/>
          <p:nvPr/>
        </p:nvGrpSpPr>
        <p:grpSpPr>
          <a:xfrm rot="0">
            <a:off x="960120" y="2743200"/>
            <a:ext cx="891540" cy="891540"/>
            <a:chOff x="0" y="0"/>
            <a:chExt cx="1188720" cy="1188720"/>
          </a:xfrm>
        </p:grpSpPr>
        <p:sp>
          <p:nvSpPr>
            <p:cNvPr name="Freeform 9" id="9"/>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2E7D32"/>
            </a:solidFill>
          </p:spPr>
        </p:sp>
      </p:grpSp>
      <p:grpSp>
        <p:nvGrpSpPr>
          <p:cNvPr name="Group 10" id="10"/>
          <p:cNvGrpSpPr/>
          <p:nvPr/>
        </p:nvGrpSpPr>
        <p:grpSpPr>
          <a:xfrm rot="0">
            <a:off x="1076020" y="2859100"/>
            <a:ext cx="659740" cy="659740"/>
            <a:chOff x="0" y="0"/>
            <a:chExt cx="879653" cy="879653"/>
          </a:xfrm>
        </p:grpSpPr>
        <p:sp>
          <p:nvSpPr>
            <p:cNvPr name="Freeform 11" id="11" descr="/home/claude/gazteak_pptx/icon_heart.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4"/>
              <a:stretch>
                <a:fillRect l="0" t="0" r="-5" b="-5"/>
              </a:stretch>
            </a:blipFill>
          </p:spPr>
        </p:sp>
      </p:grpSp>
      <p:sp>
        <p:nvSpPr>
          <p:cNvPr name="TextBox 12" id="12"/>
          <p:cNvSpPr txBox="true"/>
          <p:nvPr/>
        </p:nvSpPr>
        <p:spPr>
          <a:xfrm rot="0">
            <a:off x="960120" y="3863340"/>
            <a:ext cx="9464040" cy="3680460"/>
          </a:xfrm>
          <a:prstGeom prst="rect">
            <a:avLst/>
          </a:prstGeom>
        </p:spPr>
        <p:txBody>
          <a:bodyPr anchor="t" rtlCol="false" tIns="0" lIns="0" bIns="0" rIns="0">
            <a:spAutoFit/>
          </a:bodyPr>
          <a:lstStyle/>
          <a:p>
            <a:pPr algn="l">
              <a:lnSpc>
                <a:spcPts val="3487"/>
              </a:lnSpc>
            </a:pPr>
            <a:r>
              <a:rPr lang="en-US" sz="2325">
                <a:solidFill>
                  <a:srgbClr val="1F2E20"/>
                </a:solidFill>
                <a:latin typeface="Calibri (MS)"/>
                <a:ea typeface="Calibri (MS)"/>
                <a:cs typeface="Calibri (MS)"/>
                <a:sym typeface="Calibri (MS)"/>
              </a:rPr>
              <a:t>Bienvenidos y bienvenidas a esta reunión de familias de Gazteak C.F.</a:t>
            </a:r>
          </a:p>
          <a:p>
            <a:pPr algn="l">
              <a:lnSpc>
                <a:spcPts val="3487"/>
              </a:lnSpc>
            </a:pPr>
          </a:p>
          <a:p>
            <a:pPr algn="l">
              <a:lnSpc>
                <a:spcPts val="3487"/>
              </a:lnSpc>
            </a:pPr>
            <a:r>
              <a:rPr lang="en-US" sz="2325">
                <a:solidFill>
                  <a:srgbClr val="1F2E20"/>
                </a:solidFill>
                <a:latin typeface="Calibri (MS)"/>
                <a:ea typeface="Calibri (MS)"/>
                <a:cs typeface="Calibri (MS)"/>
                <a:sym typeface="Calibri (MS)"/>
              </a:rPr>
              <a:t>Gracias por la confianza que depositáis en el club, en el proyecto deportivo y en el cuerpo técnico. Seguimos trabajando por y para el barrio.</a:t>
            </a:r>
          </a:p>
        </p:txBody>
      </p:sp>
      <p:grpSp>
        <p:nvGrpSpPr>
          <p:cNvPr name="Group 13" id="13"/>
          <p:cNvGrpSpPr/>
          <p:nvPr/>
        </p:nvGrpSpPr>
        <p:grpSpPr>
          <a:xfrm rot="0">
            <a:off x="10972800" y="2537460"/>
            <a:ext cx="6377940" cy="6720840"/>
            <a:chOff x="0" y="0"/>
            <a:chExt cx="8503920" cy="8961120"/>
          </a:xfrm>
        </p:grpSpPr>
        <p:sp>
          <p:nvSpPr>
            <p:cNvPr name="Freeform 14" id="14"/>
            <p:cNvSpPr/>
            <p:nvPr/>
          </p:nvSpPr>
          <p:spPr>
            <a:xfrm flipH="false" flipV="false" rot="0">
              <a:off x="0" y="0"/>
              <a:ext cx="8503920" cy="8961120"/>
            </a:xfrm>
            <a:custGeom>
              <a:avLst/>
              <a:gdLst/>
              <a:ahLst/>
              <a:cxnLst/>
              <a:rect r="r" b="b" t="t" l="l"/>
              <a:pathLst>
                <a:path h="8961120" w="8503920">
                  <a:moveTo>
                    <a:pt x="0" y="219456"/>
                  </a:moveTo>
                  <a:cubicBezTo>
                    <a:pt x="0" y="98298"/>
                    <a:pt x="98298" y="0"/>
                    <a:pt x="219456" y="0"/>
                  </a:cubicBezTo>
                  <a:lnTo>
                    <a:pt x="8284464" y="0"/>
                  </a:lnTo>
                  <a:cubicBezTo>
                    <a:pt x="8405622" y="0"/>
                    <a:pt x="8503920" y="98298"/>
                    <a:pt x="8503920" y="219456"/>
                  </a:cubicBezTo>
                  <a:lnTo>
                    <a:pt x="8503920" y="8741664"/>
                  </a:lnTo>
                  <a:cubicBezTo>
                    <a:pt x="8503920" y="8862822"/>
                    <a:pt x="8405622" y="8961120"/>
                    <a:pt x="8284464" y="8961120"/>
                  </a:cubicBezTo>
                  <a:lnTo>
                    <a:pt x="219456" y="8961120"/>
                  </a:lnTo>
                  <a:cubicBezTo>
                    <a:pt x="98298" y="8961120"/>
                    <a:pt x="0" y="8862822"/>
                    <a:pt x="0" y="8741664"/>
                  </a:cubicBezTo>
                  <a:close/>
                </a:path>
              </a:pathLst>
            </a:custGeom>
            <a:solidFill>
              <a:srgbClr val="2E7D32"/>
            </a:solidFill>
          </p:spPr>
        </p:sp>
      </p:grpSp>
      <p:grpSp>
        <p:nvGrpSpPr>
          <p:cNvPr name="Group 15" id="15"/>
          <p:cNvGrpSpPr/>
          <p:nvPr/>
        </p:nvGrpSpPr>
        <p:grpSpPr>
          <a:xfrm rot="0">
            <a:off x="11384280" y="2948940"/>
            <a:ext cx="891540" cy="891540"/>
            <a:chOff x="0" y="0"/>
            <a:chExt cx="1188720" cy="1188720"/>
          </a:xfrm>
        </p:grpSpPr>
        <p:sp>
          <p:nvSpPr>
            <p:cNvPr name="Freeform 16" id="16"/>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FFFFFF"/>
            </a:solidFill>
          </p:spPr>
        </p:sp>
      </p:grpSp>
      <p:grpSp>
        <p:nvGrpSpPr>
          <p:cNvPr name="Group 17" id="17"/>
          <p:cNvGrpSpPr/>
          <p:nvPr/>
        </p:nvGrpSpPr>
        <p:grpSpPr>
          <a:xfrm rot="0">
            <a:off x="11500180" y="3064840"/>
            <a:ext cx="659740" cy="659740"/>
            <a:chOff x="0" y="0"/>
            <a:chExt cx="879653" cy="879653"/>
          </a:xfrm>
        </p:grpSpPr>
        <p:sp>
          <p:nvSpPr>
            <p:cNvPr name="Freeform 18" id="18" descr="/home/claude/gazteak_pptx/icon_list_d.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5"/>
              <a:stretch>
                <a:fillRect l="0" t="0" r="-5" b="-5"/>
              </a:stretch>
            </a:blipFill>
          </p:spPr>
        </p:sp>
      </p:grpSp>
      <p:grpSp>
        <p:nvGrpSpPr>
          <p:cNvPr name="Group 19" id="19"/>
          <p:cNvGrpSpPr/>
          <p:nvPr/>
        </p:nvGrpSpPr>
        <p:grpSpPr>
          <a:xfrm rot="0">
            <a:off x="11315700" y="4046220"/>
            <a:ext cx="5486400" cy="822960"/>
            <a:chOff x="0" y="0"/>
            <a:chExt cx="7315200" cy="1097280"/>
          </a:xfrm>
        </p:grpSpPr>
        <p:sp>
          <p:nvSpPr>
            <p:cNvPr name="Freeform 20" id="20"/>
            <p:cNvSpPr/>
            <p:nvPr/>
          </p:nvSpPr>
          <p:spPr>
            <a:xfrm flipH="false" flipV="false" rot="0">
              <a:off x="0" y="0"/>
              <a:ext cx="7315200" cy="1097280"/>
            </a:xfrm>
            <a:custGeom>
              <a:avLst/>
              <a:gdLst/>
              <a:ahLst/>
              <a:cxnLst/>
              <a:rect r="r" b="b" t="t" l="l"/>
              <a:pathLst>
                <a:path h="1097280" w="7315200">
                  <a:moveTo>
                    <a:pt x="0" y="0"/>
                  </a:moveTo>
                  <a:lnTo>
                    <a:pt x="7315200" y="0"/>
                  </a:lnTo>
                  <a:lnTo>
                    <a:pt x="7315200" y="1097280"/>
                  </a:lnTo>
                  <a:lnTo>
                    <a:pt x="0" y="1097280"/>
                  </a:lnTo>
                  <a:close/>
                </a:path>
              </a:pathLst>
            </a:custGeom>
            <a:blipFill>
              <a:blip r:embed="rId3">
                <a:alphaModFix amt="0"/>
              </a:blip>
              <a:stretch>
                <a:fillRect l="0" t="-79900" r="0" b="-79900"/>
              </a:stretch>
            </a:blipFill>
          </p:spPr>
        </p:sp>
        <p:sp>
          <p:nvSpPr>
            <p:cNvPr name="TextBox 21" id="21"/>
            <p:cNvSpPr txBox="true"/>
            <p:nvPr/>
          </p:nvSpPr>
          <p:spPr>
            <a:xfrm>
              <a:off x="0" y="-9525"/>
              <a:ext cx="7315200" cy="1106805"/>
            </a:xfrm>
            <a:prstGeom prst="rect">
              <a:avLst/>
            </a:prstGeom>
          </p:spPr>
          <p:txBody>
            <a:bodyPr anchor="ctr" rtlCol="false" tIns="0" lIns="0" bIns="0" rIns="0"/>
            <a:lstStyle/>
            <a:p>
              <a:pPr algn="l">
                <a:lnSpc>
                  <a:spcPts val="3060"/>
                </a:lnSpc>
              </a:pPr>
              <a:r>
                <a:rPr lang="en-US" sz="2550" b="true">
                  <a:solidFill>
                    <a:srgbClr val="FFFFFF"/>
                  </a:solidFill>
                  <a:latin typeface="Cambria Bold"/>
                  <a:ea typeface="Cambria Bold"/>
                  <a:cs typeface="Cambria Bold"/>
                  <a:sym typeface="Cambria Bold"/>
                </a:rPr>
                <a:t>En esta reunión veremos</a:t>
              </a:r>
            </a:p>
          </p:txBody>
        </p:sp>
      </p:grpSp>
      <p:grpSp>
        <p:nvGrpSpPr>
          <p:cNvPr name="Group 22" id="22"/>
          <p:cNvGrpSpPr/>
          <p:nvPr/>
        </p:nvGrpSpPr>
        <p:grpSpPr>
          <a:xfrm rot="0">
            <a:off x="11384280" y="5157216"/>
            <a:ext cx="192024" cy="192024"/>
            <a:chOff x="0" y="0"/>
            <a:chExt cx="256032" cy="256032"/>
          </a:xfrm>
        </p:grpSpPr>
        <p:sp>
          <p:nvSpPr>
            <p:cNvPr name="Freeform 23" id="23"/>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FFFFFF"/>
            </a:solidFill>
          </p:spPr>
        </p:sp>
      </p:grpSp>
      <p:sp>
        <p:nvSpPr>
          <p:cNvPr name="TextBox 24" id="24"/>
          <p:cNvSpPr txBox="true"/>
          <p:nvPr/>
        </p:nvSpPr>
        <p:spPr>
          <a:xfrm rot="0">
            <a:off x="11795760" y="5036820"/>
            <a:ext cx="5349240" cy="723900"/>
          </a:xfrm>
          <a:prstGeom prst="rect">
            <a:avLst/>
          </a:prstGeom>
        </p:spPr>
        <p:txBody>
          <a:bodyPr anchor="t" rtlCol="false" tIns="0" lIns="0" bIns="0" rIns="0">
            <a:spAutoFit/>
          </a:bodyPr>
          <a:lstStyle/>
          <a:p>
            <a:pPr algn="l">
              <a:lnSpc>
                <a:spcPts val="2430"/>
              </a:lnSpc>
            </a:pPr>
            <a:r>
              <a:rPr lang="en-US" sz="2025">
                <a:solidFill>
                  <a:srgbClr val="E4F2E4"/>
                </a:solidFill>
                <a:latin typeface="Calibri (MS)"/>
                <a:ea typeface="Calibri (MS)"/>
                <a:cs typeface="Calibri (MS)"/>
                <a:sym typeface="Calibri (MS)"/>
              </a:rPr>
              <a:t>Ropa y equipación</a:t>
            </a:r>
          </a:p>
        </p:txBody>
      </p:sp>
      <p:grpSp>
        <p:nvGrpSpPr>
          <p:cNvPr name="Group 25" id="25"/>
          <p:cNvGrpSpPr/>
          <p:nvPr/>
        </p:nvGrpSpPr>
        <p:grpSpPr>
          <a:xfrm rot="0">
            <a:off x="11384280" y="5952744"/>
            <a:ext cx="192024" cy="192024"/>
            <a:chOff x="0" y="0"/>
            <a:chExt cx="256032" cy="256032"/>
          </a:xfrm>
        </p:grpSpPr>
        <p:sp>
          <p:nvSpPr>
            <p:cNvPr name="Freeform 26" id="26"/>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FFFFFF"/>
            </a:solidFill>
          </p:spPr>
        </p:sp>
      </p:grpSp>
      <p:sp>
        <p:nvSpPr>
          <p:cNvPr name="TextBox 27" id="27"/>
          <p:cNvSpPr txBox="true"/>
          <p:nvPr/>
        </p:nvSpPr>
        <p:spPr>
          <a:xfrm rot="0">
            <a:off x="11795760" y="5832348"/>
            <a:ext cx="5349240" cy="723900"/>
          </a:xfrm>
          <a:prstGeom prst="rect">
            <a:avLst/>
          </a:prstGeom>
        </p:spPr>
        <p:txBody>
          <a:bodyPr anchor="t" rtlCol="false" tIns="0" lIns="0" bIns="0" rIns="0">
            <a:spAutoFit/>
          </a:bodyPr>
          <a:lstStyle/>
          <a:p>
            <a:pPr algn="l">
              <a:lnSpc>
                <a:spcPts val="2430"/>
              </a:lnSpc>
            </a:pPr>
            <a:r>
              <a:rPr lang="en-US" sz="2025">
                <a:solidFill>
                  <a:srgbClr val="E4F2E4"/>
                </a:solidFill>
                <a:latin typeface="Calibri (MS)"/>
                <a:ea typeface="Calibri (MS)"/>
                <a:cs typeface="Calibri (MS)"/>
                <a:sym typeface="Calibri (MS)"/>
              </a:rPr>
              <a:t>Cuotas de jugadores</a:t>
            </a:r>
          </a:p>
        </p:txBody>
      </p:sp>
      <p:grpSp>
        <p:nvGrpSpPr>
          <p:cNvPr name="Group 28" id="28"/>
          <p:cNvGrpSpPr/>
          <p:nvPr/>
        </p:nvGrpSpPr>
        <p:grpSpPr>
          <a:xfrm rot="0">
            <a:off x="11384280" y="6748272"/>
            <a:ext cx="192024" cy="192024"/>
            <a:chOff x="0" y="0"/>
            <a:chExt cx="256032" cy="256032"/>
          </a:xfrm>
        </p:grpSpPr>
        <p:sp>
          <p:nvSpPr>
            <p:cNvPr name="Freeform 29" id="29"/>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FFFFFF"/>
            </a:solidFill>
          </p:spPr>
        </p:sp>
      </p:grpSp>
      <p:sp>
        <p:nvSpPr>
          <p:cNvPr name="TextBox 30" id="30"/>
          <p:cNvSpPr txBox="true"/>
          <p:nvPr/>
        </p:nvSpPr>
        <p:spPr>
          <a:xfrm rot="0">
            <a:off x="11795760" y="6627876"/>
            <a:ext cx="5349240" cy="723900"/>
          </a:xfrm>
          <a:prstGeom prst="rect">
            <a:avLst/>
          </a:prstGeom>
        </p:spPr>
        <p:txBody>
          <a:bodyPr anchor="t" rtlCol="false" tIns="0" lIns="0" bIns="0" rIns="0">
            <a:spAutoFit/>
          </a:bodyPr>
          <a:lstStyle/>
          <a:p>
            <a:pPr algn="l">
              <a:lnSpc>
                <a:spcPts val="2430"/>
              </a:lnSpc>
            </a:pPr>
            <a:r>
              <a:rPr lang="en-US" sz="2025">
                <a:solidFill>
                  <a:srgbClr val="E4F2E4"/>
                </a:solidFill>
                <a:latin typeface="Calibri (MS)"/>
                <a:ea typeface="Calibri (MS)"/>
                <a:cs typeface="Calibri (MS)"/>
                <a:sym typeface="Calibri (MS)"/>
              </a:rPr>
              <a:t>Normas de comportamiento</a:t>
            </a:r>
          </a:p>
        </p:txBody>
      </p:sp>
      <p:grpSp>
        <p:nvGrpSpPr>
          <p:cNvPr name="Group 31" id="31"/>
          <p:cNvGrpSpPr/>
          <p:nvPr/>
        </p:nvGrpSpPr>
        <p:grpSpPr>
          <a:xfrm rot="0">
            <a:off x="11384280" y="7543800"/>
            <a:ext cx="192024" cy="192024"/>
            <a:chOff x="0" y="0"/>
            <a:chExt cx="256032" cy="256032"/>
          </a:xfrm>
        </p:grpSpPr>
        <p:sp>
          <p:nvSpPr>
            <p:cNvPr name="Freeform 32" id="32"/>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FFFFFF"/>
            </a:solidFill>
          </p:spPr>
        </p:sp>
      </p:grpSp>
      <p:sp>
        <p:nvSpPr>
          <p:cNvPr name="TextBox 33" id="33"/>
          <p:cNvSpPr txBox="true"/>
          <p:nvPr/>
        </p:nvSpPr>
        <p:spPr>
          <a:xfrm rot="0">
            <a:off x="11795760" y="7423404"/>
            <a:ext cx="5349240" cy="723900"/>
          </a:xfrm>
          <a:prstGeom prst="rect">
            <a:avLst/>
          </a:prstGeom>
        </p:spPr>
        <p:txBody>
          <a:bodyPr anchor="t" rtlCol="false" tIns="0" lIns="0" bIns="0" rIns="0">
            <a:spAutoFit/>
          </a:bodyPr>
          <a:lstStyle/>
          <a:p>
            <a:pPr algn="l">
              <a:lnSpc>
                <a:spcPts val="2430"/>
              </a:lnSpc>
            </a:pPr>
            <a:r>
              <a:rPr lang="en-US" sz="2025">
                <a:solidFill>
                  <a:srgbClr val="E4F2E4"/>
                </a:solidFill>
                <a:latin typeface="Calibri (MS)"/>
                <a:ea typeface="Calibri (MS)"/>
                <a:cs typeface="Calibri (MS)"/>
                <a:sym typeface="Calibri (MS)"/>
              </a:rPr>
              <a:t>Funciones del cuerpo técnico</a:t>
            </a:r>
          </a:p>
        </p:txBody>
      </p:sp>
      <p:grpSp>
        <p:nvGrpSpPr>
          <p:cNvPr name="Group 34" id="34"/>
          <p:cNvGrpSpPr/>
          <p:nvPr/>
        </p:nvGrpSpPr>
        <p:grpSpPr>
          <a:xfrm rot="0">
            <a:off x="11384280" y="8339328"/>
            <a:ext cx="192024" cy="192024"/>
            <a:chOff x="0" y="0"/>
            <a:chExt cx="256032" cy="256032"/>
          </a:xfrm>
        </p:grpSpPr>
        <p:sp>
          <p:nvSpPr>
            <p:cNvPr name="Freeform 35" id="35"/>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FFFFFF"/>
            </a:solidFill>
          </p:spPr>
        </p:sp>
      </p:grpSp>
      <p:sp>
        <p:nvSpPr>
          <p:cNvPr name="TextBox 36" id="36"/>
          <p:cNvSpPr txBox="true"/>
          <p:nvPr/>
        </p:nvSpPr>
        <p:spPr>
          <a:xfrm rot="0">
            <a:off x="11795760" y="8218932"/>
            <a:ext cx="5349240" cy="723900"/>
          </a:xfrm>
          <a:prstGeom prst="rect">
            <a:avLst/>
          </a:prstGeom>
        </p:spPr>
        <p:txBody>
          <a:bodyPr anchor="t" rtlCol="false" tIns="0" lIns="0" bIns="0" rIns="0">
            <a:spAutoFit/>
          </a:bodyPr>
          <a:lstStyle/>
          <a:p>
            <a:pPr algn="l">
              <a:lnSpc>
                <a:spcPts val="2430"/>
              </a:lnSpc>
            </a:pPr>
            <a:r>
              <a:rPr lang="en-US" sz="2025">
                <a:solidFill>
                  <a:srgbClr val="E4F2E4"/>
                </a:solidFill>
                <a:latin typeface="Calibri (MS)"/>
                <a:ea typeface="Calibri (MS)"/>
                <a:cs typeface="Calibri (MS)"/>
                <a:sym typeface="Calibri (MS)"/>
              </a:rPr>
              <a:t>Objetivos deportivos por categoría</a:t>
            </a:r>
          </a:p>
        </p:txBody>
      </p:sp>
      <p:grpSp>
        <p:nvGrpSpPr>
          <p:cNvPr name="Group 37" id="37"/>
          <p:cNvGrpSpPr/>
          <p:nvPr/>
        </p:nvGrpSpPr>
        <p:grpSpPr>
          <a:xfrm rot="0">
            <a:off x="685800" y="9669780"/>
            <a:ext cx="6858000" cy="411480"/>
            <a:chOff x="0" y="0"/>
            <a:chExt cx="9144000" cy="548640"/>
          </a:xfrm>
        </p:grpSpPr>
        <p:sp>
          <p:nvSpPr>
            <p:cNvPr name="Freeform 38" id="38"/>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39" id="39"/>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40" id="40"/>
          <p:cNvGrpSpPr/>
          <p:nvPr/>
        </p:nvGrpSpPr>
        <p:grpSpPr>
          <a:xfrm rot="0">
            <a:off x="16911828" y="9669780"/>
            <a:ext cx="685800" cy="411480"/>
            <a:chOff x="0" y="0"/>
            <a:chExt cx="914400" cy="548640"/>
          </a:xfrm>
        </p:grpSpPr>
        <p:sp>
          <p:nvSpPr>
            <p:cNvPr name="Freeform 41" id="41"/>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42" id="42"/>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2</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Ropa y equipación</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Dos avisos para esta temporada</a:t>
              </a:r>
            </a:p>
          </p:txBody>
        </p:sp>
      </p:grpSp>
      <p:grpSp>
        <p:nvGrpSpPr>
          <p:cNvPr name="Group 8" id="8"/>
          <p:cNvGrpSpPr/>
          <p:nvPr/>
        </p:nvGrpSpPr>
        <p:grpSpPr>
          <a:xfrm rot="0">
            <a:off x="960120" y="2606040"/>
            <a:ext cx="7886700" cy="6309360"/>
            <a:chOff x="0" y="0"/>
            <a:chExt cx="10515600" cy="8412480"/>
          </a:xfrm>
        </p:grpSpPr>
        <p:sp>
          <p:nvSpPr>
            <p:cNvPr name="Freeform 9" id="9"/>
            <p:cNvSpPr/>
            <p:nvPr/>
          </p:nvSpPr>
          <p:spPr>
            <a:xfrm flipH="false" flipV="false" rot="0">
              <a:off x="0" y="0"/>
              <a:ext cx="10515600" cy="8412480"/>
            </a:xfrm>
            <a:custGeom>
              <a:avLst/>
              <a:gdLst/>
              <a:ahLst/>
              <a:cxnLst/>
              <a:rect r="r" b="b" t="t" l="l"/>
              <a:pathLst>
                <a:path h="8412480" w="10515600">
                  <a:moveTo>
                    <a:pt x="0" y="219456"/>
                  </a:moveTo>
                  <a:cubicBezTo>
                    <a:pt x="0" y="98298"/>
                    <a:pt x="98298" y="0"/>
                    <a:pt x="219456" y="0"/>
                  </a:cubicBezTo>
                  <a:lnTo>
                    <a:pt x="10296144" y="0"/>
                  </a:lnTo>
                  <a:cubicBezTo>
                    <a:pt x="10417302" y="0"/>
                    <a:pt x="10515600" y="98298"/>
                    <a:pt x="10515600" y="219456"/>
                  </a:cubicBezTo>
                  <a:lnTo>
                    <a:pt x="10515600" y="8193024"/>
                  </a:lnTo>
                  <a:cubicBezTo>
                    <a:pt x="10515600" y="8314182"/>
                    <a:pt x="10417302" y="8412480"/>
                    <a:pt x="10296144" y="8412480"/>
                  </a:cubicBezTo>
                  <a:lnTo>
                    <a:pt x="219456" y="8412480"/>
                  </a:lnTo>
                  <a:cubicBezTo>
                    <a:pt x="98298" y="8412480"/>
                    <a:pt x="0" y="8314182"/>
                    <a:pt x="0" y="8193024"/>
                  </a:cubicBezTo>
                  <a:close/>
                </a:path>
              </a:pathLst>
            </a:custGeom>
            <a:solidFill>
              <a:srgbClr val="E8F5E9"/>
            </a:solidFill>
          </p:spPr>
        </p:sp>
      </p:grpSp>
      <p:grpSp>
        <p:nvGrpSpPr>
          <p:cNvPr name="Group 10" id="10"/>
          <p:cNvGrpSpPr/>
          <p:nvPr/>
        </p:nvGrpSpPr>
        <p:grpSpPr>
          <a:xfrm rot="0">
            <a:off x="1371600" y="3017520"/>
            <a:ext cx="1028700" cy="1028700"/>
            <a:chOff x="0" y="0"/>
            <a:chExt cx="1371600" cy="1371600"/>
          </a:xfrm>
        </p:grpSpPr>
        <p:sp>
          <p:nvSpPr>
            <p:cNvPr name="Freeform 11" id="11"/>
            <p:cNvSpPr/>
            <p:nvPr/>
          </p:nvSpPr>
          <p:spPr>
            <a:xfrm flipH="false" flipV="false" rot="0">
              <a:off x="0" y="0"/>
              <a:ext cx="1371600" cy="1371600"/>
            </a:xfrm>
            <a:custGeom>
              <a:avLst/>
              <a:gdLst/>
              <a:ahLst/>
              <a:cxnLst/>
              <a:rect r="r" b="b" t="t" l="l"/>
              <a:pathLst>
                <a:path h="1371600" w="1371600">
                  <a:moveTo>
                    <a:pt x="0" y="685800"/>
                  </a:moveTo>
                  <a:cubicBezTo>
                    <a:pt x="0" y="307086"/>
                    <a:pt x="307086" y="0"/>
                    <a:pt x="685800" y="0"/>
                  </a:cubicBezTo>
                  <a:cubicBezTo>
                    <a:pt x="1064514" y="0"/>
                    <a:pt x="1371600" y="307086"/>
                    <a:pt x="1371600" y="685800"/>
                  </a:cubicBezTo>
                  <a:cubicBezTo>
                    <a:pt x="1371600" y="1064514"/>
                    <a:pt x="1064514" y="1371600"/>
                    <a:pt x="685800" y="1371600"/>
                  </a:cubicBezTo>
                  <a:cubicBezTo>
                    <a:pt x="307086" y="1371600"/>
                    <a:pt x="0" y="1064514"/>
                    <a:pt x="0" y="685800"/>
                  </a:cubicBezTo>
                  <a:close/>
                </a:path>
              </a:pathLst>
            </a:custGeom>
            <a:solidFill>
              <a:srgbClr val="2E7D32"/>
            </a:solidFill>
          </p:spPr>
        </p:sp>
      </p:grpSp>
      <p:grpSp>
        <p:nvGrpSpPr>
          <p:cNvPr name="Group 12" id="12"/>
          <p:cNvGrpSpPr/>
          <p:nvPr/>
        </p:nvGrpSpPr>
        <p:grpSpPr>
          <a:xfrm rot="0">
            <a:off x="1505331" y="3151251"/>
            <a:ext cx="761238" cy="761238"/>
            <a:chOff x="0" y="0"/>
            <a:chExt cx="1014984" cy="1014984"/>
          </a:xfrm>
        </p:grpSpPr>
        <p:sp>
          <p:nvSpPr>
            <p:cNvPr name="Freeform 13" id="13" descr="/home/claude/gazteak_pptx/icon_shoppingbag.png"/>
            <p:cNvSpPr/>
            <p:nvPr/>
          </p:nvSpPr>
          <p:spPr>
            <a:xfrm flipH="false" flipV="false" rot="0">
              <a:off x="0" y="0"/>
              <a:ext cx="1014984" cy="1014984"/>
            </a:xfrm>
            <a:custGeom>
              <a:avLst/>
              <a:gdLst/>
              <a:ahLst/>
              <a:cxnLst/>
              <a:rect r="r" b="b" t="t" l="l"/>
              <a:pathLst>
                <a:path h="1014984" w="1014984">
                  <a:moveTo>
                    <a:pt x="0" y="0"/>
                  </a:moveTo>
                  <a:lnTo>
                    <a:pt x="1014984" y="0"/>
                  </a:lnTo>
                  <a:lnTo>
                    <a:pt x="1014984" y="1014984"/>
                  </a:lnTo>
                  <a:lnTo>
                    <a:pt x="0" y="1014984"/>
                  </a:lnTo>
                  <a:lnTo>
                    <a:pt x="0" y="0"/>
                  </a:lnTo>
                  <a:close/>
                </a:path>
              </a:pathLst>
            </a:custGeom>
            <a:blipFill>
              <a:blip r:embed="rId4"/>
              <a:stretch>
                <a:fillRect l="0" t="0" r="0" b="0"/>
              </a:stretch>
            </a:blipFill>
          </p:spPr>
        </p:sp>
      </p:grpSp>
      <p:grpSp>
        <p:nvGrpSpPr>
          <p:cNvPr name="Group 14" id="14"/>
          <p:cNvGrpSpPr/>
          <p:nvPr/>
        </p:nvGrpSpPr>
        <p:grpSpPr>
          <a:xfrm rot="0">
            <a:off x="1371600" y="4320540"/>
            <a:ext cx="6995160" cy="822960"/>
            <a:chOff x="0" y="0"/>
            <a:chExt cx="9326880" cy="1097280"/>
          </a:xfrm>
        </p:grpSpPr>
        <p:sp>
          <p:nvSpPr>
            <p:cNvPr name="Freeform 15" id="15"/>
            <p:cNvSpPr/>
            <p:nvPr/>
          </p:nvSpPr>
          <p:spPr>
            <a:xfrm flipH="false" flipV="false" rot="0">
              <a:off x="0" y="0"/>
              <a:ext cx="9326880" cy="1097280"/>
            </a:xfrm>
            <a:custGeom>
              <a:avLst/>
              <a:gdLst/>
              <a:ahLst/>
              <a:cxnLst/>
              <a:rect r="r" b="b" t="t" l="l"/>
              <a:pathLst>
                <a:path h="1097280" w="9326880">
                  <a:moveTo>
                    <a:pt x="0" y="0"/>
                  </a:moveTo>
                  <a:lnTo>
                    <a:pt x="9326880" y="0"/>
                  </a:lnTo>
                  <a:lnTo>
                    <a:pt x="9326880" y="1097280"/>
                  </a:lnTo>
                  <a:lnTo>
                    <a:pt x="0" y="1097280"/>
                  </a:lnTo>
                  <a:close/>
                </a:path>
              </a:pathLst>
            </a:custGeom>
            <a:blipFill>
              <a:blip r:embed="rId3">
                <a:alphaModFix amt="0"/>
              </a:blip>
              <a:stretch>
                <a:fillRect l="0" t="-115622" r="0" b="-115622"/>
              </a:stretch>
            </a:blipFill>
          </p:spPr>
        </p:sp>
        <p:sp>
          <p:nvSpPr>
            <p:cNvPr name="TextBox 16" id="16"/>
            <p:cNvSpPr txBox="true"/>
            <p:nvPr/>
          </p:nvSpPr>
          <p:spPr>
            <a:xfrm>
              <a:off x="0" y="-19050"/>
              <a:ext cx="9326880" cy="1116330"/>
            </a:xfrm>
            <a:prstGeom prst="rect">
              <a:avLst/>
            </a:prstGeom>
          </p:spPr>
          <p:txBody>
            <a:bodyPr anchor="ctr" rtlCol="false" tIns="0" lIns="0" bIns="0" rIns="0"/>
            <a:lstStyle/>
            <a:p>
              <a:pPr algn="l">
                <a:lnSpc>
                  <a:spcPts val="3240"/>
                </a:lnSpc>
              </a:pPr>
              <a:r>
                <a:rPr lang="en-US" sz="2700" b="true">
                  <a:solidFill>
                    <a:srgbClr val="1B3D1E"/>
                  </a:solidFill>
                  <a:latin typeface="Cambria Bold"/>
                  <a:ea typeface="Cambria Bold"/>
                  <a:cs typeface="Cambria Bold"/>
                  <a:sym typeface="Cambria Bold"/>
                </a:rPr>
                <a:t>Gente nueva sin comprar</a:t>
              </a:r>
            </a:p>
          </p:txBody>
        </p:sp>
      </p:grpSp>
      <p:grpSp>
        <p:nvGrpSpPr>
          <p:cNvPr name="Group 17" id="17"/>
          <p:cNvGrpSpPr/>
          <p:nvPr/>
        </p:nvGrpSpPr>
        <p:grpSpPr>
          <a:xfrm rot="0">
            <a:off x="1371600" y="5280660"/>
            <a:ext cx="6995160" cy="3291840"/>
            <a:chOff x="0" y="0"/>
            <a:chExt cx="9326880" cy="4389120"/>
          </a:xfrm>
        </p:grpSpPr>
        <p:sp>
          <p:nvSpPr>
            <p:cNvPr name="Freeform 18" id="18"/>
            <p:cNvSpPr/>
            <p:nvPr/>
          </p:nvSpPr>
          <p:spPr>
            <a:xfrm flipH="false" flipV="false" rot="0">
              <a:off x="0" y="0"/>
              <a:ext cx="9326880" cy="4389120"/>
            </a:xfrm>
            <a:custGeom>
              <a:avLst/>
              <a:gdLst/>
              <a:ahLst/>
              <a:cxnLst/>
              <a:rect r="r" b="b" t="t" l="l"/>
              <a:pathLst>
                <a:path h="4389120" w="9326880">
                  <a:moveTo>
                    <a:pt x="0" y="0"/>
                  </a:moveTo>
                  <a:lnTo>
                    <a:pt x="9326880" y="0"/>
                  </a:lnTo>
                  <a:lnTo>
                    <a:pt x="9326880" y="4389120"/>
                  </a:lnTo>
                  <a:lnTo>
                    <a:pt x="0" y="4389120"/>
                  </a:lnTo>
                  <a:close/>
                </a:path>
              </a:pathLst>
            </a:custGeom>
            <a:blipFill>
              <a:blip r:embed="rId3">
                <a:alphaModFix amt="0"/>
              </a:blip>
              <a:stretch>
                <a:fillRect l="-10378" t="0" r="-10378" b="0"/>
              </a:stretch>
            </a:blipFill>
          </p:spPr>
        </p:sp>
        <p:sp>
          <p:nvSpPr>
            <p:cNvPr name="TextBox 19" id="19"/>
            <p:cNvSpPr txBox="true"/>
            <p:nvPr/>
          </p:nvSpPr>
          <p:spPr>
            <a:xfrm>
              <a:off x="0" y="-47625"/>
              <a:ext cx="9326880" cy="4436745"/>
            </a:xfrm>
            <a:prstGeom prst="rect">
              <a:avLst/>
            </a:prstGeom>
          </p:spPr>
          <p:txBody>
            <a:bodyPr anchor="ctr" rtlCol="false" tIns="0" lIns="0" bIns="0" rIns="0"/>
            <a:lstStyle/>
            <a:p>
              <a:pPr algn="l">
                <a:lnSpc>
                  <a:spcPts val="2520"/>
                </a:lnSpc>
              </a:pPr>
              <a:r>
                <a:rPr lang="en-US" sz="2100">
                  <a:solidFill>
                    <a:srgbClr val="1F2E20"/>
                  </a:solidFill>
                  <a:latin typeface="Calibri (MS)"/>
                  <a:ea typeface="Calibri (MS)"/>
                  <a:cs typeface="Calibri (MS)"/>
                  <a:sym typeface="Calibri (MS)"/>
                </a:rPr>
                <a:t>A las familias que todavía no han comprado la equipación, el club les dará un margen de tiempo para hacerlo con calma, sin agobios, pero dentro de unos límites respetuosos para con quien ya la ha adquirido.</a:t>
              </a:r>
            </a:p>
            <a:p>
              <a:pPr algn="l">
                <a:lnSpc>
                  <a:spcPts val="2520"/>
                </a:lnSpc>
              </a:pPr>
              <a:r>
                <a:rPr lang="en-US" sz="2100">
                  <a:solidFill>
                    <a:srgbClr val="1F2E20"/>
                  </a:solidFill>
                  <a:latin typeface="Calibri (MS)"/>
                  <a:ea typeface="Calibri (MS)"/>
                  <a:cs typeface="Calibri (MS)"/>
                  <a:sym typeface="Calibri (MS)"/>
                </a:rPr>
                <a:t>Viendo que el tiempo estimado para la llegada esta siendo de 15 dias hábiles desde el pedido, el Club valora que el dia 19 de Octubre ( Lunes), como fecha para tener el pack.</a:t>
              </a:r>
            </a:p>
          </p:txBody>
        </p:sp>
      </p:grpSp>
      <p:grpSp>
        <p:nvGrpSpPr>
          <p:cNvPr name="Group 20" id="20"/>
          <p:cNvGrpSpPr/>
          <p:nvPr/>
        </p:nvGrpSpPr>
        <p:grpSpPr>
          <a:xfrm rot="0">
            <a:off x="9395460" y="2606040"/>
            <a:ext cx="7886700" cy="6309360"/>
            <a:chOff x="0" y="0"/>
            <a:chExt cx="10515600" cy="8412480"/>
          </a:xfrm>
        </p:grpSpPr>
        <p:sp>
          <p:nvSpPr>
            <p:cNvPr name="Freeform 21" id="21"/>
            <p:cNvSpPr/>
            <p:nvPr/>
          </p:nvSpPr>
          <p:spPr>
            <a:xfrm flipH="false" flipV="false" rot="0">
              <a:off x="0" y="0"/>
              <a:ext cx="10515600" cy="8412480"/>
            </a:xfrm>
            <a:custGeom>
              <a:avLst/>
              <a:gdLst/>
              <a:ahLst/>
              <a:cxnLst/>
              <a:rect r="r" b="b" t="t" l="l"/>
              <a:pathLst>
                <a:path h="8412480" w="10515600">
                  <a:moveTo>
                    <a:pt x="0" y="219456"/>
                  </a:moveTo>
                  <a:cubicBezTo>
                    <a:pt x="0" y="98298"/>
                    <a:pt x="98298" y="0"/>
                    <a:pt x="219456" y="0"/>
                  </a:cubicBezTo>
                  <a:lnTo>
                    <a:pt x="10296144" y="0"/>
                  </a:lnTo>
                  <a:cubicBezTo>
                    <a:pt x="10417302" y="0"/>
                    <a:pt x="10515600" y="98298"/>
                    <a:pt x="10515600" y="219456"/>
                  </a:cubicBezTo>
                  <a:lnTo>
                    <a:pt x="10515600" y="8193024"/>
                  </a:lnTo>
                  <a:cubicBezTo>
                    <a:pt x="10515600" y="8314182"/>
                    <a:pt x="10417302" y="8412480"/>
                    <a:pt x="10296144" y="8412480"/>
                  </a:cubicBezTo>
                  <a:lnTo>
                    <a:pt x="219456" y="8412480"/>
                  </a:lnTo>
                  <a:cubicBezTo>
                    <a:pt x="98298" y="8412480"/>
                    <a:pt x="0" y="8314182"/>
                    <a:pt x="0" y="8193024"/>
                  </a:cubicBezTo>
                  <a:close/>
                </a:path>
              </a:pathLst>
            </a:custGeom>
            <a:solidFill>
              <a:srgbClr val="1B3D1E"/>
            </a:solidFill>
          </p:spPr>
        </p:sp>
      </p:grpSp>
      <p:grpSp>
        <p:nvGrpSpPr>
          <p:cNvPr name="Group 22" id="22"/>
          <p:cNvGrpSpPr/>
          <p:nvPr/>
        </p:nvGrpSpPr>
        <p:grpSpPr>
          <a:xfrm rot="0">
            <a:off x="9806940" y="3017520"/>
            <a:ext cx="1028700" cy="1028700"/>
            <a:chOff x="0" y="0"/>
            <a:chExt cx="1371600" cy="1371600"/>
          </a:xfrm>
        </p:grpSpPr>
        <p:sp>
          <p:nvSpPr>
            <p:cNvPr name="Freeform 23" id="23"/>
            <p:cNvSpPr/>
            <p:nvPr/>
          </p:nvSpPr>
          <p:spPr>
            <a:xfrm flipH="false" flipV="false" rot="0">
              <a:off x="0" y="0"/>
              <a:ext cx="1371600" cy="1371600"/>
            </a:xfrm>
            <a:custGeom>
              <a:avLst/>
              <a:gdLst/>
              <a:ahLst/>
              <a:cxnLst/>
              <a:rect r="r" b="b" t="t" l="l"/>
              <a:pathLst>
                <a:path h="1371600" w="1371600">
                  <a:moveTo>
                    <a:pt x="0" y="685800"/>
                  </a:moveTo>
                  <a:cubicBezTo>
                    <a:pt x="0" y="307086"/>
                    <a:pt x="307086" y="0"/>
                    <a:pt x="685800" y="0"/>
                  </a:cubicBezTo>
                  <a:cubicBezTo>
                    <a:pt x="1064514" y="0"/>
                    <a:pt x="1371600" y="307086"/>
                    <a:pt x="1371600" y="685800"/>
                  </a:cubicBezTo>
                  <a:cubicBezTo>
                    <a:pt x="1371600" y="1064514"/>
                    <a:pt x="1064514" y="1371600"/>
                    <a:pt x="685800" y="1371600"/>
                  </a:cubicBezTo>
                  <a:cubicBezTo>
                    <a:pt x="307086" y="1371600"/>
                    <a:pt x="0" y="1064514"/>
                    <a:pt x="0" y="685800"/>
                  </a:cubicBezTo>
                  <a:close/>
                </a:path>
              </a:pathLst>
            </a:custGeom>
            <a:solidFill>
              <a:srgbClr val="2E7D32"/>
            </a:solidFill>
          </p:spPr>
        </p:sp>
      </p:grpSp>
      <p:grpSp>
        <p:nvGrpSpPr>
          <p:cNvPr name="Group 24" id="24"/>
          <p:cNvGrpSpPr/>
          <p:nvPr/>
        </p:nvGrpSpPr>
        <p:grpSpPr>
          <a:xfrm rot="0">
            <a:off x="9940671" y="3151251"/>
            <a:ext cx="761238" cy="761238"/>
            <a:chOff x="0" y="0"/>
            <a:chExt cx="1014984" cy="1014984"/>
          </a:xfrm>
        </p:grpSpPr>
        <p:sp>
          <p:nvSpPr>
            <p:cNvPr name="Freeform 25" id="25" descr="/home/claude/gazteak_pptx/icon_alert.png"/>
            <p:cNvSpPr/>
            <p:nvPr/>
          </p:nvSpPr>
          <p:spPr>
            <a:xfrm flipH="false" flipV="false" rot="0">
              <a:off x="0" y="0"/>
              <a:ext cx="1014984" cy="1014984"/>
            </a:xfrm>
            <a:custGeom>
              <a:avLst/>
              <a:gdLst/>
              <a:ahLst/>
              <a:cxnLst/>
              <a:rect r="r" b="b" t="t" l="l"/>
              <a:pathLst>
                <a:path h="1014984" w="1014984">
                  <a:moveTo>
                    <a:pt x="0" y="0"/>
                  </a:moveTo>
                  <a:lnTo>
                    <a:pt x="1014984" y="0"/>
                  </a:lnTo>
                  <a:lnTo>
                    <a:pt x="1014984" y="1014984"/>
                  </a:lnTo>
                  <a:lnTo>
                    <a:pt x="0" y="1014984"/>
                  </a:lnTo>
                  <a:lnTo>
                    <a:pt x="0" y="0"/>
                  </a:lnTo>
                  <a:close/>
                </a:path>
              </a:pathLst>
            </a:custGeom>
            <a:blipFill>
              <a:blip r:embed="rId5"/>
              <a:stretch>
                <a:fillRect l="0" t="0" r="0" b="0"/>
              </a:stretch>
            </a:blipFill>
          </p:spPr>
        </p:sp>
      </p:grpSp>
      <p:grpSp>
        <p:nvGrpSpPr>
          <p:cNvPr name="Group 26" id="26"/>
          <p:cNvGrpSpPr/>
          <p:nvPr/>
        </p:nvGrpSpPr>
        <p:grpSpPr>
          <a:xfrm rot="0">
            <a:off x="9806940" y="4320540"/>
            <a:ext cx="6995160" cy="822960"/>
            <a:chOff x="0" y="0"/>
            <a:chExt cx="9326880" cy="1097280"/>
          </a:xfrm>
        </p:grpSpPr>
        <p:sp>
          <p:nvSpPr>
            <p:cNvPr name="Freeform 27" id="27"/>
            <p:cNvSpPr/>
            <p:nvPr/>
          </p:nvSpPr>
          <p:spPr>
            <a:xfrm flipH="false" flipV="false" rot="0">
              <a:off x="0" y="0"/>
              <a:ext cx="9326880" cy="1097280"/>
            </a:xfrm>
            <a:custGeom>
              <a:avLst/>
              <a:gdLst/>
              <a:ahLst/>
              <a:cxnLst/>
              <a:rect r="r" b="b" t="t" l="l"/>
              <a:pathLst>
                <a:path h="1097280" w="9326880">
                  <a:moveTo>
                    <a:pt x="0" y="0"/>
                  </a:moveTo>
                  <a:lnTo>
                    <a:pt x="9326880" y="0"/>
                  </a:lnTo>
                  <a:lnTo>
                    <a:pt x="9326880" y="1097280"/>
                  </a:lnTo>
                  <a:lnTo>
                    <a:pt x="0" y="1097280"/>
                  </a:lnTo>
                  <a:close/>
                </a:path>
              </a:pathLst>
            </a:custGeom>
            <a:blipFill>
              <a:blip r:embed="rId3">
                <a:alphaModFix amt="0"/>
              </a:blip>
              <a:stretch>
                <a:fillRect l="0" t="-115622" r="0" b="-115622"/>
              </a:stretch>
            </a:blipFill>
          </p:spPr>
        </p:sp>
        <p:sp>
          <p:nvSpPr>
            <p:cNvPr name="TextBox 28" id="28"/>
            <p:cNvSpPr txBox="true"/>
            <p:nvPr/>
          </p:nvSpPr>
          <p:spPr>
            <a:xfrm>
              <a:off x="0" y="-19050"/>
              <a:ext cx="9326880" cy="1116330"/>
            </a:xfrm>
            <a:prstGeom prst="rect">
              <a:avLst/>
            </a:prstGeom>
          </p:spPr>
          <p:txBody>
            <a:bodyPr anchor="ctr" rtlCol="false" tIns="0" lIns="0" bIns="0" rIns="0"/>
            <a:lstStyle/>
            <a:p>
              <a:pPr algn="l">
                <a:lnSpc>
                  <a:spcPts val="3240"/>
                </a:lnSpc>
              </a:pPr>
              <a:r>
                <a:rPr lang="en-US" sz="2700" b="true">
                  <a:solidFill>
                    <a:srgbClr val="FFFFFF"/>
                  </a:solidFill>
                  <a:latin typeface="Cambria Bold"/>
                  <a:ea typeface="Cambria Bold"/>
                  <a:cs typeface="Cambria Bold"/>
                  <a:sym typeface="Cambria Bold"/>
                </a:rPr>
                <a:t>Incidencias con la ropa</a:t>
              </a:r>
            </a:p>
          </p:txBody>
        </p:sp>
      </p:grpSp>
      <p:grpSp>
        <p:nvGrpSpPr>
          <p:cNvPr name="Group 29" id="29"/>
          <p:cNvGrpSpPr/>
          <p:nvPr/>
        </p:nvGrpSpPr>
        <p:grpSpPr>
          <a:xfrm rot="0">
            <a:off x="9806940" y="5280660"/>
            <a:ext cx="6995160" cy="3291840"/>
            <a:chOff x="0" y="0"/>
            <a:chExt cx="9326880" cy="4389120"/>
          </a:xfrm>
        </p:grpSpPr>
        <p:sp>
          <p:nvSpPr>
            <p:cNvPr name="Freeform 30" id="30"/>
            <p:cNvSpPr/>
            <p:nvPr/>
          </p:nvSpPr>
          <p:spPr>
            <a:xfrm flipH="false" flipV="false" rot="0">
              <a:off x="0" y="0"/>
              <a:ext cx="9326880" cy="4389120"/>
            </a:xfrm>
            <a:custGeom>
              <a:avLst/>
              <a:gdLst/>
              <a:ahLst/>
              <a:cxnLst/>
              <a:rect r="r" b="b" t="t" l="l"/>
              <a:pathLst>
                <a:path h="4389120" w="9326880">
                  <a:moveTo>
                    <a:pt x="0" y="0"/>
                  </a:moveTo>
                  <a:lnTo>
                    <a:pt x="9326880" y="0"/>
                  </a:lnTo>
                  <a:lnTo>
                    <a:pt x="9326880" y="4389120"/>
                  </a:lnTo>
                  <a:lnTo>
                    <a:pt x="0" y="4389120"/>
                  </a:lnTo>
                  <a:close/>
                </a:path>
              </a:pathLst>
            </a:custGeom>
            <a:blipFill>
              <a:blip r:embed="rId3">
                <a:alphaModFix amt="0"/>
              </a:blip>
              <a:stretch>
                <a:fillRect l="-10378" t="0" r="-10378" b="0"/>
              </a:stretch>
            </a:blipFill>
          </p:spPr>
        </p:sp>
        <p:sp>
          <p:nvSpPr>
            <p:cNvPr name="TextBox 31" id="31"/>
            <p:cNvSpPr txBox="true"/>
            <p:nvPr/>
          </p:nvSpPr>
          <p:spPr>
            <a:xfrm>
              <a:off x="0" y="-47625"/>
              <a:ext cx="9326880" cy="4436745"/>
            </a:xfrm>
            <a:prstGeom prst="rect">
              <a:avLst/>
            </a:prstGeom>
          </p:spPr>
          <p:txBody>
            <a:bodyPr anchor="ctr" rtlCol="false" tIns="0" lIns="0" bIns="0" rIns="0"/>
            <a:lstStyle/>
            <a:p>
              <a:pPr algn="l">
                <a:lnSpc>
                  <a:spcPts val="2520"/>
                </a:lnSpc>
              </a:pPr>
              <a:r>
                <a:rPr lang="en-US" sz="2100">
                  <a:solidFill>
                    <a:srgbClr val="CFE8D0"/>
                  </a:solidFill>
                  <a:latin typeface="Calibri (MS)"/>
                  <a:ea typeface="Calibri (MS)"/>
                  <a:cs typeface="Calibri (MS)"/>
                  <a:sym typeface="Calibri (MS)"/>
                </a:rPr>
                <a:t>Si detectáis alguna incidencia — talla equivocada, prenda incorrecta, algún defecto — comunicadlo a futbol emotion y si el problema persiste indicar al Club cuanto antes la incidencia para poder solucionarlo.</a:t>
              </a:r>
            </a:p>
            <a:p>
              <a:pPr algn="l">
                <a:lnSpc>
                  <a:spcPts val="2520"/>
                </a:lnSpc>
              </a:pPr>
            </a:p>
            <a:p>
              <a:pPr algn="l">
                <a:lnSpc>
                  <a:spcPts val="2520"/>
                </a:lnSpc>
              </a:pPr>
              <a:r>
                <a:rPr lang="en-US" sz="2100">
                  <a:solidFill>
                    <a:srgbClr val="CFE8D0"/>
                  </a:solidFill>
                  <a:latin typeface="Calibri (MS)"/>
                  <a:ea typeface="Calibri (MS)"/>
                  <a:cs typeface="Calibri (MS)"/>
                  <a:sym typeface="Calibri (MS)"/>
                </a:rPr>
                <a:t>Hemos marcado los martes y jueves de 18 H a 20 H, para estas actuaciones.</a:t>
              </a:r>
            </a:p>
          </p:txBody>
        </p:sp>
      </p:grpSp>
      <p:grpSp>
        <p:nvGrpSpPr>
          <p:cNvPr name="Group 32" id="32"/>
          <p:cNvGrpSpPr/>
          <p:nvPr/>
        </p:nvGrpSpPr>
        <p:grpSpPr>
          <a:xfrm rot="0">
            <a:off x="685800" y="9669780"/>
            <a:ext cx="6858000" cy="411480"/>
            <a:chOff x="0" y="0"/>
            <a:chExt cx="9144000" cy="548640"/>
          </a:xfrm>
        </p:grpSpPr>
        <p:sp>
          <p:nvSpPr>
            <p:cNvPr name="Freeform 33" id="33"/>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34" id="34"/>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35" id="35"/>
          <p:cNvGrpSpPr/>
          <p:nvPr/>
        </p:nvGrpSpPr>
        <p:grpSpPr>
          <a:xfrm rot="0">
            <a:off x="16911828" y="9669780"/>
            <a:ext cx="685800" cy="411480"/>
            <a:chOff x="0" y="0"/>
            <a:chExt cx="914400" cy="548640"/>
          </a:xfrm>
        </p:grpSpPr>
        <p:sp>
          <p:nvSpPr>
            <p:cNvPr name="Freeform 36" id="36"/>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37" id="37"/>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3</a:t>
              </a:r>
            </a:p>
          </p:txBody>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La parka</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¿Cómo se solicita?</a:t>
              </a:r>
            </a:p>
          </p:txBody>
        </p:sp>
      </p:grpSp>
      <p:grpSp>
        <p:nvGrpSpPr>
          <p:cNvPr name="Group 8" id="8"/>
          <p:cNvGrpSpPr/>
          <p:nvPr/>
        </p:nvGrpSpPr>
        <p:grpSpPr>
          <a:xfrm rot="0">
            <a:off x="960120" y="2606040"/>
            <a:ext cx="7886700" cy="2674620"/>
            <a:chOff x="0" y="0"/>
            <a:chExt cx="10515600" cy="3566160"/>
          </a:xfrm>
        </p:grpSpPr>
        <p:sp>
          <p:nvSpPr>
            <p:cNvPr name="Freeform 9" id="9"/>
            <p:cNvSpPr/>
            <p:nvPr/>
          </p:nvSpPr>
          <p:spPr>
            <a:xfrm flipH="false" flipV="false" rot="0">
              <a:off x="0" y="0"/>
              <a:ext cx="10515600" cy="3566160"/>
            </a:xfrm>
            <a:custGeom>
              <a:avLst/>
              <a:gdLst/>
              <a:ahLst/>
              <a:cxnLst/>
              <a:rect r="r" b="b" t="t" l="l"/>
              <a:pathLst>
                <a:path h="3566160" w="10515600">
                  <a:moveTo>
                    <a:pt x="0" y="182880"/>
                  </a:moveTo>
                  <a:cubicBezTo>
                    <a:pt x="0" y="81915"/>
                    <a:pt x="81915" y="0"/>
                    <a:pt x="182880" y="0"/>
                  </a:cubicBezTo>
                  <a:lnTo>
                    <a:pt x="10332720" y="0"/>
                  </a:lnTo>
                  <a:cubicBezTo>
                    <a:pt x="10433685" y="0"/>
                    <a:pt x="10515600" y="81915"/>
                    <a:pt x="10515600" y="182880"/>
                  </a:cubicBezTo>
                  <a:lnTo>
                    <a:pt x="10515600" y="3383280"/>
                  </a:lnTo>
                  <a:cubicBezTo>
                    <a:pt x="10515600" y="3484245"/>
                    <a:pt x="10433685" y="3566160"/>
                    <a:pt x="10332720" y="3566160"/>
                  </a:cubicBezTo>
                  <a:lnTo>
                    <a:pt x="182880" y="3566160"/>
                  </a:lnTo>
                  <a:cubicBezTo>
                    <a:pt x="81915" y="3566160"/>
                    <a:pt x="0" y="3484245"/>
                    <a:pt x="0" y="3383280"/>
                  </a:cubicBezTo>
                  <a:close/>
                </a:path>
              </a:pathLst>
            </a:custGeom>
            <a:solidFill>
              <a:srgbClr val="E8F5E9"/>
            </a:solidFill>
          </p:spPr>
        </p:sp>
      </p:grpSp>
      <p:grpSp>
        <p:nvGrpSpPr>
          <p:cNvPr name="Group 10" id="10"/>
          <p:cNvGrpSpPr/>
          <p:nvPr/>
        </p:nvGrpSpPr>
        <p:grpSpPr>
          <a:xfrm rot="0">
            <a:off x="1371600" y="3017520"/>
            <a:ext cx="754380" cy="754380"/>
            <a:chOff x="0" y="0"/>
            <a:chExt cx="1005840" cy="1005840"/>
          </a:xfrm>
        </p:grpSpPr>
        <p:sp>
          <p:nvSpPr>
            <p:cNvPr name="Freeform 11" id="11"/>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grpSp>
      <p:grpSp>
        <p:nvGrpSpPr>
          <p:cNvPr name="Group 12" id="12"/>
          <p:cNvGrpSpPr/>
          <p:nvPr/>
        </p:nvGrpSpPr>
        <p:grpSpPr>
          <a:xfrm rot="0">
            <a:off x="1371600" y="3017520"/>
            <a:ext cx="754380" cy="754380"/>
            <a:chOff x="0" y="0"/>
            <a:chExt cx="1005840" cy="1005840"/>
          </a:xfrm>
        </p:grpSpPr>
        <p:sp>
          <p:nvSpPr>
            <p:cNvPr name="Freeform 13" id="13"/>
            <p:cNvSpPr/>
            <p:nvPr/>
          </p:nvSpPr>
          <p:spPr>
            <a:xfrm flipH="false" flipV="false" rot="0">
              <a:off x="0" y="0"/>
              <a:ext cx="1005840" cy="1005840"/>
            </a:xfrm>
            <a:custGeom>
              <a:avLst/>
              <a:gdLst/>
              <a:ahLst/>
              <a:cxnLst/>
              <a:rect r="r" b="b" t="t" l="l"/>
              <a:pathLst>
                <a:path h="1005840" w="1005840">
                  <a:moveTo>
                    <a:pt x="0" y="0"/>
                  </a:moveTo>
                  <a:lnTo>
                    <a:pt x="1005840" y="0"/>
                  </a:lnTo>
                  <a:lnTo>
                    <a:pt x="1005840" y="1005840"/>
                  </a:lnTo>
                  <a:lnTo>
                    <a:pt x="0" y="1005840"/>
                  </a:lnTo>
                  <a:close/>
                </a:path>
              </a:pathLst>
            </a:custGeom>
            <a:blipFill>
              <a:blip r:embed="rId3">
                <a:alphaModFix amt="0"/>
              </a:blip>
              <a:stretch>
                <a:fillRect l="-78303" t="0" r="-78303" b="0"/>
              </a:stretch>
            </a:blipFill>
          </p:spPr>
        </p:sp>
        <p:sp>
          <p:nvSpPr>
            <p:cNvPr name="TextBox 14" id="14"/>
            <p:cNvSpPr txBox="true"/>
            <p:nvPr/>
          </p:nvSpPr>
          <p:spPr>
            <a:xfrm>
              <a:off x="0" y="-19050"/>
              <a:ext cx="1005840" cy="1024890"/>
            </a:xfrm>
            <a:prstGeom prst="rect">
              <a:avLst/>
            </a:prstGeom>
          </p:spPr>
          <p:txBody>
            <a:bodyPr anchor="ctr" rtlCol="false" tIns="0" lIns="0" bIns="0" rIns="0"/>
            <a:lstStyle/>
            <a:p>
              <a:pPr algn="ctr">
                <a:lnSpc>
                  <a:spcPts val="3600"/>
                </a:lnSpc>
              </a:pPr>
              <a:r>
                <a:rPr lang="en-US" sz="3000" b="true">
                  <a:solidFill>
                    <a:srgbClr val="FFFFFF"/>
                  </a:solidFill>
                  <a:latin typeface="Cambria Bold"/>
                  <a:ea typeface="Cambria Bold"/>
                  <a:cs typeface="Cambria Bold"/>
                  <a:sym typeface="Cambria Bold"/>
                </a:rPr>
                <a:t>1</a:t>
              </a:r>
            </a:p>
          </p:txBody>
        </p:sp>
      </p:grpSp>
      <p:grpSp>
        <p:nvGrpSpPr>
          <p:cNvPr name="Group 15" id="15"/>
          <p:cNvGrpSpPr/>
          <p:nvPr/>
        </p:nvGrpSpPr>
        <p:grpSpPr>
          <a:xfrm rot="0">
            <a:off x="7475220" y="2990088"/>
            <a:ext cx="822960" cy="822960"/>
            <a:chOff x="0" y="0"/>
            <a:chExt cx="1097280" cy="1097280"/>
          </a:xfrm>
        </p:grpSpPr>
        <p:sp>
          <p:nvSpPr>
            <p:cNvPr name="Freeform 16" id="16"/>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17" id="17"/>
          <p:cNvGrpSpPr/>
          <p:nvPr/>
        </p:nvGrpSpPr>
        <p:grpSpPr>
          <a:xfrm rot="0">
            <a:off x="7582205" y="3097073"/>
            <a:ext cx="608990" cy="608990"/>
            <a:chOff x="0" y="0"/>
            <a:chExt cx="811987" cy="811987"/>
          </a:xfrm>
        </p:grpSpPr>
        <p:sp>
          <p:nvSpPr>
            <p:cNvPr name="Freeform 18" id="18" descr="/home/claude/gazteak_pptx/icon_calendar.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4"/>
              <a:stretch>
                <a:fillRect l="0" t="0" r="6" b="6"/>
              </a:stretch>
            </a:blipFill>
          </p:spPr>
        </p:sp>
      </p:grpSp>
      <p:grpSp>
        <p:nvGrpSpPr>
          <p:cNvPr name="Group 19" id="19"/>
          <p:cNvGrpSpPr/>
          <p:nvPr/>
        </p:nvGrpSpPr>
        <p:grpSpPr>
          <a:xfrm rot="0">
            <a:off x="2400300" y="3017520"/>
            <a:ext cx="5280660" cy="822960"/>
            <a:chOff x="0" y="0"/>
            <a:chExt cx="7040880" cy="1097280"/>
          </a:xfrm>
        </p:grpSpPr>
        <p:sp>
          <p:nvSpPr>
            <p:cNvPr name="Freeform 20" id="20"/>
            <p:cNvSpPr/>
            <p:nvPr/>
          </p:nvSpPr>
          <p:spPr>
            <a:xfrm flipH="false" flipV="false" rot="0">
              <a:off x="0" y="0"/>
              <a:ext cx="7040880" cy="1097280"/>
            </a:xfrm>
            <a:custGeom>
              <a:avLst/>
              <a:gdLst/>
              <a:ahLst/>
              <a:cxnLst/>
              <a:rect r="r" b="b" t="t" l="l"/>
              <a:pathLst>
                <a:path h="1097280" w="7040880">
                  <a:moveTo>
                    <a:pt x="0" y="0"/>
                  </a:moveTo>
                  <a:lnTo>
                    <a:pt x="7040880" y="0"/>
                  </a:lnTo>
                  <a:lnTo>
                    <a:pt x="7040880" y="1097280"/>
                  </a:lnTo>
                  <a:lnTo>
                    <a:pt x="0" y="1097280"/>
                  </a:lnTo>
                  <a:close/>
                </a:path>
              </a:pathLst>
            </a:custGeom>
            <a:blipFill>
              <a:blip r:embed="rId3">
                <a:alphaModFix amt="0"/>
              </a:blip>
              <a:stretch>
                <a:fillRect l="0" t="-75028" r="0" b="-75028"/>
              </a:stretch>
            </a:blipFill>
          </p:spPr>
        </p:sp>
        <p:sp>
          <p:nvSpPr>
            <p:cNvPr name="TextBox 21" id="21"/>
            <p:cNvSpPr txBox="true"/>
            <p:nvPr/>
          </p:nvSpPr>
          <p:spPr>
            <a:xfrm>
              <a:off x="0" y="-47625"/>
              <a:ext cx="7040880" cy="1144905"/>
            </a:xfrm>
            <a:prstGeom prst="rect">
              <a:avLst/>
            </a:prstGeom>
          </p:spPr>
          <p:txBody>
            <a:bodyPr anchor="ctr" rtlCol="false" tIns="0" lIns="0" bIns="0" rIns="0"/>
            <a:lstStyle/>
            <a:p>
              <a:pPr algn="l">
                <a:lnSpc>
                  <a:spcPts val="2610"/>
                </a:lnSpc>
              </a:pPr>
              <a:r>
                <a:rPr lang="en-US" sz="2175" b="true">
                  <a:solidFill>
                    <a:srgbClr val="1B3D1E"/>
                  </a:solidFill>
                  <a:latin typeface="Calibri (MS) Bold"/>
                  <a:ea typeface="Calibri (MS) Bold"/>
                  <a:cs typeface="Calibri (MS) Bold"/>
                  <a:sym typeface="Calibri (MS) Bold"/>
                </a:rPr>
                <a:t>Pedid cita en Caja Rural</a:t>
              </a:r>
            </a:p>
          </p:txBody>
        </p:sp>
      </p:grpSp>
      <p:grpSp>
        <p:nvGrpSpPr>
          <p:cNvPr name="Group 22" id="22"/>
          <p:cNvGrpSpPr/>
          <p:nvPr/>
        </p:nvGrpSpPr>
        <p:grpSpPr>
          <a:xfrm rot="0">
            <a:off x="1371600" y="4046220"/>
            <a:ext cx="7063740" cy="1097280"/>
            <a:chOff x="0" y="0"/>
            <a:chExt cx="9418320" cy="1463040"/>
          </a:xfrm>
        </p:grpSpPr>
        <p:sp>
          <p:nvSpPr>
            <p:cNvPr name="Freeform 23" id="23"/>
            <p:cNvSpPr/>
            <p:nvPr/>
          </p:nvSpPr>
          <p:spPr>
            <a:xfrm flipH="false" flipV="false" rot="0">
              <a:off x="0" y="0"/>
              <a:ext cx="9418320" cy="1463040"/>
            </a:xfrm>
            <a:custGeom>
              <a:avLst/>
              <a:gdLst/>
              <a:ahLst/>
              <a:cxnLst/>
              <a:rect r="r" b="b" t="t" l="l"/>
              <a:pathLst>
                <a:path h="1463040" w="9418320">
                  <a:moveTo>
                    <a:pt x="0" y="0"/>
                  </a:moveTo>
                  <a:lnTo>
                    <a:pt x="9418320" y="0"/>
                  </a:lnTo>
                  <a:lnTo>
                    <a:pt x="9418320" y="1463040"/>
                  </a:lnTo>
                  <a:lnTo>
                    <a:pt x="0" y="1463040"/>
                  </a:lnTo>
                  <a:close/>
                </a:path>
              </a:pathLst>
            </a:custGeom>
            <a:blipFill>
              <a:blip r:embed="rId3">
                <a:alphaModFix amt="0"/>
              </a:blip>
              <a:stretch>
                <a:fillRect l="0" t="-75434" r="0" b="-75434"/>
              </a:stretch>
            </a:blipFill>
          </p:spPr>
        </p:sp>
        <p:sp>
          <p:nvSpPr>
            <p:cNvPr name="TextBox 24" id="24"/>
            <p:cNvSpPr txBox="true"/>
            <p:nvPr/>
          </p:nvSpPr>
          <p:spPr>
            <a:xfrm>
              <a:off x="0" y="-38100"/>
              <a:ext cx="9418320" cy="1501140"/>
            </a:xfrm>
            <a:prstGeom prst="rect">
              <a:avLst/>
            </a:prstGeom>
          </p:spPr>
          <p:txBody>
            <a:bodyPr anchor="ctr" rtlCol="false" tIns="0" lIns="0" bIns="0" rIns="0"/>
            <a:lstStyle/>
            <a:p>
              <a:pPr algn="l">
                <a:lnSpc>
                  <a:spcPts val="2160"/>
                </a:lnSpc>
              </a:pPr>
              <a:r>
                <a:rPr lang="en-US" sz="1800">
                  <a:solidFill>
                    <a:srgbClr val="1F2E20"/>
                  </a:solidFill>
                  <a:latin typeface="Calibri (MS)"/>
                  <a:ea typeface="Calibri (MS)"/>
                  <a:cs typeface="Calibri (MS)"/>
                  <a:sym typeface="Calibri (MS)"/>
                </a:rPr>
                <a:t>Solicitad cita previa en cualquier oficina de Caja Rural.</a:t>
              </a:r>
            </a:p>
          </p:txBody>
        </p:sp>
      </p:grpSp>
      <p:grpSp>
        <p:nvGrpSpPr>
          <p:cNvPr name="Group 25" id="25"/>
          <p:cNvGrpSpPr/>
          <p:nvPr/>
        </p:nvGrpSpPr>
        <p:grpSpPr>
          <a:xfrm rot="0">
            <a:off x="9395460" y="2606040"/>
            <a:ext cx="7886700" cy="2674620"/>
            <a:chOff x="0" y="0"/>
            <a:chExt cx="10515600" cy="3566160"/>
          </a:xfrm>
        </p:grpSpPr>
        <p:sp>
          <p:nvSpPr>
            <p:cNvPr name="Freeform 26" id="26"/>
            <p:cNvSpPr/>
            <p:nvPr/>
          </p:nvSpPr>
          <p:spPr>
            <a:xfrm flipH="false" flipV="false" rot="0">
              <a:off x="0" y="0"/>
              <a:ext cx="10515600" cy="3566160"/>
            </a:xfrm>
            <a:custGeom>
              <a:avLst/>
              <a:gdLst/>
              <a:ahLst/>
              <a:cxnLst/>
              <a:rect r="r" b="b" t="t" l="l"/>
              <a:pathLst>
                <a:path h="3566160" w="10515600">
                  <a:moveTo>
                    <a:pt x="0" y="182880"/>
                  </a:moveTo>
                  <a:cubicBezTo>
                    <a:pt x="0" y="81915"/>
                    <a:pt x="81915" y="0"/>
                    <a:pt x="182880" y="0"/>
                  </a:cubicBezTo>
                  <a:lnTo>
                    <a:pt x="10332720" y="0"/>
                  </a:lnTo>
                  <a:cubicBezTo>
                    <a:pt x="10433685" y="0"/>
                    <a:pt x="10515600" y="81915"/>
                    <a:pt x="10515600" y="182880"/>
                  </a:cubicBezTo>
                  <a:lnTo>
                    <a:pt x="10515600" y="3383280"/>
                  </a:lnTo>
                  <a:cubicBezTo>
                    <a:pt x="10515600" y="3484245"/>
                    <a:pt x="10433685" y="3566160"/>
                    <a:pt x="10332720" y="3566160"/>
                  </a:cubicBezTo>
                  <a:lnTo>
                    <a:pt x="182880" y="3566160"/>
                  </a:lnTo>
                  <a:cubicBezTo>
                    <a:pt x="81915" y="3566160"/>
                    <a:pt x="0" y="3484245"/>
                    <a:pt x="0" y="3383280"/>
                  </a:cubicBezTo>
                  <a:close/>
                </a:path>
              </a:pathLst>
            </a:custGeom>
            <a:solidFill>
              <a:srgbClr val="E8F5E9"/>
            </a:solidFill>
          </p:spPr>
        </p:sp>
      </p:grpSp>
      <p:grpSp>
        <p:nvGrpSpPr>
          <p:cNvPr name="Group 27" id="27"/>
          <p:cNvGrpSpPr/>
          <p:nvPr/>
        </p:nvGrpSpPr>
        <p:grpSpPr>
          <a:xfrm rot="0">
            <a:off x="9806940" y="3017520"/>
            <a:ext cx="754380" cy="754380"/>
            <a:chOff x="0" y="0"/>
            <a:chExt cx="1005840" cy="1005840"/>
          </a:xfrm>
        </p:grpSpPr>
        <p:sp>
          <p:nvSpPr>
            <p:cNvPr name="Freeform 28" id="28"/>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grpSp>
      <p:grpSp>
        <p:nvGrpSpPr>
          <p:cNvPr name="Group 29" id="29"/>
          <p:cNvGrpSpPr/>
          <p:nvPr/>
        </p:nvGrpSpPr>
        <p:grpSpPr>
          <a:xfrm rot="0">
            <a:off x="9806940" y="3017520"/>
            <a:ext cx="754380" cy="754380"/>
            <a:chOff x="0" y="0"/>
            <a:chExt cx="1005840" cy="1005840"/>
          </a:xfrm>
        </p:grpSpPr>
        <p:sp>
          <p:nvSpPr>
            <p:cNvPr name="Freeform 30" id="30"/>
            <p:cNvSpPr/>
            <p:nvPr/>
          </p:nvSpPr>
          <p:spPr>
            <a:xfrm flipH="false" flipV="false" rot="0">
              <a:off x="0" y="0"/>
              <a:ext cx="1005840" cy="1005840"/>
            </a:xfrm>
            <a:custGeom>
              <a:avLst/>
              <a:gdLst/>
              <a:ahLst/>
              <a:cxnLst/>
              <a:rect r="r" b="b" t="t" l="l"/>
              <a:pathLst>
                <a:path h="1005840" w="1005840">
                  <a:moveTo>
                    <a:pt x="0" y="0"/>
                  </a:moveTo>
                  <a:lnTo>
                    <a:pt x="1005840" y="0"/>
                  </a:lnTo>
                  <a:lnTo>
                    <a:pt x="1005840" y="1005840"/>
                  </a:lnTo>
                  <a:lnTo>
                    <a:pt x="0" y="1005840"/>
                  </a:lnTo>
                  <a:close/>
                </a:path>
              </a:pathLst>
            </a:custGeom>
            <a:blipFill>
              <a:blip r:embed="rId3">
                <a:alphaModFix amt="0"/>
              </a:blip>
              <a:stretch>
                <a:fillRect l="-78303" t="0" r="-78303" b="0"/>
              </a:stretch>
            </a:blipFill>
          </p:spPr>
        </p:sp>
        <p:sp>
          <p:nvSpPr>
            <p:cNvPr name="TextBox 31" id="31"/>
            <p:cNvSpPr txBox="true"/>
            <p:nvPr/>
          </p:nvSpPr>
          <p:spPr>
            <a:xfrm>
              <a:off x="0" y="-19050"/>
              <a:ext cx="1005840" cy="1024890"/>
            </a:xfrm>
            <a:prstGeom prst="rect">
              <a:avLst/>
            </a:prstGeom>
          </p:spPr>
          <p:txBody>
            <a:bodyPr anchor="ctr" rtlCol="false" tIns="0" lIns="0" bIns="0" rIns="0"/>
            <a:lstStyle/>
            <a:p>
              <a:pPr algn="ctr">
                <a:lnSpc>
                  <a:spcPts val="3600"/>
                </a:lnSpc>
              </a:pPr>
              <a:r>
                <a:rPr lang="en-US" sz="3000" b="true">
                  <a:solidFill>
                    <a:srgbClr val="FFFFFF"/>
                  </a:solidFill>
                  <a:latin typeface="Cambria Bold"/>
                  <a:ea typeface="Cambria Bold"/>
                  <a:cs typeface="Cambria Bold"/>
                  <a:sym typeface="Cambria Bold"/>
                </a:rPr>
                <a:t>2</a:t>
              </a:r>
            </a:p>
          </p:txBody>
        </p:sp>
      </p:grpSp>
      <p:grpSp>
        <p:nvGrpSpPr>
          <p:cNvPr name="Group 32" id="32"/>
          <p:cNvGrpSpPr/>
          <p:nvPr/>
        </p:nvGrpSpPr>
        <p:grpSpPr>
          <a:xfrm rot="0">
            <a:off x="15910560" y="2990088"/>
            <a:ext cx="822960" cy="822960"/>
            <a:chOff x="0" y="0"/>
            <a:chExt cx="1097280" cy="1097280"/>
          </a:xfrm>
        </p:grpSpPr>
        <p:sp>
          <p:nvSpPr>
            <p:cNvPr name="Freeform 33" id="33"/>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34" id="34"/>
          <p:cNvGrpSpPr/>
          <p:nvPr/>
        </p:nvGrpSpPr>
        <p:grpSpPr>
          <a:xfrm rot="0">
            <a:off x="16017545" y="3097073"/>
            <a:ext cx="608990" cy="608990"/>
            <a:chOff x="0" y="0"/>
            <a:chExt cx="811987" cy="811987"/>
          </a:xfrm>
        </p:grpSpPr>
        <p:sp>
          <p:nvSpPr>
            <p:cNvPr name="Freeform 35" id="35" descr="/home/claude/gazteak_pptx/icon_users.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5"/>
              <a:stretch>
                <a:fillRect l="0" t="0" r="6" b="6"/>
              </a:stretch>
            </a:blipFill>
          </p:spPr>
        </p:sp>
      </p:grpSp>
      <p:grpSp>
        <p:nvGrpSpPr>
          <p:cNvPr name="Group 36" id="36"/>
          <p:cNvGrpSpPr/>
          <p:nvPr/>
        </p:nvGrpSpPr>
        <p:grpSpPr>
          <a:xfrm rot="0">
            <a:off x="10835640" y="3017520"/>
            <a:ext cx="5280660" cy="822960"/>
            <a:chOff x="0" y="0"/>
            <a:chExt cx="7040880" cy="1097280"/>
          </a:xfrm>
        </p:grpSpPr>
        <p:sp>
          <p:nvSpPr>
            <p:cNvPr name="Freeform 37" id="37"/>
            <p:cNvSpPr/>
            <p:nvPr/>
          </p:nvSpPr>
          <p:spPr>
            <a:xfrm flipH="false" flipV="false" rot="0">
              <a:off x="0" y="0"/>
              <a:ext cx="7040880" cy="1097280"/>
            </a:xfrm>
            <a:custGeom>
              <a:avLst/>
              <a:gdLst/>
              <a:ahLst/>
              <a:cxnLst/>
              <a:rect r="r" b="b" t="t" l="l"/>
              <a:pathLst>
                <a:path h="1097280" w="7040880">
                  <a:moveTo>
                    <a:pt x="0" y="0"/>
                  </a:moveTo>
                  <a:lnTo>
                    <a:pt x="7040880" y="0"/>
                  </a:lnTo>
                  <a:lnTo>
                    <a:pt x="7040880" y="1097280"/>
                  </a:lnTo>
                  <a:lnTo>
                    <a:pt x="0" y="1097280"/>
                  </a:lnTo>
                  <a:close/>
                </a:path>
              </a:pathLst>
            </a:custGeom>
            <a:blipFill>
              <a:blip r:embed="rId3">
                <a:alphaModFix amt="0"/>
              </a:blip>
              <a:stretch>
                <a:fillRect l="0" t="-75028" r="0" b="-75028"/>
              </a:stretch>
            </a:blipFill>
          </p:spPr>
        </p:sp>
        <p:sp>
          <p:nvSpPr>
            <p:cNvPr name="TextBox 38" id="38"/>
            <p:cNvSpPr txBox="true"/>
            <p:nvPr/>
          </p:nvSpPr>
          <p:spPr>
            <a:xfrm>
              <a:off x="0" y="-47625"/>
              <a:ext cx="7040880" cy="1144905"/>
            </a:xfrm>
            <a:prstGeom prst="rect">
              <a:avLst/>
            </a:prstGeom>
          </p:spPr>
          <p:txBody>
            <a:bodyPr anchor="ctr" rtlCol="false" tIns="0" lIns="0" bIns="0" rIns="0"/>
            <a:lstStyle/>
            <a:p>
              <a:pPr algn="l">
                <a:lnSpc>
                  <a:spcPts val="2610"/>
                </a:lnSpc>
              </a:pPr>
              <a:r>
                <a:rPr lang="en-US" sz="2175" b="true">
                  <a:solidFill>
                    <a:srgbClr val="1B3D1E"/>
                  </a:solidFill>
                  <a:latin typeface="Calibri (MS) Bold"/>
                  <a:ea typeface="Calibri (MS) Bold"/>
                  <a:cs typeface="Calibri (MS) Bold"/>
                  <a:sym typeface="Calibri (MS) Bold"/>
                </a:rPr>
                <a:t>Indicad que sois del Gazteak</a:t>
              </a:r>
            </a:p>
          </p:txBody>
        </p:sp>
      </p:grpSp>
      <p:grpSp>
        <p:nvGrpSpPr>
          <p:cNvPr name="Group 39" id="39"/>
          <p:cNvGrpSpPr/>
          <p:nvPr/>
        </p:nvGrpSpPr>
        <p:grpSpPr>
          <a:xfrm rot="0">
            <a:off x="9806940" y="4046220"/>
            <a:ext cx="7063740" cy="1097280"/>
            <a:chOff x="0" y="0"/>
            <a:chExt cx="9418320" cy="1463040"/>
          </a:xfrm>
        </p:grpSpPr>
        <p:sp>
          <p:nvSpPr>
            <p:cNvPr name="Freeform 40" id="40"/>
            <p:cNvSpPr/>
            <p:nvPr/>
          </p:nvSpPr>
          <p:spPr>
            <a:xfrm flipH="false" flipV="false" rot="0">
              <a:off x="0" y="0"/>
              <a:ext cx="9418320" cy="1463040"/>
            </a:xfrm>
            <a:custGeom>
              <a:avLst/>
              <a:gdLst/>
              <a:ahLst/>
              <a:cxnLst/>
              <a:rect r="r" b="b" t="t" l="l"/>
              <a:pathLst>
                <a:path h="1463040" w="9418320">
                  <a:moveTo>
                    <a:pt x="0" y="0"/>
                  </a:moveTo>
                  <a:lnTo>
                    <a:pt x="9418320" y="0"/>
                  </a:lnTo>
                  <a:lnTo>
                    <a:pt x="9418320" y="1463040"/>
                  </a:lnTo>
                  <a:lnTo>
                    <a:pt x="0" y="1463040"/>
                  </a:lnTo>
                  <a:close/>
                </a:path>
              </a:pathLst>
            </a:custGeom>
            <a:blipFill>
              <a:blip r:embed="rId3">
                <a:alphaModFix amt="0"/>
              </a:blip>
              <a:stretch>
                <a:fillRect l="0" t="-75434" r="0" b="-75434"/>
              </a:stretch>
            </a:blipFill>
          </p:spPr>
        </p:sp>
        <p:sp>
          <p:nvSpPr>
            <p:cNvPr name="TextBox 41" id="41"/>
            <p:cNvSpPr txBox="true"/>
            <p:nvPr/>
          </p:nvSpPr>
          <p:spPr>
            <a:xfrm>
              <a:off x="0" y="-38100"/>
              <a:ext cx="9418320" cy="1501140"/>
            </a:xfrm>
            <a:prstGeom prst="rect">
              <a:avLst/>
            </a:prstGeom>
          </p:spPr>
          <p:txBody>
            <a:bodyPr anchor="ctr" rtlCol="false" tIns="0" lIns="0" bIns="0" rIns="0"/>
            <a:lstStyle/>
            <a:p>
              <a:pPr algn="l">
                <a:lnSpc>
                  <a:spcPts val="2160"/>
                </a:lnSpc>
              </a:pPr>
              <a:r>
                <a:rPr lang="en-US" sz="1800">
                  <a:solidFill>
                    <a:srgbClr val="1F2E20"/>
                  </a:solidFill>
                  <a:latin typeface="Calibri (MS)"/>
                  <a:ea typeface="Calibri (MS)"/>
                  <a:cs typeface="Calibri (MS)"/>
                  <a:sym typeface="Calibri (MS)"/>
                </a:rPr>
                <a:t>En la cita, comunicad que el jugador pertenece a Gazteak C.F.</a:t>
              </a:r>
            </a:p>
          </p:txBody>
        </p:sp>
      </p:grpSp>
      <p:grpSp>
        <p:nvGrpSpPr>
          <p:cNvPr name="Group 42" id="42"/>
          <p:cNvGrpSpPr/>
          <p:nvPr/>
        </p:nvGrpSpPr>
        <p:grpSpPr>
          <a:xfrm rot="0">
            <a:off x="960120" y="5692140"/>
            <a:ext cx="7886700" cy="2674620"/>
            <a:chOff x="0" y="0"/>
            <a:chExt cx="10515600" cy="3566160"/>
          </a:xfrm>
        </p:grpSpPr>
        <p:sp>
          <p:nvSpPr>
            <p:cNvPr name="Freeform 43" id="43"/>
            <p:cNvSpPr/>
            <p:nvPr/>
          </p:nvSpPr>
          <p:spPr>
            <a:xfrm flipH="false" flipV="false" rot="0">
              <a:off x="0" y="0"/>
              <a:ext cx="10515600" cy="3566160"/>
            </a:xfrm>
            <a:custGeom>
              <a:avLst/>
              <a:gdLst/>
              <a:ahLst/>
              <a:cxnLst/>
              <a:rect r="r" b="b" t="t" l="l"/>
              <a:pathLst>
                <a:path h="3566160" w="10515600">
                  <a:moveTo>
                    <a:pt x="0" y="182880"/>
                  </a:moveTo>
                  <a:cubicBezTo>
                    <a:pt x="0" y="81915"/>
                    <a:pt x="81915" y="0"/>
                    <a:pt x="182880" y="0"/>
                  </a:cubicBezTo>
                  <a:lnTo>
                    <a:pt x="10332720" y="0"/>
                  </a:lnTo>
                  <a:cubicBezTo>
                    <a:pt x="10433685" y="0"/>
                    <a:pt x="10515600" y="81915"/>
                    <a:pt x="10515600" y="182880"/>
                  </a:cubicBezTo>
                  <a:lnTo>
                    <a:pt x="10515600" y="3383280"/>
                  </a:lnTo>
                  <a:cubicBezTo>
                    <a:pt x="10515600" y="3484245"/>
                    <a:pt x="10433685" y="3566160"/>
                    <a:pt x="10332720" y="3566160"/>
                  </a:cubicBezTo>
                  <a:lnTo>
                    <a:pt x="182880" y="3566160"/>
                  </a:lnTo>
                  <a:cubicBezTo>
                    <a:pt x="81915" y="3566160"/>
                    <a:pt x="0" y="3484245"/>
                    <a:pt x="0" y="3383280"/>
                  </a:cubicBezTo>
                  <a:close/>
                </a:path>
              </a:pathLst>
            </a:custGeom>
            <a:solidFill>
              <a:srgbClr val="E8F5E9"/>
            </a:solidFill>
          </p:spPr>
        </p:sp>
      </p:grpSp>
      <p:grpSp>
        <p:nvGrpSpPr>
          <p:cNvPr name="Group 44" id="44"/>
          <p:cNvGrpSpPr/>
          <p:nvPr/>
        </p:nvGrpSpPr>
        <p:grpSpPr>
          <a:xfrm rot="0">
            <a:off x="1371600" y="6103620"/>
            <a:ext cx="754380" cy="754380"/>
            <a:chOff x="0" y="0"/>
            <a:chExt cx="1005840" cy="1005840"/>
          </a:xfrm>
        </p:grpSpPr>
        <p:sp>
          <p:nvSpPr>
            <p:cNvPr name="Freeform 45" id="45"/>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grpSp>
      <p:grpSp>
        <p:nvGrpSpPr>
          <p:cNvPr name="Group 46" id="46"/>
          <p:cNvGrpSpPr/>
          <p:nvPr/>
        </p:nvGrpSpPr>
        <p:grpSpPr>
          <a:xfrm rot="0">
            <a:off x="1371600" y="6103620"/>
            <a:ext cx="754380" cy="754380"/>
            <a:chOff x="0" y="0"/>
            <a:chExt cx="1005840" cy="1005840"/>
          </a:xfrm>
        </p:grpSpPr>
        <p:sp>
          <p:nvSpPr>
            <p:cNvPr name="Freeform 47" id="47"/>
            <p:cNvSpPr/>
            <p:nvPr/>
          </p:nvSpPr>
          <p:spPr>
            <a:xfrm flipH="false" flipV="false" rot="0">
              <a:off x="0" y="0"/>
              <a:ext cx="1005840" cy="1005840"/>
            </a:xfrm>
            <a:custGeom>
              <a:avLst/>
              <a:gdLst/>
              <a:ahLst/>
              <a:cxnLst/>
              <a:rect r="r" b="b" t="t" l="l"/>
              <a:pathLst>
                <a:path h="1005840" w="1005840">
                  <a:moveTo>
                    <a:pt x="0" y="0"/>
                  </a:moveTo>
                  <a:lnTo>
                    <a:pt x="1005840" y="0"/>
                  </a:lnTo>
                  <a:lnTo>
                    <a:pt x="1005840" y="1005840"/>
                  </a:lnTo>
                  <a:lnTo>
                    <a:pt x="0" y="1005840"/>
                  </a:lnTo>
                  <a:close/>
                </a:path>
              </a:pathLst>
            </a:custGeom>
            <a:blipFill>
              <a:blip r:embed="rId3">
                <a:alphaModFix amt="0"/>
              </a:blip>
              <a:stretch>
                <a:fillRect l="-78303" t="0" r="-78303" b="0"/>
              </a:stretch>
            </a:blipFill>
          </p:spPr>
        </p:sp>
        <p:sp>
          <p:nvSpPr>
            <p:cNvPr name="TextBox 48" id="48"/>
            <p:cNvSpPr txBox="true"/>
            <p:nvPr/>
          </p:nvSpPr>
          <p:spPr>
            <a:xfrm>
              <a:off x="0" y="-19050"/>
              <a:ext cx="1005840" cy="1024890"/>
            </a:xfrm>
            <a:prstGeom prst="rect">
              <a:avLst/>
            </a:prstGeom>
          </p:spPr>
          <p:txBody>
            <a:bodyPr anchor="ctr" rtlCol="false" tIns="0" lIns="0" bIns="0" rIns="0"/>
            <a:lstStyle/>
            <a:p>
              <a:pPr algn="ctr">
                <a:lnSpc>
                  <a:spcPts val="3600"/>
                </a:lnSpc>
              </a:pPr>
              <a:r>
                <a:rPr lang="en-US" sz="3000" b="true">
                  <a:solidFill>
                    <a:srgbClr val="FFFFFF"/>
                  </a:solidFill>
                  <a:latin typeface="Cambria Bold"/>
                  <a:ea typeface="Cambria Bold"/>
                  <a:cs typeface="Cambria Bold"/>
                  <a:sym typeface="Cambria Bold"/>
                </a:rPr>
                <a:t>3</a:t>
              </a:r>
            </a:p>
          </p:txBody>
        </p:sp>
      </p:grpSp>
      <p:grpSp>
        <p:nvGrpSpPr>
          <p:cNvPr name="Group 49" id="49"/>
          <p:cNvGrpSpPr/>
          <p:nvPr/>
        </p:nvGrpSpPr>
        <p:grpSpPr>
          <a:xfrm rot="0">
            <a:off x="7475220" y="6076188"/>
            <a:ext cx="822960" cy="822960"/>
            <a:chOff x="0" y="0"/>
            <a:chExt cx="1097280" cy="1097280"/>
          </a:xfrm>
        </p:grpSpPr>
        <p:sp>
          <p:nvSpPr>
            <p:cNvPr name="Freeform 50" id="50"/>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51" id="51"/>
          <p:cNvGrpSpPr/>
          <p:nvPr/>
        </p:nvGrpSpPr>
        <p:grpSpPr>
          <a:xfrm rot="0">
            <a:off x="7582205" y="6183173"/>
            <a:ext cx="608990" cy="608990"/>
            <a:chOff x="0" y="0"/>
            <a:chExt cx="811987" cy="811987"/>
          </a:xfrm>
        </p:grpSpPr>
        <p:sp>
          <p:nvSpPr>
            <p:cNvPr name="Freeform 52" id="52" descr="/home/claude/gazteak_pptx/icon_filetext.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6"/>
              <a:stretch>
                <a:fillRect l="0" t="0" r="6" b="6"/>
              </a:stretch>
            </a:blipFill>
          </p:spPr>
        </p:sp>
      </p:grpSp>
      <p:grpSp>
        <p:nvGrpSpPr>
          <p:cNvPr name="Group 53" id="53"/>
          <p:cNvGrpSpPr/>
          <p:nvPr/>
        </p:nvGrpSpPr>
        <p:grpSpPr>
          <a:xfrm rot="0">
            <a:off x="2400300" y="6103620"/>
            <a:ext cx="5280660" cy="822960"/>
            <a:chOff x="0" y="0"/>
            <a:chExt cx="7040880" cy="1097280"/>
          </a:xfrm>
        </p:grpSpPr>
        <p:sp>
          <p:nvSpPr>
            <p:cNvPr name="Freeform 54" id="54"/>
            <p:cNvSpPr/>
            <p:nvPr/>
          </p:nvSpPr>
          <p:spPr>
            <a:xfrm flipH="false" flipV="false" rot="0">
              <a:off x="0" y="0"/>
              <a:ext cx="7040880" cy="1097280"/>
            </a:xfrm>
            <a:custGeom>
              <a:avLst/>
              <a:gdLst/>
              <a:ahLst/>
              <a:cxnLst/>
              <a:rect r="r" b="b" t="t" l="l"/>
              <a:pathLst>
                <a:path h="1097280" w="7040880">
                  <a:moveTo>
                    <a:pt x="0" y="0"/>
                  </a:moveTo>
                  <a:lnTo>
                    <a:pt x="7040880" y="0"/>
                  </a:lnTo>
                  <a:lnTo>
                    <a:pt x="7040880" y="1097280"/>
                  </a:lnTo>
                  <a:lnTo>
                    <a:pt x="0" y="1097280"/>
                  </a:lnTo>
                  <a:close/>
                </a:path>
              </a:pathLst>
            </a:custGeom>
            <a:blipFill>
              <a:blip r:embed="rId3">
                <a:alphaModFix amt="0"/>
              </a:blip>
              <a:stretch>
                <a:fillRect l="0" t="-75028" r="0" b="-75028"/>
              </a:stretch>
            </a:blipFill>
          </p:spPr>
        </p:sp>
        <p:sp>
          <p:nvSpPr>
            <p:cNvPr name="TextBox 55" id="55"/>
            <p:cNvSpPr txBox="true"/>
            <p:nvPr/>
          </p:nvSpPr>
          <p:spPr>
            <a:xfrm>
              <a:off x="0" y="-47625"/>
              <a:ext cx="7040880" cy="1144905"/>
            </a:xfrm>
            <a:prstGeom prst="rect">
              <a:avLst/>
            </a:prstGeom>
          </p:spPr>
          <p:txBody>
            <a:bodyPr anchor="ctr" rtlCol="false" tIns="0" lIns="0" bIns="0" rIns="0"/>
            <a:lstStyle/>
            <a:p>
              <a:pPr algn="l">
                <a:lnSpc>
                  <a:spcPts val="2610"/>
                </a:lnSpc>
              </a:pPr>
              <a:r>
                <a:rPr lang="en-US" sz="2175" b="true">
                  <a:solidFill>
                    <a:srgbClr val="1B3D1E"/>
                  </a:solidFill>
                  <a:latin typeface="Calibri (MS) Bold"/>
                  <a:ea typeface="Calibri (MS) Bold"/>
                  <a:cs typeface="Calibri (MS) Bold"/>
                  <a:sym typeface="Calibri (MS) Bold"/>
                </a:rPr>
                <a:t>Recoged el papel sellado</a:t>
              </a:r>
            </a:p>
          </p:txBody>
        </p:sp>
      </p:grpSp>
      <p:grpSp>
        <p:nvGrpSpPr>
          <p:cNvPr name="Group 56" id="56"/>
          <p:cNvGrpSpPr/>
          <p:nvPr/>
        </p:nvGrpSpPr>
        <p:grpSpPr>
          <a:xfrm rot="0">
            <a:off x="1371600" y="7132320"/>
            <a:ext cx="7063740" cy="1097280"/>
            <a:chOff x="0" y="0"/>
            <a:chExt cx="9418320" cy="1463040"/>
          </a:xfrm>
        </p:grpSpPr>
        <p:sp>
          <p:nvSpPr>
            <p:cNvPr name="Freeform 57" id="57"/>
            <p:cNvSpPr/>
            <p:nvPr/>
          </p:nvSpPr>
          <p:spPr>
            <a:xfrm flipH="false" flipV="false" rot="0">
              <a:off x="0" y="0"/>
              <a:ext cx="9418320" cy="1463040"/>
            </a:xfrm>
            <a:custGeom>
              <a:avLst/>
              <a:gdLst/>
              <a:ahLst/>
              <a:cxnLst/>
              <a:rect r="r" b="b" t="t" l="l"/>
              <a:pathLst>
                <a:path h="1463040" w="9418320">
                  <a:moveTo>
                    <a:pt x="0" y="0"/>
                  </a:moveTo>
                  <a:lnTo>
                    <a:pt x="9418320" y="0"/>
                  </a:lnTo>
                  <a:lnTo>
                    <a:pt x="9418320" y="1463040"/>
                  </a:lnTo>
                  <a:lnTo>
                    <a:pt x="0" y="1463040"/>
                  </a:lnTo>
                  <a:close/>
                </a:path>
              </a:pathLst>
            </a:custGeom>
            <a:blipFill>
              <a:blip r:embed="rId3">
                <a:alphaModFix amt="0"/>
              </a:blip>
              <a:stretch>
                <a:fillRect l="0" t="-75434" r="0" b="-75434"/>
              </a:stretch>
            </a:blipFill>
          </p:spPr>
        </p:sp>
        <p:sp>
          <p:nvSpPr>
            <p:cNvPr name="TextBox 58" id="58"/>
            <p:cNvSpPr txBox="true"/>
            <p:nvPr/>
          </p:nvSpPr>
          <p:spPr>
            <a:xfrm>
              <a:off x="0" y="-38100"/>
              <a:ext cx="9418320" cy="1501140"/>
            </a:xfrm>
            <a:prstGeom prst="rect">
              <a:avLst/>
            </a:prstGeom>
          </p:spPr>
          <p:txBody>
            <a:bodyPr anchor="ctr" rtlCol="false" tIns="0" lIns="0" bIns="0" rIns="0"/>
            <a:lstStyle/>
            <a:p>
              <a:pPr algn="l">
                <a:lnSpc>
                  <a:spcPts val="2160"/>
                </a:lnSpc>
              </a:pPr>
              <a:r>
                <a:rPr lang="en-US" sz="1800">
                  <a:solidFill>
                    <a:srgbClr val="1F2E20"/>
                  </a:solidFill>
                  <a:latin typeface="Calibri (MS)"/>
                  <a:ea typeface="Calibri (MS)"/>
                  <a:cs typeface="Calibri (MS)"/>
                  <a:sym typeface="Calibri (MS)"/>
                </a:rPr>
                <a:t>Caja Rural entrega un papel con sello, nombre y dos apellidos y DNI del jugador.</a:t>
              </a:r>
            </a:p>
          </p:txBody>
        </p:sp>
      </p:grpSp>
      <p:grpSp>
        <p:nvGrpSpPr>
          <p:cNvPr name="Group 59" id="59"/>
          <p:cNvGrpSpPr/>
          <p:nvPr/>
        </p:nvGrpSpPr>
        <p:grpSpPr>
          <a:xfrm rot="0">
            <a:off x="9395460" y="5692140"/>
            <a:ext cx="7886700" cy="2674620"/>
            <a:chOff x="0" y="0"/>
            <a:chExt cx="10515600" cy="3566160"/>
          </a:xfrm>
        </p:grpSpPr>
        <p:sp>
          <p:nvSpPr>
            <p:cNvPr name="Freeform 60" id="60"/>
            <p:cNvSpPr/>
            <p:nvPr/>
          </p:nvSpPr>
          <p:spPr>
            <a:xfrm flipH="false" flipV="false" rot="0">
              <a:off x="0" y="0"/>
              <a:ext cx="10515600" cy="3566160"/>
            </a:xfrm>
            <a:custGeom>
              <a:avLst/>
              <a:gdLst/>
              <a:ahLst/>
              <a:cxnLst/>
              <a:rect r="r" b="b" t="t" l="l"/>
              <a:pathLst>
                <a:path h="3566160" w="10515600">
                  <a:moveTo>
                    <a:pt x="0" y="182880"/>
                  </a:moveTo>
                  <a:cubicBezTo>
                    <a:pt x="0" y="81915"/>
                    <a:pt x="81915" y="0"/>
                    <a:pt x="182880" y="0"/>
                  </a:cubicBezTo>
                  <a:lnTo>
                    <a:pt x="10332720" y="0"/>
                  </a:lnTo>
                  <a:cubicBezTo>
                    <a:pt x="10433685" y="0"/>
                    <a:pt x="10515600" y="81915"/>
                    <a:pt x="10515600" y="182880"/>
                  </a:cubicBezTo>
                  <a:lnTo>
                    <a:pt x="10515600" y="3383280"/>
                  </a:lnTo>
                  <a:cubicBezTo>
                    <a:pt x="10515600" y="3484245"/>
                    <a:pt x="10433685" y="3566160"/>
                    <a:pt x="10332720" y="3566160"/>
                  </a:cubicBezTo>
                  <a:lnTo>
                    <a:pt x="182880" y="3566160"/>
                  </a:lnTo>
                  <a:cubicBezTo>
                    <a:pt x="81915" y="3566160"/>
                    <a:pt x="0" y="3484245"/>
                    <a:pt x="0" y="3383280"/>
                  </a:cubicBezTo>
                  <a:close/>
                </a:path>
              </a:pathLst>
            </a:custGeom>
            <a:solidFill>
              <a:srgbClr val="E8F5E9"/>
            </a:solidFill>
          </p:spPr>
        </p:sp>
      </p:grpSp>
      <p:grpSp>
        <p:nvGrpSpPr>
          <p:cNvPr name="Group 61" id="61"/>
          <p:cNvGrpSpPr/>
          <p:nvPr/>
        </p:nvGrpSpPr>
        <p:grpSpPr>
          <a:xfrm rot="0">
            <a:off x="9806940" y="6103620"/>
            <a:ext cx="754380" cy="754380"/>
            <a:chOff x="0" y="0"/>
            <a:chExt cx="1005840" cy="1005840"/>
          </a:xfrm>
        </p:grpSpPr>
        <p:sp>
          <p:nvSpPr>
            <p:cNvPr name="Freeform 62" id="62"/>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grpSp>
      <p:grpSp>
        <p:nvGrpSpPr>
          <p:cNvPr name="Group 63" id="63"/>
          <p:cNvGrpSpPr/>
          <p:nvPr/>
        </p:nvGrpSpPr>
        <p:grpSpPr>
          <a:xfrm rot="0">
            <a:off x="9806940" y="6103620"/>
            <a:ext cx="754380" cy="754380"/>
            <a:chOff x="0" y="0"/>
            <a:chExt cx="1005840" cy="1005840"/>
          </a:xfrm>
        </p:grpSpPr>
        <p:sp>
          <p:nvSpPr>
            <p:cNvPr name="Freeform 64" id="64"/>
            <p:cNvSpPr/>
            <p:nvPr/>
          </p:nvSpPr>
          <p:spPr>
            <a:xfrm flipH="false" flipV="false" rot="0">
              <a:off x="0" y="0"/>
              <a:ext cx="1005840" cy="1005840"/>
            </a:xfrm>
            <a:custGeom>
              <a:avLst/>
              <a:gdLst/>
              <a:ahLst/>
              <a:cxnLst/>
              <a:rect r="r" b="b" t="t" l="l"/>
              <a:pathLst>
                <a:path h="1005840" w="1005840">
                  <a:moveTo>
                    <a:pt x="0" y="0"/>
                  </a:moveTo>
                  <a:lnTo>
                    <a:pt x="1005840" y="0"/>
                  </a:lnTo>
                  <a:lnTo>
                    <a:pt x="1005840" y="1005840"/>
                  </a:lnTo>
                  <a:lnTo>
                    <a:pt x="0" y="1005840"/>
                  </a:lnTo>
                  <a:close/>
                </a:path>
              </a:pathLst>
            </a:custGeom>
            <a:blipFill>
              <a:blip r:embed="rId3">
                <a:alphaModFix amt="0"/>
              </a:blip>
              <a:stretch>
                <a:fillRect l="-78303" t="0" r="-78303" b="0"/>
              </a:stretch>
            </a:blipFill>
          </p:spPr>
        </p:sp>
        <p:sp>
          <p:nvSpPr>
            <p:cNvPr name="TextBox 65" id="65"/>
            <p:cNvSpPr txBox="true"/>
            <p:nvPr/>
          </p:nvSpPr>
          <p:spPr>
            <a:xfrm>
              <a:off x="0" y="-19050"/>
              <a:ext cx="1005840" cy="1024890"/>
            </a:xfrm>
            <a:prstGeom prst="rect">
              <a:avLst/>
            </a:prstGeom>
          </p:spPr>
          <p:txBody>
            <a:bodyPr anchor="ctr" rtlCol="false" tIns="0" lIns="0" bIns="0" rIns="0"/>
            <a:lstStyle/>
            <a:p>
              <a:pPr algn="ctr">
                <a:lnSpc>
                  <a:spcPts val="3600"/>
                </a:lnSpc>
              </a:pPr>
              <a:r>
                <a:rPr lang="en-US" sz="3000" b="true">
                  <a:solidFill>
                    <a:srgbClr val="FFFFFF"/>
                  </a:solidFill>
                  <a:latin typeface="Cambria Bold"/>
                  <a:ea typeface="Cambria Bold"/>
                  <a:cs typeface="Cambria Bold"/>
                  <a:sym typeface="Cambria Bold"/>
                </a:rPr>
                <a:t>4</a:t>
              </a:r>
            </a:p>
          </p:txBody>
        </p:sp>
      </p:grpSp>
      <p:grpSp>
        <p:nvGrpSpPr>
          <p:cNvPr name="Group 66" id="66"/>
          <p:cNvGrpSpPr/>
          <p:nvPr/>
        </p:nvGrpSpPr>
        <p:grpSpPr>
          <a:xfrm rot="0">
            <a:off x="15910560" y="6076188"/>
            <a:ext cx="822960" cy="822960"/>
            <a:chOff x="0" y="0"/>
            <a:chExt cx="1097280" cy="1097280"/>
          </a:xfrm>
        </p:grpSpPr>
        <p:sp>
          <p:nvSpPr>
            <p:cNvPr name="Freeform 67" id="67"/>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68" id="68"/>
          <p:cNvGrpSpPr/>
          <p:nvPr/>
        </p:nvGrpSpPr>
        <p:grpSpPr>
          <a:xfrm rot="0">
            <a:off x="16017545" y="6183173"/>
            <a:ext cx="608990" cy="608990"/>
            <a:chOff x="0" y="0"/>
            <a:chExt cx="811987" cy="811987"/>
          </a:xfrm>
        </p:grpSpPr>
        <p:sp>
          <p:nvSpPr>
            <p:cNvPr name="Freeform 69" id="69" descr="/home/claude/gazteak_pptx/icon_package.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7"/>
              <a:stretch>
                <a:fillRect l="0" t="0" r="6" b="6"/>
              </a:stretch>
            </a:blipFill>
          </p:spPr>
        </p:sp>
      </p:grpSp>
      <p:grpSp>
        <p:nvGrpSpPr>
          <p:cNvPr name="Group 70" id="70"/>
          <p:cNvGrpSpPr/>
          <p:nvPr/>
        </p:nvGrpSpPr>
        <p:grpSpPr>
          <a:xfrm rot="0">
            <a:off x="10835640" y="6103620"/>
            <a:ext cx="5280660" cy="822960"/>
            <a:chOff x="0" y="0"/>
            <a:chExt cx="7040880" cy="1097280"/>
          </a:xfrm>
        </p:grpSpPr>
        <p:sp>
          <p:nvSpPr>
            <p:cNvPr name="Freeform 71" id="71"/>
            <p:cNvSpPr/>
            <p:nvPr/>
          </p:nvSpPr>
          <p:spPr>
            <a:xfrm flipH="false" flipV="false" rot="0">
              <a:off x="0" y="0"/>
              <a:ext cx="7040880" cy="1097280"/>
            </a:xfrm>
            <a:custGeom>
              <a:avLst/>
              <a:gdLst/>
              <a:ahLst/>
              <a:cxnLst/>
              <a:rect r="r" b="b" t="t" l="l"/>
              <a:pathLst>
                <a:path h="1097280" w="7040880">
                  <a:moveTo>
                    <a:pt x="0" y="0"/>
                  </a:moveTo>
                  <a:lnTo>
                    <a:pt x="7040880" y="0"/>
                  </a:lnTo>
                  <a:lnTo>
                    <a:pt x="7040880" y="1097280"/>
                  </a:lnTo>
                  <a:lnTo>
                    <a:pt x="0" y="1097280"/>
                  </a:lnTo>
                  <a:close/>
                </a:path>
              </a:pathLst>
            </a:custGeom>
            <a:blipFill>
              <a:blip r:embed="rId3">
                <a:alphaModFix amt="0"/>
              </a:blip>
              <a:stretch>
                <a:fillRect l="0" t="-75028" r="0" b="-75028"/>
              </a:stretch>
            </a:blipFill>
          </p:spPr>
        </p:sp>
        <p:sp>
          <p:nvSpPr>
            <p:cNvPr name="TextBox 72" id="72"/>
            <p:cNvSpPr txBox="true"/>
            <p:nvPr/>
          </p:nvSpPr>
          <p:spPr>
            <a:xfrm>
              <a:off x="0" y="-47625"/>
              <a:ext cx="7040880" cy="1144905"/>
            </a:xfrm>
            <a:prstGeom prst="rect">
              <a:avLst/>
            </a:prstGeom>
          </p:spPr>
          <p:txBody>
            <a:bodyPr anchor="ctr" rtlCol="false" tIns="0" lIns="0" bIns="0" rIns="0"/>
            <a:lstStyle/>
            <a:p>
              <a:pPr algn="l">
                <a:lnSpc>
                  <a:spcPts val="2610"/>
                </a:lnSpc>
              </a:pPr>
              <a:r>
                <a:rPr lang="en-US" sz="2175" b="true">
                  <a:solidFill>
                    <a:srgbClr val="1B3D1E"/>
                  </a:solidFill>
                  <a:latin typeface="Calibri (MS) Bold"/>
                  <a:ea typeface="Calibri (MS) Bold"/>
                  <a:cs typeface="Calibri (MS) Bold"/>
                  <a:sym typeface="Calibri (MS) Bold"/>
                </a:rPr>
                <a:t>Entregadlo en el club</a:t>
              </a:r>
            </a:p>
          </p:txBody>
        </p:sp>
      </p:grpSp>
      <p:grpSp>
        <p:nvGrpSpPr>
          <p:cNvPr name="Group 73" id="73"/>
          <p:cNvGrpSpPr/>
          <p:nvPr/>
        </p:nvGrpSpPr>
        <p:grpSpPr>
          <a:xfrm rot="0">
            <a:off x="9806940" y="7132320"/>
            <a:ext cx="7063740" cy="1097280"/>
            <a:chOff x="0" y="0"/>
            <a:chExt cx="9418320" cy="1463040"/>
          </a:xfrm>
        </p:grpSpPr>
        <p:sp>
          <p:nvSpPr>
            <p:cNvPr name="Freeform 74" id="74"/>
            <p:cNvSpPr/>
            <p:nvPr/>
          </p:nvSpPr>
          <p:spPr>
            <a:xfrm flipH="false" flipV="false" rot="0">
              <a:off x="0" y="0"/>
              <a:ext cx="9418320" cy="1463040"/>
            </a:xfrm>
            <a:custGeom>
              <a:avLst/>
              <a:gdLst/>
              <a:ahLst/>
              <a:cxnLst/>
              <a:rect r="r" b="b" t="t" l="l"/>
              <a:pathLst>
                <a:path h="1463040" w="9418320">
                  <a:moveTo>
                    <a:pt x="0" y="0"/>
                  </a:moveTo>
                  <a:lnTo>
                    <a:pt x="9418320" y="0"/>
                  </a:lnTo>
                  <a:lnTo>
                    <a:pt x="9418320" y="1463040"/>
                  </a:lnTo>
                  <a:lnTo>
                    <a:pt x="0" y="1463040"/>
                  </a:lnTo>
                  <a:close/>
                </a:path>
              </a:pathLst>
            </a:custGeom>
            <a:blipFill>
              <a:blip r:embed="rId3">
                <a:alphaModFix amt="0"/>
              </a:blip>
              <a:stretch>
                <a:fillRect l="0" t="-75434" r="0" b="-75434"/>
              </a:stretch>
            </a:blipFill>
          </p:spPr>
        </p:sp>
        <p:sp>
          <p:nvSpPr>
            <p:cNvPr name="TextBox 75" id="75"/>
            <p:cNvSpPr txBox="true"/>
            <p:nvPr/>
          </p:nvSpPr>
          <p:spPr>
            <a:xfrm>
              <a:off x="0" y="-38100"/>
              <a:ext cx="9418320" cy="1501140"/>
            </a:xfrm>
            <a:prstGeom prst="rect">
              <a:avLst/>
            </a:prstGeom>
          </p:spPr>
          <p:txBody>
            <a:bodyPr anchor="ctr" rtlCol="false" tIns="0" lIns="0" bIns="0" rIns="0"/>
            <a:lstStyle/>
            <a:p>
              <a:pPr algn="l">
                <a:lnSpc>
                  <a:spcPts val="2160"/>
                </a:lnSpc>
              </a:pPr>
              <a:r>
                <a:rPr lang="en-US" sz="1800">
                  <a:solidFill>
                    <a:srgbClr val="1F2E20"/>
                  </a:solidFill>
                  <a:latin typeface="Calibri (MS)"/>
                  <a:ea typeface="Calibri (MS)"/>
                  <a:cs typeface="Calibri (MS)"/>
                  <a:sym typeface="Calibri (MS)"/>
                </a:rPr>
                <a:t>Anotad la talla e indicad si ya está pagado con el pack o es una solicitud normal.</a:t>
              </a:r>
            </a:p>
          </p:txBody>
        </p:sp>
      </p:grpSp>
      <p:grpSp>
        <p:nvGrpSpPr>
          <p:cNvPr name="Group 76" id="76"/>
          <p:cNvGrpSpPr/>
          <p:nvPr/>
        </p:nvGrpSpPr>
        <p:grpSpPr>
          <a:xfrm rot="0">
            <a:off x="685800" y="9669780"/>
            <a:ext cx="6858000" cy="411480"/>
            <a:chOff x="0" y="0"/>
            <a:chExt cx="9144000" cy="548640"/>
          </a:xfrm>
        </p:grpSpPr>
        <p:sp>
          <p:nvSpPr>
            <p:cNvPr name="Freeform 77" id="77"/>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78" id="78"/>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79" id="79"/>
          <p:cNvGrpSpPr/>
          <p:nvPr/>
        </p:nvGrpSpPr>
        <p:grpSpPr>
          <a:xfrm rot="0">
            <a:off x="16911828" y="9669780"/>
            <a:ext cx="685800" cy="411480"/>
            <a:chOff x="0" y="0"/>
            <a:chExt cx="914400" cy="548640"/>
          </a:xfrm>
        </p:grpSpPr>
        <p:sp>
          <p:nvSpPr>
            <p:cNvPr name="Freeform 80" id="80"/>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81" id="81"/>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4</a:t>
              </a:r>
            </a:p>
          </p:txBody>
        </p:sp>
      </p:gr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960120" y="571500"/>
            <a:ext cx="16363188" cy="840105"/>
          </a:xfrm>
          <a:prstGeom prst="rect">
            <a:avLst/>
          </a:prstGeom>
        </p:spPr>
        <p:txBody>
          <a:bodyPr anchor="t" rtlCol="false" tIns="0" lIns="0" bIns="0" rIns="0">
            <a:spAutoFit/>
          </a:bodyPr>
          <a:lstStyle/>
          <a:p>
            <a:pPr algn="l">
              <a:lnSpc>
                <a:spcPts val="6719"/>
              </a:lnSpc>
            </a:pPr>
            <a:r>
              <a:rPr lang="en-US" sz="4800" b="true">
                <a:solidFill>
                  <a:srgbClr val="1B3D1E"/>
                </a:solidFill>
                <a:latin typeface="Arimo Bold"/>
                <a:ea typeface="Arimo Bold"/>
                <a:cs typeface="Arimo Bold"/>
                <a:sym typeface="Arimo Bold"/>
              </a:rPr>
              <a:t>Mochila</a:t>
            </a:r>
          </a:p>
        </p:txBody>
      </p:sp>
      <p:sp>
        <p:nvSpPr>
          <p:cNvPr name="TextBox 3" id="3"/>
          <p:cNvSpPr txBox="true"/>
          <p:nvPr/>
        </p:nvSpPr>
        <p:spPr>
          <a:xfrm rot="0">
            <a:off x="960120" y="1529715"/>
            <a:ext cx="16363188" cy="365760"/>
          </a:xfrm>
          <a:prstGeom prst="rect">
            <a:avLst/>
          </a:prstGeom>
        </p:spPr>
        <p:txBody>
          <a:bodyPr anchor="t" rtlCol="false" tIns="0" lIns="0" bIns="0" rIns="0">
            <a:spAutoFit/>
          </a:bodyPr>
          <a:lstStyle/>
          <a:p>
            <a:pPr algn="l">
              <a:lnSpc>
                <a:spcPts val="2940"/>
              </a:lnSpc>
            </a:pPr>
            <a:r>
              <a:rPr lang="en-US" sz="2100">
                <a:solidFill>
                  <a:srgbClr val="5B6B5C"/>
                </a:solidFill>
                <a:latin typeface="Arimo"/>
                <a:ea typeface="Arimo"/>
                <a:cs typeface="Arimo"/>
                <a:sym typeface="Arimo"/>
              </a:rPr>
              <a:t>¿Cómo se recoge?</a:t>
            </a:r>
          </a:p>
        </p:txBody>
      </p:sp>
      <p:grpSp>
        <p:nvGrpSpPr>
          <p:cNvPr name="Group 4" id="4"/>
          <p:cNvGrpSpPr/>
          <p:nvPr/>
        </p:nvGrpSpPr>
        <p:grpSpPr>
          <a:xfrm rot="0">
            <a:off x="960120" y="2606040"/>
            <a:ext cx="7886700" cy="2674620"/>
            <a:chOff x="0" y="0"/>
            <a:chExt cx="10515600" cy="3566160"/>
          </a:xfrm>
        </p:grpSpPr>
        <p:sp>
          <p:nvSpPr>
            <p:cNvPr name="Freeform 5" id="5"/>
            <p:cNvSpPr/>
            <p:nvPr/>
          </p:nvSpPr>
          <p:spPr>
            <a:xfrm flipH="false" flipV="false" rot="0">
              <a:off x="0" y="0"/>
              <a:ext cx="10515600" cy="3566160"/>
            </a:xfrm>
            <a:custGeom>
              <a:avLst/>
              <a:gdLst/>
              <a:ahLst/>
              <a:cxnLst/>
              <a:rect r="r" b="b" t="t" l="l"/>
              <a:pathLst>
                <a:path h="3566160" w="10515600">
                  <a:moveTo>
                    <a:pt x="0" y="182880"/>
                  </a:moveTo>
                  <a:cubicBezTo>
                    <a:pt x="0" y="81915"/>
                    <a:pt x="81915" y="0"/>
                    <a:pt x="182880" y="0"/>
                  </a:cubicBezTo>
                  <a:lnTo>
                    <a:pt x="10332720" y="0"/>
                  </a:lnTo>
                  <a:cubicBezTo>
                    <a:pt x="10433685" y="0"/>
                    <a:pt x="10515600" y="81915"/>
                    <a:pt x="10515600" y="182880"/>
                  </a:cubicBezTo>
                  <a:lnTo>
                    <a:pt x="10515600" y="3383280"/>
                  </a:lnTo>
                  <a:cubicBezTo>
                    <a:pt x="10515600" y="3484245"/>
                    <a:pt x="10433685" y="3566160"/>
                    <a:pt x="10332720" y="3566160"/>
                  </a:cubicBezTo>
                  <a:lnTo>
                    <a:pt x="182880" y="3566160"/>
                  </a:lnTo>
                  <a:cubicBezTo>
                    <a:pt x="81915" y="3566160"/>
                    <a:pt x="0" y="3484245"/>
                    <a:pt x="0" y="3383280"/>
                  </a:cubicBezTo>
                  <a:close/>
                </a:path>
              </a:pathLst>
            </a:custGeom>
            <a:solidFill>
              <a:srgbClr val="E8F5E9"/>
            </a:solidFill>
          </p:spPr>
        </p:sp>
        <p:sp>
          <p:nvSpPr>
            <p:cNvPr name="TextBox 6" id="6"/>
            <p:cNvSpPr txBox="true"/>
            <p:nvPr/>
          </p:nvSpPr>
          <p:spPr>
            <a:xfrm>
              <a:off x="0" y="-38100"/>
              <a:ext cx="10515600" cy="3604260"/>
            </a:xfrm>
            <a:prstGeom prst="rect">
              <a:avLst/>
            </a:prstGeom>
          </p:spPr>
          <p:txBody>
            <a:bodyPr anchor="ctr" rtlCol="false" tIns="50800" lIns="50800" bIns="50800" rIns="50800"/>
            <a:lstStyle/>
            <a:p>
              <a:pPr algn="l">
                <a:lnSpc>
                  <a:spcPts val="1679"/>
                </a:lnSpc>
              </a:pPr>
            </a:p>
          </p:txBody>
        </p:sp>
      </p:grpSp>
      <p:grpSp>
        <p:nvGrpSpPr>
          <p:cNvPr name="Group 7" id="7"/>
          <p:cNvGrpSpPr/>
          <p:nvPr/>
        </p:nvGrpSpPr>
        <p:grpSpPr>
          <a:xfrm rot="0">
            <a:off x="9395460" y="2606040"/>
            <a:ext cx="7886700" cy="2674620"/>
            <a:chOff x="0" y="0"/>
            <a:chExt cx="10515600" cy="3566160"/>
          </a:xfrm>
        </p:grpSpPr>
        <p:sp>
          <p:nvSpPr>
            <p:cNvPr name="Freeform 8" id="8"/>
            <p:cNvSpPr/>
            <p:nvPr/>
          </p:nvSpPr>
          <p:spPr>
            <a:xfrm flipH="false" flipV="false" rot="0">
              <a:off x="0" y="0"/>
              <a:ext cx="10515600" cy="3566160"/>
            </a:xfrm>
            <a:custGeom>
              <a:avLst/>
              <a:gdLst/>
              <a:ahLst/>
              <a:cxnLst/>
              <a:rect r="r" b="b" t="t" l="l"/>
              <a:pathLst>
                <a:path h="3566160" w="10515600">
                  <a:moveTo>
                    <a:pt x="0" y="182880"/>
                  </a:moveTo>
                  <a:cubicBezTo>
                    <a:pt x="0" y="81915"/>
                    <a:pt x="81915" y="0"/>
                    <a:pt x="182880" y="0"/>
                  </a:cubicBezTo>
                  <a:lnTo>
                    <a:pt x="10332720" y="0"/>
                  </a:lnTo>
                  <a:cubicBezTo>
                    <a:pt x="10433685" y="0"/>
                    <a:pt x="10515600" y="81915"/>
                    <a:pt x="10515600" y="182880"/>
                  </a:cubicBezTo>
                  <a:lnTo>
                    <a:pt x="10515600" y="3383280"/>
                  </a:lnTo>
                  <a:cubicBezTo>
                    <a:pt x="10515600" y="3484245"/>
                    <a:pt x="10433685" y="3566160"/>
                    <a:pt x="10332720" y="3566160"/>
                  </a:cubicBezTo>
                  <a:lnTo>
                    <a:pt x="182880" y="3566160"/>
                  </a:lnTo>
                  <a:cubicBezTo>
                    <a:pt x="81915" y="3566160"/>
                    <a:pt x="0" y="3484245"/>
                    <a:pt x="0" y="3383280"/>
                  </a:cubicBezTo>
                  <a:close/>
                </a:path>
              </a:pathLst>
            </a:custGeom>
            <a:solidFill>
              <a:srgbClr val="E8F5E9"/>
            </a:solidFill>
          </p:spPr>
        </p:sp>
        <p:sp>
          <p:nvSpPr>
            <p:cNvPr name="TextBox 9" id="9"/>
            <p:cNvSpPr txBox="true"/>
            <p:nvPr/>
          </p:nvSpPr>
          <p:spPr>
            <a:xfrm>
              <a:off x="0" y="-38100"/>
              <a:ext cx="10515600" cy="3604260"/>
            </a:xfrm>
            <a:prstGeom prst="rect">
              <a:avLst/>
            </a:prstGeom>
          </p:spPr>
          <p:txBody>
            <a:bodyPr anchor="ctr" rtlCol="false" tIns="50800" lIns="50800" bIns="50800" rIns="50800"/>
            <a:lstStyle/>
            <a:p>
              <a:pPr algn="l">
                <a:lnSpc>
                  <a:spcPts val="1679"/>
                </a:lnSpc>
              </a:pPr>
            </a:p>
          </p:txBody>
        </p:sp>
      </p:grpSp>
      <p:grpSp>
        <p:nvGrpSpPr>
          <p:cNvPr name="Group 10" id="10"/>
          <p:cNvGrpSpPr/>
          <p:nvPr/>
        </p:nvGrpSpPr>
        <p:grpSpPr>
          <a:xfrm rot="0">
            <a:off x="960120" y="5692140"/>
            <a:ext cx="7886700" cy="2674620"/>
            <a:chOff x="0" y="0"/>
            <a:chExt cx="10515600" cy="3566160"/>
          </a:xfrm>
        </p:grpSpPr>
        <p:sp>
          <p:nvSpPr>
            <p:cNvPr name="Freeform 11" id="11"/>
            <p:cNvSpPr/>
            <p:nvPr/>
          </p:nvSpPr>
          <p:spPr>
            <a:xfrm flipH="false" flipV="false" rot="0">
              <a:off x="0" y="0"/>
              <a:ext cx="10515600" cy="3566160"/>
            </a:xfrm>
            <a:custGeom>
              <a:avLst/>
              <a:gdLst/>
              <a:ahLst/>
              <a:cxnLst/>
              <a:rect r="r" b="b" t="t" l="l"/>
              <a:pathLst>
                <a:path h="3566160" w="10515600">
                  <a:moveTo>
                    <a:pt x="0" y="182880"/>
                  </a:moveTo>
                  <a:cubicBezTo>
                    <a:pt x="0" y="81915"/>
                    <a:pt x="81915" y="0"/>
                    <a:pt x="182880" y="0"/>
                  </a:cubicBezTo>
                  <a:lnTo>
                    <a:pt x="10332720" y="0"/>
                  </a:lnTo>
                  <a:cubicBezTo>
                    <a:pt x="10433685" y="0"/>
                    <a:pt x="10515600" y="81915"/>
                    <a:pt x="10515600" y="182880"/>
                  </a:cubicBezTo>
                  <a:lnTo>
                    <a:pt x="10515600" y="3383280"/>
                  </a:lnTo>
                  <a:cubicBezTo>
                    <a:pt x="10515600" y="3484245"/>
                    <a:pt x="10433685" y="3566160"/>
                    <a:pt x="10332720" y="3566160"/>
                  </a:cubicBezTo>
                  <a:lnTo>
                    <a:pt x="182880" y="3566160"/>
                  </a:lnTo>
                  <a:cubicBezTo>
                    <a:pt x="81915" y="3566160"/>
                    <a:pt x="0" y="3484245"/>
                    <a:pt x="0" y="3383280"/>
                  </a:cubicBezTo>
                  <a:close/>
                </a:path>
              </a:pathLst>
            </a:custGeom>
            <a:solidFill>
              <a:srgbClr val="E8F5E9"/>
            </a:solidFill>
          </p:spPr>
        </p:sp>
        <p:sp>
          <p:nvSpPr>
            <p:cNvPr name="TextBox 12" id="12"/>
            <p:cNvSpPr txBox="true"/>
            <p:nvPr/>
          </p:nvSpPr>
          <p:spPr>
            <a:xfrm>
              <a:off x="0" y="-38100"/>
              <a:ext cx="10515600" cy="3604260"/>
            </a:xfrm>
            <a:prstGeom prst="rect">
              <a:avLst/>
            </a:prstGeom>
          </p:spPr>
          <p:txBody>
            <a:bodyPr anchor="ctr" rtlCol="false" tIns="50800" lIns="50800" bIns="50800" rIns="50800"/>
            <a:lstStyle/>
            <a:p>
              <a:pPr algn="l">
                <a:lnSpc>
                  <a:spcPts val="1679"/>
                </a:lnSpc>
              </a:pPr>
            </a:p>
          </p:txBody>
        </p:sp>
      </p:grpSp>
      <p:grpSp>
        <p:nvGrpSpPr>
          <p:cNvPr name="Group 13" id="13"/>
          <p:cNvGrpSpPr/>
          <p:nvPr/>
        </p:nvGrpSpPr>
        <p:grpSpPr>
          <a:xfrm rot="0">
            <a:off x="9395460" y="5692140"/>
            <a:ext cx="7886700" cy="2674620"/>
            <a:chOff x="0" y="0"/>
            <a:chExt cx="10515600" cy="3566160"/>
          </a:xfrm>
        </p:grpSpPr>
        <p:sp>
          <p:nvSpPr>
            <p:cNvPr name="Freeform 14" id="14"/>
            <p:cNvSpPr/>
            <p:nvPr/>
          </p:nvSpPr>
          <p:spPr>
            <a:xfrm flipH="false" flipV="false" rot="0">
              <a:off x="0" y="0"/>
              <a:ext cx="10515600" cy="3566160"/>
            </a:xfrm>
            <a:custGeom>
              <a:avLst/>
              <a:gdLst/>
              <a:ahLst/>
              <a:cxnLst/>
              <a:rect r="r" b="b" t="t" l="l"/>
              <a:pathLst>
                <a:path h="3566160" w="10515600">
                  <a:moveTo>
                    <a:pt x="0" y="182880"/>
                  </a:moveTo>
                  <a:cubicBezTo>
                    <a:pt x="0" y="81915"/>
                    <a:pt x="81915" y="0"/>
                    <a:pt x="182880" y="0"/>
                  </a:cubicBezTo>
                  <a:lnTo>
                    <a:pt x="10332720" y="0"/>
                  </a:lnTo>
                  <a:cubicBezTo>
                    <a:pt x="10433685" y="0"/>
                    <a:pt x="10515600" y="81915"/>
                    <a:pt x="10515600" y="182880"/>
                  </a:cubicBezTo>
                  <a:lnTo>
                    <a:pt x="10515600" y="3383280"/>
                  </a:lnTo>
                  <a:cubicBezTo>
                    <a:pt x="10515600" y="3484245"/>
                    <a:pt x="10433685" y="3566160"/>
                    <a:pt x="10332720" y="3566160"/>
                  </a:cubicBezTo>
                  <a:lnTo>
                    <a:pt x="182880" y="3566160"/>
                  </a:lnTo>
                  <a:cubicBezTo>
                    <a:pt x="81915" y="3566160"/>
                    <a:pt x="0" y="3484245"/>
                    <a:pt x="0" y="3383280"/>
                  </a:cubicBezTo>
                  <a:close/>
                </a:path>
              </a:pathLst>
            </a:custGeom>
            <a:solidFill>
              <a:srgbClr val="E8F5E9"/>
            </a:solidFill>
          </p:spPr>
        </p:sp>
        <p:sp>
          <p:nvSpPr>
            <p:cNvPr name="TextBox 15" id="15"/>
            <p:cNvSpPr txBox="true"/>
            <p:nvPr/>
          </p:nvSpPr>
          <p:spPr>
            <a:xfrm>
              <a:off x="0" y="-38100"/>
              <a:ext cx="10515600" cy="3604260"/>
            </a:xfrm>
            <a:prstGeom prst="rect">
              <a:avLst/>
            </a:prstGeom>
          </p:spPr>
          <p:txBody>
            <a:bodyPr anchor="ctr" rtlCol="false" tIns="50800" lIns="50800" bIns="50800" rIns="50800"/>
            <a:lstStyle/>
            <a:p>
              <a:pPr algn="l">
                <a:lnSpc>
                  <a:spcPts val="1679"/>
                </a:lnSpc>
              </a:pPr>
            </a:p>
          </p:txBody>
        </p:sp>
      </p:grpSp>
      <p:grpSp>
        <p:nvGrpSpPr>
          <p:cNvPr name="Group 16" id="16"/>
          <p:cNvGrpSpPr/>
          <p:nvPr/>
        </p:nvGrpSpPr>
        <p:grpSpPr>
          <a:xfrm rot="0">
            <a:off x="1371600" y="3017520"/>
            <a:ext cx="754380" cy="754380"/>
            <a:chOff x="0" y="0"/>
            <a:chExt cx="1005840" cy="1005840"/>
          </a:xfrm>
        </p:grpSpPr>
        <p:sp>
          <p:nvSpPr>
            <p:cNvPr name="Freeform 17" id="17"/>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sp>
          <p:nvSpPr>
            <p:cNvPr name="TextBox 18" id="18"/>
            <p:cNvSpPr txBox="true"/>
            <p:nvPr/>
          </p:nvSpPr>
          <p:spPr>
            <a:xfrm>
              <a:off x="0" y="-38100"/>
              <a:ext cx="1005840" cy="1043940"/>
            </a:xfrm>
            <a:prstGeom prst="rect">
              <a:avLst/>
            </a:prstGeom>
          </p:spPr>
          <p:txBody>
            <a:bodyPr anchor="ctr" rtlCol="false" tIns="50800" lIns="50800" bIns="50800" rIns="50800"/>
            <a:lstStyle/>
            <a:p>
              <a:pPr algn="l">
                <a:lnSpc>
                  <a:spcPts val="1679"/>
                </a:lnSpc>
              </a:pPr>
            </a:p>
          </p:txBody>
        </p:sp>
      </p:grpSp>
      <p:grpSp>
        <p:nvGrpSpPr>
          <p:cNvPr name="Group 19" id="19"/>
          <p:cNvGrpSpPr/>
          <p:nvPr/>
        </p:nvGrpSpPr>
        <p:grpSpPr>
          <a:xfrm rot="0">
            <a:off x="9806940" y="3017520"/>
            <a:ext cx="754380" cy="754380"/>
            <a:chOff x="0" y="0"/>
            <a:chExt cx="1005840" cy="1005840"/>
          </a:xfrm>
        </p:grpSpPr>
        <p:sp>
          <p:nvSpPr>
            <p:cNvPr name="Freeform 20" id="20"/>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sp>
          <p:nvSpPr>
            <p:cNvPr name="TextBox 21" id="21"/>
            <p:cNvSpPr txBox="true"/>
            <p:nvPr/>
          </p:nvSpPr>
          <p:spPr>
            <a:xfrm>
              <a:off x="0" y="-38100"/>
              <a:ext cx="1005840" cy="1043940"/>
            </a:xfrm>
            <a:prstGeom prst="rect">
              <a:avLst/>
            </a:prstGeom>
          </p:spPr>
          <p:txBody>
            <a:bodyPr anchor="ctr" rtlCol="false" tIns="50800" lIns="50800" bIns="50800" rIns="50800"/>
            <a:lstStyle/>
            <a:p>
              <a:pPr algn="l">
                <a:lnSpc>
                  <a:spcPts val="1679"/>
                </a:lnSpc>
              </a:pPr>
            </a:p>
          </p:txBody>
        </p:sp>
      </p:grpSp>
      <p:grpSp>
        <p:nvGrpSpPr>
          <p:cNvPr name="Group 22" id="22"/>
          <p:cNvGrpSpPr/>
          <p:nvPr/>
        </p:nvGrpSpPr>
        <p:grpSpPr>
          <a:xfrm rot="0">
            <a:off x="1371600" y="6103620"/>
            <a:ext cx="754380" cy="754380"/>
            <a:chOff x="0" y="0"/>
            <a:chExt cx="1005840" cy="1005840"/>
          </a:xfrm>
        </p:grpSpPr>
        <p:sp>
          <p:nvSpPr>
            <p:cNvPr name="Freeform 23" id="23"/>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sp>
          <p:nvSpPr>
            <p:cNvPr name="TextBox 24" id="24"/>
            <p:cNvSpPr txBox="true"/>
            <p:nvPr/>
          </p:nvSpPr>
          <p:spPr>
            <a:xfrm>
              <a:off x="0" y="-38100"/>
              <a:ext cx="1005840" cy="1043940"/>
            </a:xfrm>
            <a:prstGeom prst="rect">
              <a:avLst/>
            </a:prstGeom>
          </p:spPr>
          <p:txBody>
            <a:bodyPr anchor="ctr" rtlCol="false" tIns="50800" lIns="50800" bIns="50800" rIns="50800"/>
            <a:lstStyle/>
            <a:p>
              <a:pPr algn="l">
                <a:lnSpc>
                  <a:spcPts val="1679"/>
                </a:lnSpc>
              </a:pPr>
            </a:p>
          </p:txBody>
        </p:sp>
      </p:grpSp>
      <p:grpSp>
        <p:nvGrpSpPr>
          <p:cNvPr name="Group 25" id="25"/>
          <p:cNvGrpSpPr/>
          <p:nvPr/>
        </p:nvGrpSpPr>
        <p:grpSpPr>
          <a:xfrm rot="0">
            <a:off x="9806940" y="6103620"/>
            <a:ext cx="754380" cy="754380"/>
            <a:chOff x="0" y="0"/>
            <a:chExt cx="1005840" cy="1005840"/>
          </a:xfrm>
        </p:grpSpPr>
        <p:sp>
          <p:nvSpPr>
            <p:cNvPr name="Freeform 26" id="26"/>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sp>
          <p:nvSpPr>
            <p:cNvPr name="TextBox 27" id="27"/>
            <p:cNvSpPr txBox="true"/>
            <p:nvPr/>
          </p:nvSpPr>
          <p:spPr>
            <a:xfrm>
              <a:off x="0" y="-38100"/>
              <a:ext cx="1005840" cy="1043940"/>
            </a:xfrm>
            <a:prstGeom prst="rect">
              <a:avLst/>
            </a:prstGeom>
          </p:spPr>
          <p:txBody>
            <a:bodyPr anchor="ctr" rtlCol="false" tIns="50800" lIns="50800" bIns="50800" rIns="50800"/>
            <a:lstStyle/>
            <a:p>
              <a:pPr algn="l">
                <a:lnSpc>
                  <a:spcPts val="1679"/>
                </a:lnSpc>
              </a:pPr>
            </a:p>
          </p:txBody>
        </p:sp>
      </p:grpSp>
      <p:sp>
        <p:nvSpPr>
          <p:cNvPr name="TextBox 28" id="28"/>
          <p:cNvSpPr txBox="true"/>
          <p:nvPr/>
        </p:nvSpPr>
        <p:spPr>
          <a:xfrm rot="0">
            <a:off x="1371600" y="2941320"/>
            <a:ext cx="754380" cy="533400"/>
          </a:xfrm>
          <a:prstGeom prst="rect">
            <a:avLst/>
          </a:prstGeom>
        </p:spPr>
        <p:txBody>
          <a:bodyPr anchor="t" rtlCol="false" tIns="0" lIns="0" bIns="0" rIns="0">
            <a:spAutoFit/>
          </a:bodyPr>
          <a:lstStyle/>
          <a:p>
            <a:pPr algn="ctr">
              <a:lnSpc>
                <a:spcPts val="4200"/>
              </a:lnSpc>
            </a:pPr>
            <a:r>
              <a:rPr lang="en-US" sz="3000" b="true">
                <a:solidFill>
                  <a:srgbClr val="FFFFFF"/>
                </a:solidFill>
                <a:latin typeface="Arimo Bold"/>
                <a:ea typeface="Arimo Bold"/>
                <a:cs typeface="Arimo Bold"/>
                <a:sym typeface="Arimo Bold"/>
              </a:rPr>
              <a:t>1</a:t>
            </a:r>
          </a:p>
        </p:txBody>
      </p:sp>
      <p:sp>
        <p:nvSpPr>
          <p:cNvPr name="TextBox 29" id="29"/>
          <p:cNvSpPr txBox="true"/>
          <p:nvPr/>
        </p:nvSpPr>
        <p:spPr>
          <a:xfrm rot="0">
            <a:off x="9806940" y="2941320"/>
            <a:ext cx="754380" cy="533400"/>
          </a:xfrm>
          <a:prstGeom prst="rect">
            <a:avLst/>
          </a:prstGeom>
        </p:spPr>
        <p:txBody>
          <a:bodyPr anchor="t" rtlCol="false" tIns="0" lIns="0" bIns="0" rIns="0">
            <a:spAutoFit/>
          </a:bodyPr>
          <a:lstStyle/>
          <a:p>
            <a:pPr algn="ctr">
              <a:lnSpc>
                <a:spcPts val="4200"/>
              </a:lnSpc>
            </a:pPr>
            <a:r>
              <a:rPr lang="en-US" sz="3000" b="true">
                <a:solidFill>
                  <a:srgbClr val="FFFFFF"/>
                </a:solidFill>
                <a:latin typeface="Arimo Bold"/>
                <a:ea typeface="Arimo Bold"/>
                <a:cs typeface="Arimo Bold"/>
                <a:sym typeface="Arimo Bold"/>
              </a:rPr>
              <a:t>2</a:t>
            </a:r>
          </a:p>
        </p:txBody>
      </p:sp>
      <p:sp>
        <p:nvSpPr>
          <p:cNvPr name="TextBox 30" id="30"/>
          <p:cNvSpPr txBox="true"/>
          <p:nvPr/>
        </p:nvSpPr>
        <p:spPr>
          <a:xfrm rot="0">
            <a:off x="1371600" y="6027420"/>
            <a:ext cx="754380" cy="533400"/>
          </a:xfrm>
          <a:prstGeom prst="rect">
            <a:avLst/>
          </a:prstGeom>
        </p:spPr>
        <p:txBody>
          <a:bodyPr anchor="t" rtlCol="false" tIns="0" lIns="0" bIns="0" rIns="0">
            <a:spAutoFit/>
          </a:bodyPr>
          <a:lstStyle/>
          <a:p>
            <a:pPr algn="ctr">
              <a:lnSpc>
                <a:spcPts val="4200"/>
              </a:lnSpc>
            </a:pPr>
            <a:r>
              <a:rPr lang="en-US" sz="3000" b="true">
                <a:solidFill>
                  <a:srgbClr val="FFFFFF"/>
                </a:solidFill>
                <a:latin typeface="Arimo Bold"/>
                <a:ea typeface="Arimo Bold"/>
                <a:cs typeface="Arimo Bold"/>
                <a:sym typeface="Arimo Bold"/>
              </a:rPr>
              <a:t>3</a:t>
            </a:r>
          </a:p>
        </p:txBody>
      </p:sp>
      <p:sp>
        <p:nvSpPr>
          <p:cNvPr name="TextBox 31" id="31"/>
          <p:cNvSpPr txBox="true"/>
          <p:nvPr/>
        </p:nvSpPr>
        <p:spPr>
          <a:xfrm rot="0">
            <a:off x="9806940" y="6027420"/>
            <a:ext cx="754380" cy="533400"/>
          </a:xfrm>
          <a:prstGeom prst="rect">
            <a:avLst/>
          </a:prstGeom>
        </p:spPr>
        <p:txBody>
          <a:bodyPr anchor="t" rtlCol="false" tIns="0" lIns="0" bIns="0" rIns="0">
            <a:spAutoFit/>
          </a:bodyPr>
          <a:lstStyle/>
          <a:p>
            <a:pPr algn="ctr">
              <a:lnSpc>
                <a:spcPts val="4200"/>
              </a:lnSpc>
            </a:pPr>
            <a:r>
              <a:rPr lang="en-US" sz="3000" b="true">
                <a:solidFill>
                  <a:srgbClr val="FFFFFF"/>
                </a:solidFill>
                <a:latin typeface="Arimo Bold"/>
                <a:ea typeface="Arimo Bold"/>
                <a:cs typeface="Arimo Bold"/>
                <a:sym typeface="Arimo Bold"/>
              </a:rPr>
              <a:t>4</a:t>
            </a:r>
          </a:p>
        </p:txBody>
      </p:sp>
      <p:sp>
        <p:nvSpPr>
          <p:cNvPr name="TextBox 32" id="32"/>
          <p:cNvSpPr txBox="true"/>
          <p:nvPr/>
        </p:nvSpPr>
        <p:spPr>
          <a:xfrm rot="0">
            <a:off x="2400300" y="2960370"/>
            <a:ext cx="5280660" cy="382905"/>
          </a:xfrm>
          <a:prstGeom prst="rect">
            <a:avLst/>
          </a:prstGeom>
        </p:spPr>
        <p:txBody>
          <a:bodyPr anchor="t" rtlCol="false" tIns="0" lIns="0" bIns="0" rIns="0">
            <a:spAutoFit/>
          </a:bodyPr>
          <a:lstStyle/>
          <a:p>
            <a:pPr algn="l">
              <a:lnSpc>
                <a:spcPts val="3045"/>
              </a:lnSpc>
            </a:pPr>
            <a:r>
              <a:rPr lang="en-US" sz="2175" b="true">
                <a:solidFill>
                  <a:srgbClr val="1B3D1E"/>
                </a:solidFill>
                <a:latin typeface="Arimo Bold"/>
                <a:ea typeface="Arimo Bold"/>
                <a:cs typeface="Arimo Bold"/>
                <a:sym typeface="Arimo Bold"/>
              </a:rPr>
              <a:t>A partir del 28 de septiembre</a:t>
            </a:r>
          </a:p>
        </p:txBody>
      </p:sp>
      <p:sp>
        <p:nvSpPr>
          <p:cNvPr name="TextBox 33" id="33"/>
          <p:cNvSpPr txBox="true"/>
          <p:nvPr/>
        </p:nvSpPr>
        <p:spPr>
          <a:xfrm rot="0">
            <a:off x="1371600" y="3989070"/>
            <a:ext cx="7063740" cy="325755"/>
          </a:xfrm>
          <a:prstGeom prst="rect">
            <a:avLst/>
          </a:prstGeom>
        </p:spPr>
        <p:txBody>
          <a:bodyPr anchor="t" rtlCol="false" tIns="0" lIns="0" bIns="0" rIns="0">
            <a:spAutoFit/>
          </a:bodyPr>
          <a:lstStyle/>
          <a:p>
            <a:pPr algn="l">
              <a:lnSpc>
                <a:spcPts val="2520"/>
              </a:lnSpc>
            </a:pPr>
            <a:r>
              <a:rPr lang="en-US" sz="1800">
                <a:solidFill>
                  <a:srgbClr val="1F2E20"/>
                </a:solidFill>
                <a:latin typeface="Arimo"/>
                <a:ea typeface="Arimo"/>
                <a:cs typeface="Arimo"/>
                <a:sym typeface="Arimo"/>
              </a:rPr>
              <a:t>Podéis acudir a recoger la mochila desde esta fecha.</a:t>
            </a:r>
          </a:p>
        </p:txBody>
      </p:sp>
      <p:sp>
        <p:nvSpPr>
          <p:cNvPr name="TextBox 34" id="34"/>
          <p:cNvSpPr txBox="true"/>
          <p:nvPr/>
        </p:nvSpPr>
        <p:spPr>
          <a:xfrm rot="0">
            <a:off x="10835640" y="2960370"/>
            <a:ext cx="5280660" cy="382905"/>
          </a:xfrm>
          <a:prstGeom prst="rect">
            <a:avLst/>
          </a:prstGeom>
        </p:spPr>
        <p:txBody>
          <a:bodyPr anchor="t" rtlCol="false" tIns="0" lIns="0" bIns="0" rIns="0">
            <a:spAutoFit/>
          </a:bodyPr>
          <a:lstStyle/>
          <a:p>
            <a:pPr algn="l">
              <a:lnSpc>
                <a:spcPts val="3045"/>
              </a:lnSpc>
            </a:pPr>
            <a:r>
              <a:rPr lang="en-US" sz="2175" b="true">
                <a:solidFill>
                  <a:srgbClr val="1B3D1E"/>
                </a:solidFill>
                <a:latin typeface="Arimo Bold"/>
                <a:ea typeface="Arimo Bold"/>
                <a:cs typeface="Arimo Bold"/>
                <a:sym typeface="Arimo Bold"/>
              </a:rPr>
              <a:t>Llevad la hoja de pedido</a:t>
            </a:r>
          </a:p>
        </p:txBody>
      </p:sp>
      <p:sp>
        <p:nvSpPr>
          <p:cNvPr name="TextBox 35" id="35"/>
          <p:cNvSpPr txBox="true"/>
          <p:nvPr/>
        </p:nvSpPr>
        <p:spPr>
          <a:xfrm rot="0">
            <a:off x="9806940" y="3989070"/>
            <a:ext cx="7063740" cy="325755"/>
          </a:xfrm>
          <a:prstGeom prst="rect">
            <a:avLst/>
          </a:prstGeom>
        </p:spPr>
        <p:txBody>
          <a:bodyPr anchor="t" rtlCol="false" tIns="0" lIns="0" bIns="0" rIns="0">
            <a:spAutoFit/>
          </a:bodyPr>
          <a:lstStyle/>
          <a:p>
            <a:pPr algn="l">
              <a:lnSpc>
                <a:spcPts val="2520"/>
              </a:lnSpc>
            </a:pPr>
            <a:r>
              <a:rPr lang="en-US" sz="1800">
                <a:solidFill>
                  <a:srgbClr val="1F2E20"/>
                </a:solidFill>
                <a:latin typeface="Arimo"/>
                <a:ea typeface="Arimo"/>
                <a:cs typeface="Arimo"/>
                <a:sym typeface="Arimo"/>
              </a:rPr>
              <a:t>Acudid con la hoja de pedido del pack de fútbol emotion.</a:t>
            </a:r>
          </a:p>
        </p:txBody>
      </p:sp>
      <p:sp>
        <p:nvSpPr>
          <p:cNvPr name="TextBox 36" id="36"/>
          <p:cNvSpPr txBox="true"/>
          <p:nvPr/>
        </p:nvSpPr>
        <p:spPr>
          <a:xfrm rot="0">
            <a:off x="2400300" y="6046470"/>
            <a:ext cx="5280660" cy="382905"/>
          </a:xfrm>
          <a:prstGeom prst="rect">
            <a:avLst/>
          </a:prstGeom>
        </p:spPr>
        <p:txBody>
          <a:bodyPr anchor="t" rtlCol="false" tIns="0" lIns="0" bIns="0" rIns="0">
            <a:spAutoFit/>
          </a:bodyPr>
          <a:lstStyle/>
          <a:p>
            <a:pPr algn="l">
              <a:lnSpc>
                <a:spcPts val="3045"/>
              </a:lnSpc>
            </a:pPr>
            <a:r>
              <a:rPr lang="en-US" sz="2175" b="true">
                <a:solidFill>
                  <a:srgbClr val="1B3D1E"/>
                </a:solidFill>
                <a:latin typeface="Arimo Bold"/>
                <a:ea typeface="Arimo Bold"/>
                <a:cs typeface="Arimo Bold"/>
                <a:sym typeface="Arimo Bold"/>
              </a:rPr>
              <a:t>Se registra la recepción</a:t>
            </a:r>
          </a:p>
        </p:txBody>
      </p:sp>
      <p:sp>
        <p:nvSpPr>
          <p:cNvPr name="TextBox 37" id="37"/>
          <p:cNvSpPr txBox="true"/>
          <p:nvPr/>
        </p:nvSpPr>
        <p:spPr>
          <a:xfrm rot="0">
            <a:off x="1371600" y="7075170"/>
            <a:ext cx="7063740" cy="325755"/>
          </a:xfrm>
          <a:prstGeom prst="rect">
            <a:avLst/>
          </a:prstGeom>
        </p:spPr>
        <p:txBody>
          <a:bodyPr anchor="t" rtlCol="false" tIns="0" lIns="0" bIns="0" rIns="0">
            <a:spAutoFit/>
          </a:bodyPr>
          <a:lstStyle/>
          <a:p>
            <a:pPr algn="l">
              <a:lnSpc>
                <a:spcPts val="2520"/>
              </a:lnSpc>
            </a:pPr>
            <a:r>
              <a:rPr lang="en-US" sz="1800">
                <a:solidFill>
                  <a:srgbClr val="1F2E20"/>
                </a:solidFill>
                <a:latin typeface="Arimo"/>
                <a:ea typeface="Arimo"/>
                <a:cs typeface="Arimo"/>
                <a:sym typeface="Arimo"/>
              </a:rPr>
              <a:t>El club anota la entrega de la mochila en el registro.</a:t>
            </a:r>
          </a:p>
        </p:txBody>
      </p:sp>
      <p:sp>
        <p:nvSpPr>
          <p:cNvPr name="TextBox 38" id="38"/>
          <p:cNvSpPr txBox="true"/>
          <p:nvPr/>
        </p:nvSpPr>
        <p:spPr>
          <a:xfrm rot="0">
            <a:off x="10835640" y="6046470"/>
            <a:ext cx="5280660" cy="382905"/>
          </a:xfrm>
          <a:prstGeom prst="rect">
            <a:avLst/>
          </a:prstGeom>
        </p:spPr>
        <p:txBody>
          <a:bodyPr anchor="t" rtlCol="false" tIns="0" lIns="0" bIns="0" rIns="0">
            <a:spAutoFit/>
          </a:bodyPr>
          <a:lstStyle/>
          <a:p>
            <a:pPr algn="l">
              <a:lnSpc>
                <a:spcPts val="3045"/>
              </a:lnSpc>
            </a:pPr>
            <a:r>
              <a:rPr lang="en-US" sz="2175" b="true">
                <a:solidFill>
                  <a:srgbClr val="1B3D1E"/>
                </a:solidFill>
                <a:latin typeface="Arimo Bold"/>
                <a:ea typeface="Arimo Bold"/>
                <a:cs typeface="Arimo Bold"/>
                <a:sym typeface="Arimo Bold"/>
              </a:rPr>
              <a:t>Se entrega la mochila</a:t>
            </a:r>
          </a:p>
        </p:txBody>
      </p:sp>
      <p:sp>
        <p:nvSpPr>
          <p:cNvPr name="TextBox 39" id="39"/>
          <p:cNvSpPr txBox="true"/>
          <p:nvPr/>
        </p:nvSpPr>
        <p:spPr>
          <a:xfrm rot="0">
            <a:off x="9806940" y="7075170"/>
            <a:ext cx="7063740" cy="325755"/>
          </a:xfrm>
          <a:prstGeom prst="rect">
            <a:avLst/>
          </a:prstGeom>
        </p:spPr>
        <p:txBody>
          <a:bodyPr anchor="t" rtlCol="false" tIns="0" lIns="0" bIns="0" rIns="0">
            <a:spAutoFit/>
          </a:bodyPr>
          <a:lstStyle/>
          <a:p>
            <a:pPr algn="l">
              <a:lnSpc>
                <a:spcPts val="2520"/>
              </a:lnSpc>
            </a:pPr>
            <a:r>
              <a:rPr lang="en-US" sz="1800">
                <a:solidFill>
                  <a:srgbClr val="1F2E20"/>
                </a:solidFill>
                <a:latin typeface="Arimo"/>
                <a:ea typeface="Arimo"/>
                <a:cs typeface="Arimo"/>
                <a:sym typeface="Arimo"/>
              </a:rPr>
              <a:t>Recibís la mochila correspondiente al pack de fútbol emotion.</a:t>
            </a:r>
          </a:p>
        </p:txBody>
      </p:sp>
      <p:sp>
        <p:nvSpPr>
          <p:cNvPr name="TextBox 40" id="40"/>
          <p:cNvSpPr txBox="true"/>
          <p:nvPr/>
        </p:nvSpPr>
        <p:spPr>
          <a:xfrm rot="0">
            <a:off x="685800" y="9622155"/>
            <a:ext cx="6858000" cy="276225"/>
          </a:xfrm>
          <a:prstGeom prst="rect">
            <a:avLst/>
          </a:prstGeom>
        </p:spPr>
        <p:txBody>
          <a:bodyPr anchor="t" rtlCol="false" tIns="0" lIns="0" bIns="0" rIns="0">
            <a:spAutoFit/>
          </a:bodyPr>
          <a:lstStyle/>
          <a:p>
            <a:pPr algn="l">
              <a:lnSpc>
                <a:spcPts val="2100"/>
              </a:lnSpc>
            </a:pPr>
            <a:r>
              <a:rPr lang="en-US" sz="1500">
                <a:solidFill>
                  <a:srgbClr val="5B6B5C"/>
                </a:solidFill>
                <a:latin typeface="Arimo"/>
                <a:ea typeface="Arimo"/>
                <a:cs typeface="Arimo"/>
                <a:sym typeface="Arimo"/>
              </a:rPr>
              <a:t>comunidad.gazteak.com</a:t>
            </a:r>
          </a:p>
        </p:txBody>
      </p:sp>
      <p:sp>
        <p:nvSpPr>
          <p:cNvPr name="TextBox 41" id="41"/>
          <p:cNvSpPr txBox="true"/>
          <p:nvPr/>
        </p:nvSpPr>
        <p:spPr>
          <a:xfrm rot="0">
            <a:off x="16911828" y="9622155"/>
            <a:ext cx="685800" cy="276225"/>
          </a:xfrm>
          <a:prstGeom prst="rect">
            <a:avLst/>
          </a:prstGeom>
        </p:spPr>
        <p:txBody>
          <a:bodyPr anchor="t" rtlCol="false" tIns="0" lIns="0" bIns="0" rIns="0">
            <a:spAutoFit/>
          </a:bodyPr>
          <a:lstStyle/>
          <a:p>
            <a:pPr algn="r">
              <a:lnSpc>
                <a:spcPts val="2100"/>
              </a:lnSpc>
            </a:pPr>
            <a:r>
              <a:rPr lang="en-US" sz="1500">
                <a:solidFill>
                  <a:srgbClr val="5B6B5C"/>
                </a:solidFill>
                <a:latin typeface="Arimo"/>
                <a:ea typeface="Arimo"/>
                <a:cs typeface="Arimo"/>
                <a:sym typeface="Arimo"/>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Cuotas de jugadores</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Precios por categoría, temporada 2026/27</a:t>
              </a:r>
            </a:p>
          </p:txBody>
        </p:sp>
      </p:grpSp>
      <p:grpSp>
        <p:nvGrpSpPr>
          <p:cNvPr name="Group 8" id="8"/>
          <p:cNvGrpSpPr/>
          <p:nvPr/>
        </p:nvGrpSpPr>
        <p:grpSpPr>
          <a:xfrm rot="0">
            <a:off x="960120" y="2606040"/>
            <a:ext cx="10424160" cy="685800"/>
            <a:chOff x="0" y="0"/>
            <a:chExt cx="13898880" cy="914400"/>
          </a:xfrm>
        </p:grpSpPr>
        <p:sp>
          <p:nvSpPr>
            <p:cNvPr name="Freeform 9" id="9"/>
            <p:cNvSpPr/>
            <p:nvPr/>
          </p:nvSpPr>
          <p:spPr>
            <a:xfrm flipH="false" flipV="false" rot="0">
              <a:off x="0" y="0"/>
              <a:ext cx="13898880" cy="914400"/>
            </a:xfrm>
            <a:custGeom>
              <a:avLst/>
              <a:gdLst/>
              <a:ahLst/>
              <a:cxnLst/>
              <a:rect r="r" b="b" t="t" l="l"/>
              <a:pathLst>
                <a:path h="914400" w="13898880">
                  <a:moveTo>
                    <a:pt x="0" y="146304"/>
                  </a:moveTo>
                  <a:cubicBezTo>
                    <a:pt x="0" y="65532"/>
                    <a:pt x="65532" y="0"/>
                    <a:pt x="146304" y="0"/>
                  </a:cubicBezTo>
                  <a:lnTo>
                    <a:pt x="13752576" y="0"/>
                  </a:lnTo>
                  <a:cubicBezTo>
                    <a:pt x="13833348" y="0"/>
                    <a:pt x="13898880" y="65532"/>
                    <a:pt x="13898880" y="146304"/>
                  </a:cubicBezTo>
                  <a:lnTo>
                    <a:pt x="13898880" y="768096"/>
                  </a:lnTo>
                  <a:cubicBezTo>
                    <a:pt x="13898880" y="848868"/>
                    <a:pt x="13833348" y="914400"/>
                    <a:pt x="13752576" y="914400"/>
                  </a:cubicBezTo>
                  <a:lnTo>
                    <a:pt x="146304" y="914400"/>
                  </a:lnTo>
                  <a:cubicBezTo>
                    <a:pt x="65532" y="914400"/>
                    <a:pt x="0" y="848868"/>
                    <a:pt x="0" y="768096"/>
                  </a:cubicBezTo>
                  <a:close/>
                </a:path>
              </a:pathLst>
            </a:custGeom>
            <a:solidFill>
              <a:srgbClr val="2E7D32"/>
            </a:solidFill>
          </p:spPr>
        </p:sp>
      </p:grpSp>
      <p:grpSp>
        <p:nvGrpSpPr>
          <p:cNvPr name="Group 10" id="10"/>
          <p:cNvGrpSpPr/>
          <p:nvPr/>
        </p:nvGrpSpPr>
        <p:grpSpPr>
          <a:xfrm rot="0">
            <a:off x="1371600" y="2606040"/>
            <a:ext cx="6995160" cy="685800"/>
            <a:chOff x="0" y="0"/>
            <a:chExt cx="9326880" cy="914400"/>
          </a:xfrm>
        </p:grpSpPr>
        <p:sp>
          <p:nvSpPr>
            <p:cNvPr name="Freeform 11" id="11"/>
            <p:cNvSpPr/>
            <p:nvPr/>
          </p:nvSpPr>
          <p:spPr>
            <a:xfrm flipH="false" flipV="false" rot="0">
              <a:off x="0" y="0"/>
              <a:ext cx="9326880" cy="914400"/>
            </a:xfrm>
            <a:custGeom>
              <a:avLst/>
              <a:gdLst/>
              <a:ahLst/>
              <a:cxnLst/>
              <a:rect r="r" b="b" t="t" l="l"/>
              <a:pathLst>
                <a:path h="914400" w="9326880">
                  <a:moveTo>
                    <a:pt x="0" y="0"/>
                  </a:moveTo>
                  <a:lnTo>
                    <a:pt x="9326880" y="0"/>
                  </a:lnTo>
                  <a:lnTo>
                    <a:pt x="9326880" y="914400"/>
                  </a:lnTo>
                  <a:lnTo>
                    <a:pt x="0" y="914400"/>
                  </a:lnTo>
                  <a:close/>
                </a:path>
              </a:pathLst>
            </a:custGeom>
            <a:blipFill>
              <a:blip r:embed="rId3">
                <a:alphaModFix amt="0"/>
              </a:blip>
              <a:stretch>
                <a:fillRect l="0" t="-148747" r="0" b="-148747"/>
              </a:stretch>
            </a:blipFill>
          </p:spPr>
        </p:sp>
        <p:sp>
          <p:nvSpPr>
            <p:cNvPr name="TextBox 12" id="12"/>
            <p:cNvSpPr txBox="true"/>
            <p:nvPr/>
          </p:nvSpPr>
          <p:spPr>
            <a:xfrm>
              <a:off x="0" y="-47625"/>
              <a:ext cx="9326880" cy="962025"/>
            </a:xfrm>
            <a:prstGeom prst="rect">
              <a:avLst/>
            </a:prstGeom>
          </p:spPr>
          <p:txBody>
            <a:bodyPr anchor="ctr" rtlCol="false" tIns="0" lIns="0" bIns="0" rIns="0"/>
            <a:lstStyle/>
            <a:p>
              <a:pPr algn="l">
                <a:lnSpc>
                  <a:spcPts val="2340"/>
                </a:lnSpc>
              </a:pPr>
              <a:r>
                <a:rPr lang="en-US" sz="1950" b="true">
                  <a:solidFill>
                    <a:srgbClr val="FFFFFF"/>
                  </a:solidFill>
                  <a:latin typeface="Calibri (MS) Bold"/>
                  <a:ea typeface="Calibri (MS) Bold"/>
                  <a:cs typeface="Calibri (MS) Bold"/>
                  <a:sym typeface="Calibri (MS) Bold"/>
                </a:rPr>
                <a:t>Categoría</a:t>
              </a:r>
            </a:p>
          </p:txBody>
        </p:sp>
      </p:grpSp>
      <p:grpSp>
        <p:nvGrpSpPr>
          <p:cNvPr name="Group 13" id="13"/>
          <p:cNvGrpSpPr/>
          <p:nvPr/>
        </p:nvGrpSpPr>
        <p:grpSpPr>
          <a:xfrm rot="0">
            <a:off x="8366760" y="2606040"/>
            <a:ext cx="2606040" cy="685800"/>
            <a:chOff x="0" y="0"/>
            <a:chExt cx="3474720" cy="914400"/>
          </a:xfrm>
        </p:grpSpPr>
        <p:sp>
          <p:nvSpPr>
            <p:cNvPr name="Freeform 14" id="14"/>
            <p:cNvSpPr/>
            <p:nvPr/>
          </p:nvSpPr>
          <p:spPr>
            <a:xfrm flipH="false" flipV="false" rot="0">
              <a:off x="0" y="0"/>
              <a:ext cx="3474720" cy="914400"/>
            </a:xfrm>
            <a:custGeom>
              <a:avLst/>
              <a:gdLst/>
              <a:ahLst/>
              <a:cxnLst/>
              <a:rect r="r" b="b" t="t" l="l"/>
              <a:pathLst>
                <a:path h="914400" w="3474720">
                  <a:moveTo>
                    <a:pt x="0" y="0"/>
                  </a:moveTo>
                  <a:lnTo>
                    <a:pt x="3474720" y="0"/>
                  </a:lnTo>
                  <a:lnTo>
                    <a:pt x="3474720" y="914400"/>
                  </a:lnTo>
                  <a:lnTo>
                    <a:pt x="0" y="914400"/>
                  </a:lnTo>
                  <a:close/>
                </a:path>
              </a:pathLst>
            </a:custGeom>
            <a:blipFill>
              <a:blip r:embed="rId3">
                <a:alphaModFix amt="0"/>
              </a:blip>
              <a:stretch>
                <a:fillRect l="0" t="-24043" r="0" b="-24043"/>
              </a:stretch>
            </a:blipFill>
          </p:spPr>
        </p:sp>
        <p:sp>
          <p:nvSpPr>
            <p:cNvPr name="TextBox 15" id="15"/>
            <p:cNvSpPr txBox="true"/>
            <p:nvPr/>
          </p:nvSpPr>
          <p:spPr>
            <a:xfrm>
              <a:off x="0" y="-47625"/>
              <a:ext cx="3474720" cy="962025"/>
            </a:xfrm>
            <a:prstGeom prst="rect">
              <a:avLst/>
            </a:prstGeom>
          </p:spPr>
          <p:txBody>
            <a:bodyPr anchor="ctr" rtlCol="false" tIns="0" lIns="0" bIns="0" rIns="0"/>
            <a:lstStyle/>
            <a:p>
              <a:pPr algn="r">
                <a:lnSpc>
                  <a:spcPts val="2340"/>
                </a:lnSpc>
              </a:pPr>
              <a:r>
                <a:rPr lang="en-US" sz="1950" b="true">
                  <a:solidFill>
                    <a:srgbClr val="FFFFFF"/>
                  </a:solidFill>
                  <a:latin typeface="Calibri (MS) Bold"/>
                  <a:ea typeface="Calibri (MS) Bold"/>
                  <a:cs typeface="Calibri (MS) Bold"/>
                  <a:sym typeface="Calibri (MS) Bold"/>
                </a:rPr>
                <a:t>Precio</a:t>
              </a:r>
            </a:p>
          </p:txBody>
        </p:sp>
      </p:grpSp>
      <p:grpSp>
        <p:nvGrpSpPr>
          <p:cNvPr name="Group 16" id="16"/>
          <p:cNvGrpSpPr/>
          <p:nvPr/>
        </p:nvGrpSpPr>
        <p:grpSpPr>
          <a:xfrm rot="0">
            <a:off x="960120" y="3291840"/>
            <a:ext cx="10424160" cy="685800"/>
            <a:chOff x="0" y="0"/>
            <a:chExt cx="13898880" cy="914400"/>
          </a:xfrm>
        </p:grpSpPr>
        <p:sp>
          <p:nvSpPr>
            <p:cNvPr name="Freeform 17" id="17"/>
            <p:cNvSpPr/>
            <p:nvPr/>
          </p:nvSpPr>
          <p:spPr>
            <a:xfrm flipH="false" flipV="false" rot="0">
              <a:off x="0" y="0"/>
              <a:ext cx="13898880" cy="914400"/>
            </a:xfrm>
            <a:custGeom>
              <a:avLst/>
              <a:gdLst/>
              <a:ahLst/>
              <a:cxnLst/>
              <a:rect r="r" b="b" t="t" l="l"/>
              <a:pathLst>
                <a:path h="914400" w="13898880">
                  <a:moveTo>
                    <a:pt x="0" y="0"/>
                  </a:moveTo>
                  <a:lnTo>
                    <a:pt x="13898880" y="0"/>
                  </a:lnTo>
                  <a:lnTo>
                    <a:pt x="13898880" y="914400"/>
                  </a:lnTo>
                  <a:lnTo>
                    <a:pt x="0" y="914400"/>
                  </a:lnTo>
                  <a:close/>
                </a:path>
              </a:pathLst>
            </a:custGeom>
            <a:solidFill>
              <a:srgbClr val="E8F5E9"/>
            </a:solidFill>
          </p:spPr>
        </p:sp>
      </p:grpSp>
      <p:grpSp>
        <p:nvGrpSpPr>
          <p:cNvPr name="Group 18" id="18"/>
          <p:cNvGrpSpPr/>
          <p:nvPr/>
        </p:nvGrpSpPr>
        <p:grpSpPr>
          <a:xfrm rot="0">
            <a:off x="1371600" y="3291840"/>
            <a:ext cx="6995160" cy="685800"/>
            <a:chOff x="0" y="0"/>
            <a:chExt cx="9326880" cy="914400"/>
          </a:xfrm>
        </p:grpSpPr>
        <p:sp>
          <p:nvSpPr>
            <p:cNvPr name="Freeform 19" id="19"/>
            <p:cNvSpPr/>
            <p:nvPr/>
          </p:nvSpPr>
          <p:spPr>
            <a:xfrm flipH="false" flipV="false" rot="0">
              <a:off x="0" y="0"/>
              <a:ext cx="9326880" cy="914400"/>
            </a:xfrm>
            <a:custGeom>
              <a:avLst/>
              <a:gdLst/>
              <a:ahLst/>
              <a:cxnLst/>
              <a:rect r="r" b="b" t="t" l="l"/>
              <a:pathLst>
                <a:path h="914400" w="9326880">
                  <a:moveTo>
                    <a:pt x="0" y="0"/>
                  </a:moveTo>
                  <a:lnTo>
                    <a:pt x="9326880" y="0"/>
                  </a:lnTo>
                  <a:lnTo>
                    <a:pt x="9326880" y="914400"/>
                  </a:lnTo>
                  <a:lnTo>
                    <a:pt x="0" y="914400"/>
                  </a:lnTo>
                  <a:close/>
                </a:path>
              </a:pathLst>
            </a:custGeom>
            <a:blipFill>
              <a:blip r:embed="rId3">
                <a:alphaModFix amt="0"/>
              </a:blip>
              <a:stretch>
                <a:fillRect l="0" t="-148747" r="0" b="-148747"/>
              </a:stretch>
            </a:blipFill>
          </p:spPr>
        </p:sp>
        <p:sp>
          <p:nvSpPr>
            <p:cNvPr name="TextBox 20" id="20"/>
            <p:cNvSpPr txBox="true"/>
            <p:nvPr/>
          </p:nvSpPr>
          <p:spPr>
            <a:xfrm>
              <a:off x="0" y="-47625"/>
              <a:ext cx="9326880" cy="962025"/>
            </a:xfrm>
            <a:prstGeom prst="rect">
              <a:avLst/>
            </a:prstGeom>
          </p:spPr>
          <p:txBody>
            <a:bodyPr anchor="ctr" rtlCol="false" tIns="0" lIns="0" bIns="0" rIns="0"/>
            <a:lstStyle/>
            <a:p>
              <a:pPr algn="l">
                <a:lnSpc>
                  <a:spcPts val="2340"/>
                </a:lnSpc>
              </a:pPr>
              <a:r>
                <a:rPr lang="en-US" sz="1950">
                  <a:solidFill>
                    <a:srgbClr val="1B3D1E"/>
                  </a:solidFill>
                  <a:latin typeface="Calibri (MS)"/>
                  <a:ea typeface="Calibri (MS)"/>
                  <a:cs typeface="Calibri (MS)"/>
                  <a:sym typeface="Calibri (MS)"/>
                </a:rPr>
                <a:t>Escuela (5–7 años)</a:t>
              </a:r>
            </a:p>
          </p:txBody>
        </p:sp>
      </p:grpSp>
      <p:grpSp>
        <p:nvGrpSpPr>
          <p:cNvPr name="Group 21" id="21"/>
          <p:cNvGrpSpPr/>
          <p:nvPr/>
        </p:nvGrpSpPr>
        <p:grpSpPr>
          <a:xfrm rot="0">
            <a:off x="8366760" y="3291840"/>
            <a:ext cx="2606040" cy="685800"/>
            <a:chOff x="0" y="0"/>
            <a:chExt cx="3474720" cy="914400"/>
          </a:xfrm>
        </p:grpSpPr>
        <p:sp>
          <p:nvSpPr>
            <p:cNvPr name="Freeform 22" id="22"/>
            <p:cNvSpPr/>
            <p:nvPr/>
          </p:nvSpPr>
          <p:spPr>
            <a:xfrm flipH="false" flipV="false" rot="0">
              <a:off x="0" y="0"/>
              <a:ext cx="3474720" cy="914400"/>
            </a:xfrm>
            <a:custGeom>
              <a:avLst/>
              <a:gdLst/>
              <a:ahLst/>
              <a:cxnLst/>
              <a:rect r="r" b="b" t="t" l="l"/>
              <a:pathLst>
                <a:path h="914400" w="3474720">
                  <a:moveTo>
                    <a:pt x="0" y="0"/>
                  </a:moveTo>
                  <a:lnTo>
                    <a:pt x="3474720" y="0"/>
                  </a:lnTo>
                  <a:lnTo>
                    <a:pt x="3474720" y="914400"/>
                  </a:lnTo>
                  <a:lnTo>
                    <a:pt x="0" y="914400"/>
                  </a:lnTo>
                  <a:close/>
                </a:path>
              </a:pathLst>
            </a:custGeom>
            <a:blipFill>
              <a:blip r:embed="rId3">
                <a:alphaModFix amt="0"/>
              </a:blip>
              <a:stretch>
                <a:fillRect l="0" t="-24043" r="0" b="-24043"/>
              </a:stretch>
            </a:blipFill>
          </p:spPr>
        </p:sp>
        <p:sp>
          <p:nvSpPr>
            <p:cNvPr name="TextBox 23" id="23"/>
            <p:cNvSpPr txBox="true"/>
            <p:nvPr/>
          </p:nvSpPr>
          <p:spPr>
            <a:xfrm>
              <a:off x="0" y="-47625"/>
              <a:ext cx="3474720" cy="962025"/>
            </a:xfrm>
            <a:prstGeom prst="rect">
              <a:avLst/>
            </a:prstGeom>
          </p:spPr>
          <p:txBody>
            <a:bodyPr anchor="ctr" rtlCol="false" tIns="0" lIns="0" bIns="0" rIns="0"/>
            <a:lstStyle/>
            <a:p>
              <a:pPr algn="r">
                <a:lnSpc>
                  <a:spcPts val="2340"/>
                </a:lnSpc>
              </a:pPr>
              <a:r>
                <a:rPr lang="en-US" sz="1950" b="true">
                  <a:solidFill>
                    <a:srgbClr val="2E7D32"/>
                  </a:solidFill>
                  <a:latin typeface="Calibri (MS) Bold"/>
                  <a:ea typeface="Calibri (MS) Bold"/>
                  <a:cs typeface="Calibri (MS) Bold"/>
                  <a:sym typeface="Calibri (MS) Bold"/>
                </a:rPr>
                <a:t>120 €/año</a:t>
              </a:r>
            </a:p>
          </p:txBody>
        </p:sp>
      </p:grpSp>
      <p:grpSp>
        <p:nvGrpSpPr>
          <p:cNvPr name="Group 24" id="24"/>
          <p:cNvGrpSpPr/>
          <p:nvPr/>
        </p:nvGrpSpPr>
        <p:grpSpPr>
          <a:xfrm rot="0">
            <a:off x="960120" y="3977640"/>
            <a:ext cx="10424160" cy="685800"/>
            <a:chOff x="0" y="0"/>
            <a:chExt cx="13898880" cy="914400"/>
          </a:xfrm>
        </p:grpSpPr>
        <p:sp>
          <p:nvSpPr>
            <p:cNvPr name="Freeform 25" id="25"/>
            <p:cNvSpPr/>
            <p:nvPr/>
          </p:nvSpPr>
          <p:spPr>
            <a:xfrm flipH="false" flipV="false" rot="0">
              <a:off x="0" y="0"/>
              <a:ext cx="13898880" cy="914400"/>
            </a:xfrm>
            <a:custGeom>
              <a:avLst/>
              <a:gdLst/>
              <a:ahLst/>
              <a:cxnLst/>
              <a:rect r="r" b="b" t="t" l="l"/>
              <a:pathLst>
                <a:path h="914400" w="13898880">
                  <a:moveTo>
                    <a:pt x="0" y="0"/>
                  </a:moveTo>
                  <a:lnTo>
                    <a:pt x="13898880" y="0"/>
                  </a:lnTo>
                  <a:lnTo>
                    <a:pt x="13898880" y="914400"/>
                  </a:lnTo>
                  <a:lnTo>
                    <a:pt x="0" y="914400"/>
                  </a:lnTo>
                  <a:close/>
                </a:path>
              </a:pathLst>
            </a:custGeom>
            <a:solidFill>
              <a:srgbClr val="FFFFFF"/>
            </a:solidFill>
          </p:spPr>
        </p:sp>
      </p:grpSp>
      <p:grpSp>
        <p:nvGrpSpPr>
          <p:cNvPr name="Group 26" id="26"/>
          <p:cNvGrpSpPr/>
          <p:nvPr/>
        </p:nvGrpSpPr>
        <p:grpSpPr>
          <a:xfrm rot="0">
            <a:off x="1371600" y="3977640"/>
            <a:ext cx="6995160" cy="685800"/>
            <a:chOff x="0" y="0"/>
            <a:chExt cx="9326880" cy="914400"/>
          </a:xfrm>
        </p:grpSpPr>
        <p:sp>
          <p:nvSpPr>
            <p:cNvPr name="Freeform 27" id="27"/>
            <p:cNvSpPr/>
            <p:nvPr/>
          </p:nvSpPr>
          <p:spPr>
            <a:xfrm flipH="false" flipV="false" rot="0">
              <a:off x="0" y="0"/>
              <a:ext cx="9326880" cy="914400"/>
            </a:xfrm>
            <a:custGeom>
              <a:avLst/>
              <a:gdLst/>
              <a:ahLst/>
              <a:cxnLst/>
              <a:rect r="r" b="b" t="t" l="l"/>
              <a:pathLst>
                <a:path h="914400" w="9326880">
                  <a:moveTo>
                    <a:pt x="0" y="0"/>
                  </a:moveTo>
                  <a:lnTo>
                    <a:pt x="9326880" y="0"/>
                  </a:lnTo>
                  <a:lnTo>
                    <a:pt x="9326880" y="914400"/>
                  </a:lnTo>
                  <a:lnTo>
                    <a:pt x="0" y="914400"/>
                  </a:lnTo>
                  <a:close/>
                </a:path>
              </a:pathLst>
            </a:custGeom>
            <a:blipFill>
              <a:blip r:embed="rId3">
                <a:alphaModFix amt="0"/>
              </a:blip>
              <a:stretch>
                <a:fillRect l="0" t="-148747" r="0" b="-148747"/>
              </a:stretch>
            </a:blipFill>
          </p:spPr>
        </p:sp>
        <p:sp>
          <p:nvSpPr>
            <p:cNvPr name="TextBox 28" id="28"/>
            <p:cNvSpPr txBox="true"/>
            <p:nvPr/>
          </p:nvSpPr>
          <p:spPr>
            <a:xfrm>
              <a:off x="0" y="-47625"/>
              <a:ext cx="9326880" cy="962025"/>
            </a:xfrm>
            <a:prstGeom prst="rect">
              <a:avLst/>
            </a:prstGeom>
          </p:spPr>
          <p:txBody>
            <a:bodyPr anchor="ctr" rtlCol="false" tIns="0" lIns="0" bIns="0" rIns="0"/>
            <a:lstStyle/>
            <a:p>
              <a:pPr algn="l">
                <a:lnSpc>
                  <a:spcPts val="2340"/>
                </a:lnSpc>
              </a:pPr>
              <a:r>
                <a:rPr lang="en-US" sz="1950">
                  <a:solidFill>
                    <a:srgbClr val="1B3D1E"/>
                  </a:solidFill>
                  <a:latin typeface="Calibri (MS)"/>
                  <a:ea typeface="Calibri (MS)"/>
                  <a:cs typeface="Calibri (MS)"/>
                  <a:sym typeface="Calibri (MS)"/>
                </a:rPr>
                <a:t>Benjamín (8–9 años)</a:t>
              </a:r>
            </a:p>
          </p:txBody>
        </p:sp>
      </p:grpSp>
      <p:grpSp>
        <p:nvGrpSpPr>
          <p:cNvPr name="Group 29" id="29"/>
          <p:cNvGrpSpPr/>
          <p:nvPr/>
        </p:nvGrpSpPr>
        <p:grpSpPr>
          <a:xfrm rot="0">
            <a:off x="8366760" y="3977640"/>
            <a:ext cx="2606040" cy="685800"/>
            <a:chOff x="0" y="0"/>
            <a:chExt cx="3474720" cy="914400"/>
          </a:xfrm>
        </p:grpSpPr>
        <p:sp>
          <p:nvSpPr>
            <p:cNvPr name="Freeform 30" id="30"/>
            <p:cNvSpPr/>
            <p:nvPr/>
          </p:nvSpPr>
          <p:spPr>
            <a:xfrm flipH="false" flipV="false" rot="0">
              <a:off x="0" y="0"/>
              <a:ext cx="3474720" cy="914400"/>
            </a:xfrm>
            <a:custGeom>
              <a:avLst/>
              <a:gdLst/>
              <a:ahLst/>
              <a:cxnLst/>
              <a:rect r="r" b="b" t="t" l="l"/>
              <a:pathLst>
                <a:path h="914400" w="3474720">
                  <a:moveTo>
                    <a:pt x="0" y="0"/>
                  </a:moveTo>
                  <a:lnTo>
                    <a:pt x="3474720" y="0"/>
                  </a:lnTo>
                  <a:lnTo>
                    <a:pt x="3474720" y="914400"/>
                  </a:lnTo>
                  <a:lnTo>
                    <a:pt x="0" y="914400"/>
                  </a:lnTo>
                  <a:close/>
                </a:path>
              </a:pathLst>
            </a:custGeom>
            <a:blipFill>
              <a:blip r:embed="rId3">
                <a:alphaModFix amt="0"/>
              </a:blip>
              <a:stretch>
                <a:fillRect l="0" t="-24043" r="0" b="-24043"/>
              </a:stretch>
            </a:blipFill>
          </p:spPr>
        </p:sp>
        <p:sp>
          <p:nvSpPr>
            <p:cNvPr name="TextBox 31" id="31"/>
            <p:cNvSpPr txBox="true"/>
            <p:nvPr/>
          </p:nvSpPr>
          <p:spPr>
            <a:xfrm>
              <a:off x="0" y="-47625"/>
              <a:ext cx="3474720" cy="962025"/>
            </a:xfrm>
            <a:prstGeom prst="rect">
              <a:avLst/>
            </a:prstGeom>
          </p:spPr>
          <p:txBody>
            <a:bodyPr anchor="ctr" rtlCol="false" tIns="0" lIns="0" bIns="0" rIns="0"/>
            <a:lstStyle/>
            <a:p>
              <a:pPr algn="r">
                <a:lnSpc>
                  <a:spcPts val="2340"/>
                </a:lnSpc>
              </a:pPr>
              <a:r>
                <a:rPr lang="en-US" sz="1950" b="true">
                  <a:solidFill>
                    <a:srgbClr val="2E7D32"/>
                  </a:solidFill>
                  <a:latin typeface="Calibri (MS) Bold"/>
                  <a:ea typeface="Calibri (MS) Bold"/>
                  <a:cs typeface="Calibri (MS) Bold"/>
                  <a:sym typeface="Calibri (MS) Bold"/>
                </a:rPr>
                <a:t>150 €/año</a:t>
              </a:r>
            </a:p>
          </p:txBody>
        </p:sp>
      </p:grpSp>
      <p:grpSp>
        <p:nvGrpSpPr>
          <p:cNvPr name="Group 32" id="32"/>
          <p:cNvGrpSpPr/>
          <p:nvPr/>
        </p:nvGrpSpPr>
        <p:grpSpPr>
          <a:xfrm rot="0">
            <a:off x="960120" y="4663440"/>
            <a:ext cx="10424160" cy="685800"/>
            <a:chOff x="0" y="0"/>
            <a:chExt cx="13898880" cy="914400"/>
          </a:xfrm>
        </p:grpSpPr>
        <p:sp>
          <p:nvSpPr>
            <p:cNvPr name="Freeform 33" id="33"/>
            <p:cNvSpPr/>
            <p:nvPr/>
          </p:nvSpPr>
          <p:spPr>
            <a:xfrm flipH="false" flipV="false" rot="0">
              <a:off x="0" y="0"/>
              <a:ext cx="13898880" cy="914400"/>
            </a:xfrm>
            <a:custGeom>
              <a:avLst/>
              <a:gdLst/>
              <a:ahLst/>
              <a:cxnLst/>
              <a:rect r="r" b="b" t="t" l="l"/>
              <a:pathLst>
                <a:path h="914400" w="13898880">
                  <a:moveTo>
                    <a:pt x="0" y="0"/>
                  </a:moveTo>
                  <a:lnTo>
                    <a:pt x="13898880" y="0"/>
                  </a:lnTo>
                  <a:lnTo>
                    <a:pt x="13898880" y="914400"/>
                  </a:lnTo>
                  <a:lnTo>
                    <a:pt x="0" y="914400"/>
                  </a:lnTo>
                  <a:close/>
                </a:path>
              </a:pathLst>
            </a:custGeom>
            <a:solidFill>
              <a:srgbClr val="E8F5E9"/>
            </a:solidFill>
          </p:spPr>
        </p:sp>
      </p:grpSp>
      <p:grpSp>
        <p:nvGrpSpPr>
          <p:cNvPr name="Group 34" id="34"/>
          <p:cNvGrpSpPr/>
          <p:nvPr/>
        </p:nvGrpSpPr>
        <p:grpSpPr>
          <a:xfrm rot="0">
            <a:off x="1371600" y="4663440"/>
            <a:ext cx="6995160" cy="685800"/>
            <a:chOff x="0" y="0"/>
            <a:chExt cx="9326880" cy="914400"/>
          </a:xfrm>
        </p:grpSpPr>
        <p:sp>
          <p:nvSpPr>
            <p:cNvPr name="Freeform 35" id="35"/>
            <p:cNvSpPr/>
            <p:nvPr/>
          </p:nvSpPr>
          <p:spPr>
            <a:xfrm flipH="false" flipV="false" rot="0">
              <a:off x="0" y="0"/>
              <a:ext cx="9326880" cy="914400"/>
            </a:xfrm>
            <a:custGeom>
              <a:avLst/>
              <a:gdLst/>
              <a:ahLst/>
              <a:cxnLst/>
              <a:rect r="r" b="b" t="t" l="l"/>
              <a:pathLst>
                <a:path h="914400" w="9326880">
                  <a:moveTo>
                    <a:pt x="0" y="0"/>
                  </a:moveTo>
                  <a:lnTo>
                    <a:pt x="9326880" y="0"/>
                  </a:lnTo>
                  <a:lnTo>
                    <a:pt x="9326880" y="914400"/>
                  </a:lnTo>
                  <a:lnTo>
                    <a:pt x="0" y="914400"/>
                  </a:lnTo>
                  <a:close/>
                </a:path>
              </a:pathLst>
            </a:custGeom>
            <a:blipFill>
              <a:blip r:embed="rId3">
                <a:alphaModFix amt="0"/>
              </a:blip>
              <a:stretch>
                <a:fillRect l="0" t="-148747" r="0" b="-148747"/>
              </a:stretch>
            </a:blipFill>
          </p:spPr>
        </p:sp>
        <p:sp>
          <p:nvSpPr>
            <p:cNvPr name="TextBox 36" id="36"/>
            <p:cNvSpPr txBox="true"/>
            <p:nvPr/>
          </p:nvSpPr>
          <p:spPr>
            <a:xfrm>
              <a:off x="0" y="-47625"/>
              <a:ext cx="9326880" cy="962025"/>
            </a:xfrm>
            <a:prstGeom prst="rect">
              <a:avLst/>
            </a:prstGeom>
          </p:spPr>
          <p:txBody>
            <a:bodyPr anchor="ctr" rtlCol="false" tIns="0" lIns="0" bIns="0" rIns="0"/>
            <a:lstStyle/>
            <a:p>
              <a:pPr algn="l">
                <a:lnSpc>
                  <a:spcPts val="2340"/>
                </a:lnSpc>
              </a:pPr>
              <a:r>
                <a:rPr lang="en-US" sz="1950">
                  <a:solidFill>
                    <a:srgbClr val="1B3D1E"/>
                  </a:solidFill>
                  <a:latin typeface="Calibri (MS)"/>
                  <a:ea typeface="Calibri (MS)"/>
                  <a:cs typeface="Calibri (MS)"/>
                  <a:sym typeface="Calibri (MS)"/>
                </a:rPr>
                <a:t>Alevín (10–11 años)</a:t>
              </a:r>
            </a:p>
          </p:txBody>
        </p:sp>
      </p:grpSp>
      <p:grpSp>
        <p:nvGrpSpPr>
          <p:cNvPr name="Group 37" id="37"/>
          <p:cNvGrpSpPr/>
          <p:nvPr/>
        </p:nvGrpSpPr>
        <p:grpSpPr>
          <a:xfrm rot="0">
            <a:off x="8366760" y="4663440"/>
            <a:ext cx="2606040" cy="685800"/>
            <a:chOff x="0" y="0"/>
            <a:chExt cx="3474720" cy="914400"/>
          </a:xfrm>
        </p:grpSpPr>
        <p:sp>
          <p:nvSpPr>
            <p:cNvPr name="Freeform 38" id="38"/>
            <p:cNvSpPr/>
            <p:nvPr/>
          </p:nvSpPr>
          <p:spPr>
            <a:xfrm flipH="false" flipV="false" rot="0">
              <a:off x="0" y="0"/>
              <a:ext cx="3474720" cy="914400"/>
            </a:xfrm>
            <a:custGeom>
              <a:avLst/>
              <a:gdLst/>
              <a:ahLst/>
              <a:cxnLst/>
              <a:rect r="r" b="b" t="t" l="l"/>
              <a:pathLst>
                <a:path h="914400" w="3474720">
                  <a:moveTo>
                    <a:pt x="0" y="0"/>
                  </a:moveTo>
                  <a:lnTo>
                    <a:pt x="3474720" y="0"/>
                  </a:lnTo>
                  <a:lnTo>
                    <a:pt x="3474720" y="914400"/>
                  </a:lnTo>
                  <a:lnTo>
                    <a:pt x="0" y="914400"/>
                  </a:lnTo>
                  <a:close/>
                </a:path>
              </a:pathLst>
            </a:custGeom>
            <a:blipFill>
              <a:blip r:embed="rId3">
                <a:alphaModFix amt="0"/>
              </a:blip>
              <a:stretch>
                <a:fillRect l="0" t="-24043" r="0" b="-24043"/>
              </a:stretch>
            </a:blipFill>
          </p:spPr>
        </p:sp>
        <p:sp>
          <p:nvSpPr>
            <p:cNvPr name="TextBox 39" id="39"/>
            <p:cNvSpPr txBox="true"/>
            <p:nvPr/>
          </p:nvSpPr>
          <p:spPr>
            <a:xfrm>
              <a:off x="0" y="-47625"/>
              <a:ext cx="3474720" cy="962025"/>
            </a:xfrm>
            <a:prstGeom prst="rect">
              <a:avLst/>
            </a:prstGeom>
          </p:spPr>
          <p:txBody>
            <a:bodyPr anchor="ctr" rtlCol="false" tIns="0" lIns="0" bIns="0" rIns="0"/>
            <a:lstStyle/>
            <a:p>
              <a:pPr algn="r">
                <a:lnSpc>
                  <a:spcPts val="2340"/>
                </a:lnSpc>
              </a:pPr>
              <a:r>
                <a:rPr lang="en-US" sz="1950" b="true">
                  <a:solidFill>
                    <a:srgbClr val="2E7D32"/>
                  </a:solidFill>
                  <a:latin typeface="Calibri (MS) Bold"/>
                  <a:ea typeface="Calibri (MS) Bold"/>
                  <a:cs typeface="Calibri (MS) Bold"/>
                  <a:sym typeface="Calibri (MS) Bold"/>
                </a:rPr>
                <a:t>150 €/año</a:t>
              </a:r>
            </a:p>
          </p:txBody>
        </p:sp>
      </p:grpSp>
      <p:grpSp>
        <p:nvGrpSpPr>
          <p:cNvPr name="Group 40" id="40"/>
          <p:cNvGrpSpPr/>
          <p:nvPr/>
        </p:nvGrpSpPr>
        <p:grpSpPr>
          <a:xfrm rot="0">
            <a:off x="960120" y="5349240"/>
            <a:ext cx="10424160" cy="685800"/>
            <a:chOff x="0" y="0"/>
            <a:chExt cx="13898880" cy="914400"/>
          </a:xfrm>
        </p:grpSpPr>
        <p:sp>
          <p:nvSpPr>
            <p:cNvPr name="Freeform 41" id="41"/>
            <p:cNvSpPr/>
            <p:nvPr/>
          </p:nvSpPr>
          <p:spPr>
            <a:xfrm flipH="false" flipV="false" rot="0">
              <a:off x="0" y="0"/>
              <a:ext cx="13898880" cy="914400"/>
            </a:xfrm>
            <a:custGeom>
              <a:avLst/>
              <a:gdLst/>
              <a:ahLst/>
              <a:cxnLst/>
              <a:rect r="r" b="b" t="t" l="l"/>
              <a:pathLst>
                <a:path h="914400" w="13898880">
                  <a:moveTo>
                    <a:pt x="0" y="0"/>
                  </a:moveTo>
                  <a:lnTo>
                    <a:pt x="13898880" y="0"/>
                  </a:lnTo>
                  <a:lnTo>
                    <a:pt x="13898880" y="914400"/>
                  </a:lnTo>
                  <a:lnTo>
                    <a:pt x="0" y="914400"/>
                  </a:lnTo>
                  <a:close/>
                </a:path>
              </a:pathLst>
            </a:custGeom>
            <a:solidFill>
              <a:srgbClr val="FFFFFF"/>
            </a:solidFill>
          </p:spPr>
        </p:sp>
      </p:grpSp>
      <p:grpSp>
        <p:nvGrpSpPr>
          <p:cNvPr name="Group 42" id="42"/>
          <p:cNvGrpSpPr/>
          <p:nvPr/>
        </p:nvGrpSpPr>
        <p:grpSpPr>
          <a:xfrm rot="0">
            <a:off x="1371600" y="5349240"/>
            <a:ext cx="6995160" cy="685800"/>
            <a:chOff x="0" y="0"/>
            <a:chExt cx="9326880" cy="914400"/>
          </a:xfrm>
        </p:grpSpPr>
        <p:sp>
          <p:nvSpPr>
            <p:cNvPr name="Freeform 43" id="43"/>
            <p:cNvSpPr/>
            <p:nvPr/>
          </p:nvSpPr>
          <p:spPr>
            <a:xfrm flipH="false" flipV="false" rot="0">
              <a:off x="0" y="0"/>
              <a:ext cx="9326880" cy="914400"/>
            </a:xfrm>
            <a:custGeom>
              <a:avLst/>
              <a:gdLst/>
              <a:ahLst/>
              <a:cxnLst/>
              <a:rect r="r" b="b" t="t" l="l"/>
              <a:pathLst>
                <a:path h="914400" w="9326880">
                  <a:moveTo>
                    <a:pt x="0" y="0"/>
                  </a:moveTo>
                  <a:lnTo>
                    <a:pt x="9326880" y="0"/>
                  </a:lnTo>
                  <a:lnTo>
                    <a:pt x="9326880" y="914400"/>
                  </a:lnTo>
                  <a:lnTo>
                    <a:pt x="0" y="914400"/>
                  </a:lnTo>
                  <a:close/>
                </a:path>
              </a:pathLst>
            </a:custGeom>
            <a:blipFill>
              <a:blip r:embed="rId3">
                <a:alphaModFix amt="0"/>
              </a:blip>
              <a:stretch>
                <a:fillRect l="0" t="-148747" r="0" b="-148747"/>
              </a:stretch>
            </a:blipFill>
          </p:spPr>
        </p:sp>
        <p:sp>
          <p:nvSpPr>
            <p:cNvPr name="TextBox 44" id="44"/>
            <p:cNvSpPr txBox="true"/>
            <p:nvPr/>
          </p:nvSpPr>
          <p:spPr>
            <a:xfrm>
              <a:off x="0" y="-47625"/>
              <a:ext cx="9326880" cy="962025"/>
            </a:xfrm>
            <a:prstGeom prst="rect">
              <a:avLst/>
            </a:prstGeom>
          </p:spPr>
          <p:txBody>
            <a:bodyPr anchor="ctr" rtlCol="false" tIns="0" lIns="0" bIns="0" rIns="0"/>
            <a:lstStyle/>
            <a:p>
              <a:pPr algn="l">
                <a:lnSpc>
                  <a:spcPts val="2340"/>
                </a:lnSpc>
              </a:pPr>
              <a:r>
                <a:rPr lang="en-US" sz="1950">
                  <a:solidFill>
                    <a:srgbClr val="1B3D1E"/>
                  </a:solidFill>
                  <a:latin typeface="Calibri (MS)"/>
                  <a:ea typeface="Calibri (MS)"/>
                  <a:cs typeface="Calibri (MS)"/>
                  <a:sym typeface="Calibri (MS)"/>
                </a:rPr>
                <a:t>Infantil (12–13 años)</a:t>
              </a:r>
            </a:p>
          </p:txBody>
        </p:sp>
      </p:grpSp>
      <p:grpSp>
        <p:nvGrpSpPr>
          <p:cNvPr name="Group 45" id="45"/>
          <p:cNvGrpSpPr/>
          <p:nvPr/>
        </p:nvGrpSpPr>
        <p:grpSpPr>
          <a:xfrm rot="0">
            <a:off x="8366760" y="5349240"/>
            <a:ext cx="2606040" cy="685800"/>
            <a:chOff x="0" y="0"/>
            <a:chExt cx="3474720" cy="914400"/>
          </a:xfrm>
        </p:grpSpPr>
        <p:sp>
          <p:nvSpPr>
            <p:cNvPr name="Freeform 46" id="46"/>
            <p:cNvSpPr/>
            <p:nvPr/>
          </p:nvSpPr>
          <p:spPr>
            <a:xfrm flipH="false" flipV="false" rot="0">
              <a:off x="0" y="0"/>
              <a:ext cx="3474720" cy="914400"/>
            </a:xfrm>
            <a:custGeom>
              <a:avLst/>
              <a:gdLst/>
              <a:ahLst/>
              <a:cxnLst/>
              <a:rect r="r" b="b" t="t" l="l"/>
              <a:pathLst>
                <a:path h="914400" w="3474720">
                  <a:moveTo>
                    <a:pt x="0" y="0"/>
                  </a:moveTo>
                  <a:lnTo>
                    <a:pt x="3474720" y="0"/>
                  </a:lnTo>
                  <a:lnTo>
                    <a:pt x="3474720" y="914400"/>
                  </a:lnTo>
                  <a:lnTo>
                    <a:pt x="0" y="914400"/>
                  </a:lnTo>
                  <a:close/>
                </a:path>
              </a:pathLst>
            </a:custGeom>
            <a:blipFill>
              <a:blip r:embed="rId3">
                <a:alphaModFix amt="0"/>
              </a:blip>
              <a:stretch>
                <a:fillRect l="0" t="-24043" r="0" b="-24043"/>
              </a:stretch>
            </a:blipFill>
          </p:spPr>
        </p:sp>
        <p:sp>
          <p:nvSpPr>
            <p:cNvPr name="TextBox 47" id="47"/>
            <p:cNvSpPr txBox="true"/>
            <p:nvPr/>
          </p:nvSpPr>
          <p:spPr>
            <a:xfrm>
              <a:off x="0" y="-47625"/>
              <a:ext cx="3474720" cy="962025"/>
            </a:xfrm>
            <a:prstGeom prst="rect">
              <a:avLst/>
            </a:prstGeom>
          </p:spPr>
          <p:txBody>
            <a:bodyPr anchor="ctr" rtlCol="false" tIns="0" lIns="0" bIns="0" rIns="0"/>
            <a:lstStyle/>
            <a:p>
              <a:pPr algn="r">
                <a:lnSpc>
                  <a:spcPts val="2340"/>
                </a:lnSpc>
              </a:pPr>
              <a:r>
                <a:rPr lang="en-US" sz="1950" b="true">
                  <a:solidFill>
                    <a:srgbClr val="2E7D32"/>
                  </a:solidFill>
                  <a:latin typeface="Calibri (MS) Bold"/>
                  <a:ea typeface="Calibri (MS) Bold"/>
                  <a:cs typeface="Calibri (MS) Bold"/>
                  <a:sym typeface="Calibri (MS) Bold"/>
                </a:rPr>
                <a:t>150 €/año</a:t>
              </a:r>
            </a:p>
          </p:txBody>
        </p:sp>
      </p:grpSp>
      <p:grpSp>
        <p:nvGrpSpPr>
          <p:cNvPr name="Group 48" id="48"/>
          <p:cNvGrpSpPr/>
          <p:nvPr/>
        </p:nvGrpSpPr>
        <p:grpSpPr>
          <a:xfrm rot="0">
            <a:off x="960120" y="6035040"/>
            <a:ext cx="10424160" cy="685800"/>
            <a:chOff x="0" y="0"/>
            <a:chExt cx="13898880" cy="914400"/>
          </a:xfrm>
        </p:grpSpPr>
        <p:sp>
          <p:nvSpPr>
            <p:cNvPr name="Freeform 49" id="49"/>
            <p:cNvSpPr/>
            <p:nvPr/>
          </p:nvSpPr>
          <p:spPr>
            <a:xfrm flipH="false" flipV="false" rot="0">
              <a:off x="0" y="0"/>
              <a:ext cx="13898880" cy="914400"/>
            </a:xfrm>
            <a:custGeom>
              <a:avLst/>
              <a:gdLst/>
              <a:ahLst/>
              <a:cxnLst/>
              <a:rect r="r" b="b" t="t" l="l"/>
              <a:pathLst>
                <a:path h="914400" w="13898880">
                  <a:moveTo>
                    <a:pt x="0" y="0"/>
                  </a:moveTo>
                  <a:lnTo>
                    <a:pt x="13898880" y="0"/>
                  </a:lnTo>
                  <a:lnTo>
                    <a:pt x="13898880" y="914400"/>
                  </a:lnTo>
                  <a:lnTo>
                    <a:pt x="0" y="914400"/>
                  </a:lnTo>
                  <a:close/>
                </a:path>
              </a:pathLst>
            </a:custGeom>
            <a:solidFill>
              <a:srgbClr val="E8F5E9"/>
            </a:solidFill>
          </p:spPr>
        </p:sp>
      </p:grpSp>
      <p:grpSp>
        <p:nvGrpSpPr>
          <p:cNvPr name="Group 50" id="50"/>
          <p:cNvGrpSpPr/>
          <p:nvPr/>
        </p:nvGrpSpPr>
        <p:grpSpPr>
          <a:xfrm rot="0">
            <a:off x="1371600" y="6035040"/>
            <a:ext cx="6995160" cy="685800"/>
            <a:chOff x="0" y="0"/>
            <a:chExt cx="9326880" cy="914400"/>
          </a:xfrm>
        </p:grpSpPr>
        <p:sp>
          <p:nvSpPr>
            <p:cNvPr name="Freeform 51" id="51"/>
            <p:cNvSpPr/>
            <p:nvPr/>
          </p:nvSpPr>
          <p:spPr>
            <a:xfrm flipH="false" flipV="false" rot="0">
              <a:off x="0" y="0"/>
              <a:ext cx="9326880" cy="914400"/>
            </a:xfrm>
            <a:custGeom>
              <a:avLst/>
              <a:gdLst/>
              <a:ahLst/>
              <a:cxnLst/>
              <a:rect r="r" b="b" t="t" l="l"/>
              <a:pathLst>
                <a:path h="914400" w="9326880">
                  <a:moveTo>
                    <a:pt x="0" y="0"/>
                  </a:moveTo>
                  <a:lnTo>
                    <a:pt x="9326880" y="0"/>
                  </a:lnTo>
                  <a:lnTo>
                    <a:pt x="9326880" y="914400"/>
                  </a:lnTo>
                  <a:lnTo>
                    <a:pt x="0" y="914400"/>
                  </a:lnTo>
                  <a:close/>
                </a:path>
              </a:pathLst>
            </a:custGeom>
            <a:blipFill>
              <a:blip r:embed="rId3">
                <a:alphaModFix amt="0"/>
              </a:blip>
              <a:stretch>
                <a:fillRect l="0" t="-148747" r="0" b="-148747"/>
              </a:stretch>
            </a:blipFill>
          </p:spPr>
        </p:sp>
        <p:sp>
          <p:nvSpPr>
            <p:cNvPr name="TextBox 52" id="52"/>
            <p:cNvSpPr txBox="true"/>
            <p:nvPr/>
          </p:nvSpPr>
          <p:spPr>
            <a:xfrm>
              <a:off x="0" y="-47625"/>
              <a:ext cx="9326880" cy="962025"/>
            </a:xfrm>
            <a:prstGeom prst="rect">
              <a:avLst/>
            </a:prstGeom>
          </p:spPr>
          <p:txBody>
            <a:bodyPr anchor="ctr" rtlCol="false" tIns="0" lIns="0" bIns="0" rIns="0"/>
            <a:lstStyle/>
            <a:p>
              <a:pPr algn="l">
                <a:lnSpc>
                  <a:spcPts val="2340"/>
                </a:lnSpc>
              </a:pPr>
              <a:r>
                <a:rPr lang="en-US" sz="1950">
                  <a:solidFill>
                    <a:srgbClr val="1B3D1E"/>
                  </a:solidFill>
                  <a:latin typeface="Calibri (MS)"/>
                  <a:ea typeface="Calibri (MS)"/>
                  <a:cs typeface="Calibri (MS)"/>
                  <a:sym typeface="Calibri (MS)"/>
                </a:rPr>
                <a:t>Cadete (14–15 años)</a:t>
              </a:r>
            </a:p>
          </p:txBody>
        </p:sp>
      </p:grpSp>
      <p:grpSp>
        <p:nvGrpSpPr>
          <p:cNvPr name="Group 53" id="53"/>
          <p:cNvGrpSpPr/>
          <p:nvPr/>
        </p:nvGrpSpPr>
        <p:grpSpPr>
          <a:xfrm rot="0">
            <a:off x="8366760" y="6035040"/>
            <a:ext cx="2606040" cy="685800"/>
            <a:chOff x="0" y="0"/>
            <a:chExt cx="3474720" cy="914400"/>
          </a:xfrm>
        </p:grpSpPr>
        <p:sp>
          <p:nvSpPr>
            <p:cNvPr name="Freeform 54" id="54"/>
            <p:cNvSpPr/>
            <p:nvPr/>
          </p:nvSpPr>
          <p:spPr>
            <a:xfrm flipH="false" flipV="false" rot="0">
              <a:off x="0" y="0"/>
              <a:ext cx="3474720" cy="914400"/>
            </a:xfrm>
            <a:custGeom>
              <a:avLst/>
              <a:gdLst/>
              <a:ahLst/>
              <a:cxnLst/>
              <a:rect r="r" b="b" t="t" l="l"/>
              <a:pathLst>
                <a:path h="914400" w="3474720">
                  <a:moveTo>
                    <a:pt x="0" y="0"/>
                  </a:moveTo>
                  <a:lnTo>
                    <a:pt x="3474720" y="0"/>
                  </a:lnTo>
                  <a:lnTo>
                    <a:pt x="3474720" y="914400"/>
                  </a:lnTo>
                  <a:lnTo>
                    <a:pt x="0" y="914400"/>
                  </a:lnTo>
                  <a:close/>
                </a:path>
              </a:pathLst>
            </a:custGeom>
            <a:blipFill>
              <a:blip r:embed="rId3">
                <a:alphaModFix amt="0"/>
              </a:blip>
              <a:stretch>
                <a:fillRect l="0" t="-24043" r="0" b="-24043"/>
              </a:stretch>
            </a:blipFill>
          </p:spPr>
        </p:sp>
        <p:sp>
          <p:nvSpPr>
            <p:cNvPr name="TextBox 55" id="55"/>
            <p:cNvSpPr txBox="true"/>
            <p:nvPr/>
          </p:nvSpPr>
          <p:spPr>
            <a:xfrm>
              <a:off x="0" y="-47625"/>
              <a:ext cx="3474720" cy="962025"/>
            </a:xfrm>
            <a:prstGeom prst="rect">
              <a:avLst/>
            </a:prstGeom>
          </p:spPr>
          <p:txBody>
            <a:bodyPr anchor="ctr" rtlCol="false" tIns="0" lIns="0" bIns="0" rIns="0"/>
            <a:lstStyle/>
            <a:p>
              <a:pPr algn="r">
                <a:lnSpc>
                  <a:spcPts val="2340"/>
                </a:lnSpc>
              </a:pPr>
              <a:r>
                <a:rPr lang="en-US" sz="1950" b="true">
                  <a:solidFill>
                    <a:srgbClr val="2E7D32"/>
                  </a:solidFill>
                  <a:latin typeface="Calibri (MS) Bold"/>
                  <a:ea typeface="Calibri (MS) Bold"/>
                  <a:cs typeface="Calibri (MS) Bold"/>
                  <a:sym typeface="Calibri (MS) Bold"/>
                </a:rPr>
                <a:t>170 €/año</a:t>
              </a:r>
            </a:p>
          </p:txBody>
        </p:sp>
      </p:grpSp>
      <p:grpSp>
        <p:nvGrpSpPr>
          <p:cNvPr name="Group 56" id="56"/>
          <p:cNvGrpSpPr/>
          <p:nvPr/>
        </p:nvGrpSpPr>
        <p:grpSpPr>
          <a:xfrm rot="0">
            <a:off x="960120" y="6720840"/>
            <a:ext cx="10424160" cy="685800"/>
            <a:chOff x="0" y="0"/>
            <a:chExt cx="13898880" cy="914400"/>
          </a:xfrm>
        </p:grpSpPr>
        <p:sp>
          <p:nvSpPr>
            <p:cNvPr name="Freeform 57" id="57"/>
            <p:cNvSpPr/>
            <p:nvPr/>
          </p:nvSpPr>
          <p:spPr>
            <a:xfrm flipH="false" flipV="false" rot="0">
              <a:off x="0" y="0"/>
              <a:ext cx="13898880" cy="914400"/>
            </a:xfrm>
            <a:custGeom>
              <a:avLst/>
              <a:gdLst/>
              <a:ahLst/>
              <a:cxnLst/>
              <a:rect r="r" b="b" t="t" l="l"/>
              <a:pathLst>
                <a:path h="914400" w="13898880">
                  <a:moveTo>
                    <a:pt x="0" y="0"/>
                  </a:moveTo>
                  <a:lnTo>
                    <a:pt x="13898880" y="0"/>
                  </a:lnTo>
                  <a:lnTo>
                    <a:pt x="13898880" y="914400"/>
                  </a:lnTo>
                  <a:lnTo>
                    <a:pt x="0" y="914400"/>
                  </a:lnTo>
                  <a:close/>
                </a:path>
              </a:pathLst>
            </a:custGeom>
            <a:solidFill>
              <a:srgbClr val="FFFFFF"/>
            </a:solidFill>
          </p:spPr>
        </p:sp>
      </p:grpSp>
      <p:grpSp>
        <p:nvGrpSpPr>
          <p:cNvPr name="Group 58" id="58"/>
          <p:cNvGrpSpPr/>
          <p:nvPr/>
        </p:nvGrpSpPr>
        <p:grpSpPr>
          <a:xfrm rot="0">
            <a:off x="1371600" y="6720840"/>
            <a:ext cx="6995160" cy="685800"/>
            <a:chOff x="0" y="0"/>
            <a:chExt cx="9326880" cy="914400"/>
          </a:xfrm>
        </p:grpSpPr>
        <p:sp>
          <p:nvSpPr>
            <p:cNvPr name="Freeform 59" id="59"/>
            <p:cNvSpPr/>
            <p:nvPr/>
          </p:nvSpPr>
          <p:spPr>
            <a:xfrm flipH="false" flipV="false" rot="0">
              <a:off x="0" y="0"/>
              <a:ext cx="9326880" cy="914400"/>
            </a:xfrm>
            <a:custGeom>
              <a:avLst/>
              <a:gdLst/>
              <a:ahLst/>
              <a:cxnLst/>
              <a:rect r="r" b="b" t="t" l="l"/>
              <a:pathLst>
                <a:path h="914400" w="9326880">
                  <a:moveTo>
                    <a:pt x="0" y="0"/>
                  </a:moveTo>
                  <a:lnTo>
                    <a:pt x="9326880" y="0"/>
                  </a:lnTo>
                  <a:lnTo>
                    <a:pt x="9326880" y="914400"/>
                  </a:lnTo>
                  <a:lnTo>
                    <a:pt x="0" y="914400"/>
                  </a:lnTo>
                  <a:close/>
                </a:path>
              </a:pathLst>
            </a:custGeom>
            <a:blipFill>
              <a:blip r:embed="rId3">
                <a:alphaModFix amt="0"/>
              </a:blip>
              <a:stretch>
                <a:fillRect l="0" t="-148747" r="0" b="-148747"/>
              </a:stretch>
            </a:blipFill>
          </p:spPr>
        </p:sp>
        <p:sp>
          <p:nvSpPr>
            <p:cNvPr name="TextBox 60" id="60"/>
            <p:cNvSpPr txBox="true"/>
            <p:nvPr/>
          </p:nvSpPr>
          <p:spPr>
            <a:xfrm>
              <a:off x="0" y="-47625"/>
              <a:ext cx="9326880" cy="962025"/>
            </a:xfrm>
            <a:prstGeom prst="rect">
              <a:avLst/>
            </a:prstGeom>
          </p:spPr>
          <p:txBody>
            <a:bodyPr anchor="ctr" rtlCol="false" tIns="0" lIns="0" bIns="0" rIns="0"/>
            <a:lstStyle/>
            <a:p>
              <a:pPr algn="l">
                <a:lnSpc>
                  <a:spcPts val="2340"/>
                </a:lnSpc>
              </a:pPr>
              <a:r>
                <a:rPr lang="en-US" sz="1950">
                  <a:solidFill>
                    <a:srgbClr val="1B3D1E"/>
                  </a:solidFill>
                  <a:latin typeface="Calibri (MS)"/>
                  <a:ea typeface="Calibri (MS)"/>
                  <a:cs typeface="Calibri (MS)"/>
                  <a:sym typeface="Calibri (MS)"/>
                </a:rPr>
                <a:t>Juvenil (16–18 años)</a:t>
              </a:r>
            </a:p>
          </p:txBody>
        </p:sp>
      </p:grpSp>
      <p:grpSp>
        <p:nvGrpSpPr>
          <p:cNvPr name="Group 61" id="61"/>
          <p:cNvGrpSpPr/>
          <p:nvPr/>
        </p:nvGrpSpPr>
        <p:grpSpPr>
          <a:xfrm rot="0">
            <a:off x="8366760" y="6720840"/>
            <a:ext cx="2606040" cy="685800"/>
            <a:chOff x="0" y="0"/>
            <a:chExt cx="3474720" cy="914400"/>
          </a:xfrm>
        </p:grpSpPr>
        <p:sp>
          <p:nvSpPr>
            <p:cNvPr name="Freeform 62" id="62"/>
            <p:cNvSpPr/>
            <p:nvPr/>
          </p:nvSpPr>
          <p:spPr>
            <a:xfrm flipH="false" flipV="false" rot="0">
              <a:off x="0" y="0"/>
              <a:ext cx="3474720" cy="914400"/>
            </a:xfrm>
            <a:custGeom>
              <a:avLst/>
              <a:gdLst/>
              <a:ahLst/>
              <a:cxnLst/>
              <a:rect r="r" b="b" t="t" l="l"/>
              <a:pathLst>
                <a:path h="914400" w="3474720">
                  <a:moveTo>
                    <a:pt x="0" y="0"/>
                  </a:moveTo>
                  <a:lnTo>
                    <a:pt x="3474720" y="0"/>
                  </a:lnTo>
                  <a:lnTo>
                    <a:pt x="3474720" y="914400"/>
                  </a:lnTo>
                  <a:lnTo>
                    <a:pt x="0" y="914400"/>
                  </a:lnTo>
                  <a:close/>
                </a:path>
              </a:pathLst>
            </a:custGeom>
            <a:blipFill>
              <a:blip r:embed="rId3">
                <a:alphaModFix amt="0"/>
              </a:blip>
              <a:stretch>
                <a:fillRect l="0" t="-24043" r="0" b="-24043"/>
              </a:stretch>
            </a:blipFill>
          </p:spPr>
        </p:sp>
        <p:sp>
          <p:nvSpPr>
            <p:cNvPr name="TextBox 63" id="63"/>
            <p:cNvSpPr txBox="true"/>
            <p:nvPr/>
          </p:nvSpPr>
          <p:spPr>
            <a:xfrm>
              <a:off x="0" y="-47625"/>
              <a:ext cx="3474720" cy="962025"/>
            </a:xfrm>
            <a:prstGeom prst="rect">
              <a:avLst/>
            </a:prstGeom>
          </p:spPr>
          <p:txBody>
            <a:bodyPr anchor="ctr" rtlCol="false" tIns="0" lIns="0" bIns="0" rIns="0"/>
            <a:lstStyle/>
            <a:p>
              <a:pPr algn="r">
                <a:lnSpc>
                  <a:spcPts val="2340"/>
                </a:lnSpc>
              </a:pPr>
              <a:r>
                <a:rPr lang="en-US" sz="1950" b="true">
                  <a:solidFill>
                    <a:srgbClr val="2E7D32"/>
                  </a:solidFill>
                  <a:latin typeface="Calibri (MS) Bold"/>
                  <a:ea typeface="Calibri (MS) Bold"/>
                  <a:cs typeface="Calibri (MS) Bold"/>
                  <a:sym typeface="Calibri (MS) Bold"/>
                </a:rPr>
                <a:t>170 €/año</a:t>
              </a:r>
            </a:p>
          </p:txBody>
        </p:sp>
      </p:grpSp>
      <p:sp>
        <p:nvSpPr>
          <p:cNvPr name="AutoShape 64" id="64"/>
          <p:cNvSpPr/>
          <p:nvPr/>
        </p:nvSpPr>
        <p:spPr>
          <a:xfrm rot="6300">
            <a:off x="950585" y="7401878"/>
            <a:ext cx="10443229" cy="0"/>
          </a:xfrm>
          <a:prstGeom prst="line">
            <a:avLst/>
          </a:prstGeom>
          <a:ln cap="rnd" w="9525">
            <a:solidFill>
              <a:srgbClr val="D8E4D9"/>
            </a:solidFill>
            <a:prstDash val="solid"/>
            <a:headEnd type="none" len="sm" w="sm"/>
            <a:tailEnd type="none" len="sm" w="sm"/>
          </a:ln>
        </p:spPr>
      </p:sp>
      <p:grpSp>
        <p:nvGrpSpPr>
          <p:cNvPr name="Group 65" id="65"/>
          <p:cNvGrpSpPr/>
          <p:nvPr/>
        </p:nvGrpSpPr>
        <p:grpSpPr>
          <a:xfrm rot="0">
            <a:off x="11864340" y="2606040"/>
            <a:ext cx="5417820" cy="2811780"/>
            <a:chOff x="0" y="0"/>
            <a:chExt cx="7223760" cy="3749040"/>
          </a:xfrm>
        </p:grpSpPr>
        <p:sp>
          <p:nvSpPr>
            <p:cNvPr name="Freeform 66" id="66"/>
            <p:cNvSpPr/>
            <p:nvPr/>
          </p:nvSpPr>
          <p:spPr>
            <a:xfrm flipH="false" flipV="false" rot="0">
              <a:off x="0" y="0"/>
              <a:ext cx="7223761" cy="3749040"/>
            </a:xfrm>
            <a:custGeom>
              <a:avLst/>
              <a:gdLst/>
              <a:ahLst/>
              <a:cxnLst/>
              <a:rect r="r" b="b" t="t" l="l"/>
              <a:pathLst>
                <a:path h="3749040" w="7223761">
                  <a:moveTo>
                    <a:pt x="0" y="219456"/>
                  </a:moveTo>
                  <a:cubicBezTo>
                    <a:pt x="0" y="98298"/>
                    <a:pt x="98298" y="0"/>
                    <a:pt x="219456" y="0"/>
                  </a:cubicBezTo>
                  <a:lnTo>
                    <a:pt x="7004304" y="0"/>
                  </a:lnTo>
                  <a:cubicBezTo>
                    <a:pt x="7125462" y="0"/>
                    <a:pt x="7223761" y="98298"/>
                    <a:pt x="7223761" y="219456"/>
                  </a:cubicBezTo>
                  <a:lnTo>
                    <a:pt x="7223761" y="3529584"/>
                  </a:lnTo>
                  <a:cubicBezTo>
                    <a:pt x="7223761" y="3650742"/>
                    <a:pt x="7125462" y="3749040"/>
                    <a:pt x="7004304" y="3749040"/>
                  </a:cubicBezTo>
                  <a:lnTo>
                    <a:pt x="219456" y="3749040"/>
                  </a:lnTo>
                  <a:cubicBezTo>
                    <a:pt x="98298" y="3749040"/>
                    <a:pt x="0" y="3650742"/>
                    <a:pt x="0" y="3529584"/>
                  </a:cubicBezTo>
                  <a:close/>
                </a:path>
              </a:pathLst>
            </a:custGeom>
            <a:solidFill>
              <a:srgbClr val="1B3D1E"/>
            </a:solidFill>
          </p:spPr>
        </p:sp>
      </p:grpSp>
      <p:grpSp>
        <p:nvGrpSpPr>
          <p:cNvPr name="Group 67" id="67"/>
          <p:cNvGrpSpPr/>
          <p:nvPr/>
        </p:nvGrpSpPr>
        <p:grpSpPr>
          <a:xfrm rot="0">
            <a:off x="12275820" y="2948940"/>
            <a:ext cx="754380" cy="754380"/>
            <a:chOff x="0" y="0"/>
            <a:chExt cx="1005840" cy="1005840"/>
          </a:xfrm>
        </p:grpSpPr>
        <p:sp>
          <p:nvSpPr>
            <p:cNvPr name="Freeform 68" id="68"/>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2E7D32"/>
            </a:solidFill>
          </p:spPr>
        </p:sp>
      </p:grpSp>
      <p:grpSp>
        <p:nvGrpSpPr>
          <p:cNvPr name="Group 69" id="69"/>
          <p:cNvGrpSpPr/>
          <p:nvPr/>
        </p:nvGrpSpPr>
        <p:grpSpPr>
          <a:xfrm rot="0">
            <a:off x="12373889" y="3047009"/>
            <a:ext cx="558241" cy="558241"/>
            <a:chOff x="0" y="0"/>
            <a:chExt cx="744322" cy="744322"/>
          </a:xfrm>
        </p:grpSpPr>
        <p:sp>
          <p:nvSpPr>
            <p:cNvPr name="Freeform 70" id="70" descr="/home/claude/gazteak_pptx/icon_tag.png"/>
            <p:cNvSpPr/>
            <p:nvPr/>
          </p:nvSpPr>
          <p:spPr>
            <a:xfrm flipH="false" flipV="false" rot="0">
              <a:off x="0" y="0"/>
              <a:ext cx="744347" cy="744347"/>
            </a:xfrm>
            <a:custGeom>
              <a:avLst/>
              <a:gdLst/>
              <a:ahLst/>
              <a:cxnLst/>
              <a:rect r="r" b="b" t="t" l="l"/>
              <a:pathLst>
                <a:path h="744347" w="744347">
                  <a:moveTo>
                    <a:pt x="0" y="0"/>
                  </a:moveTo>
                  <a:lnTo>
                    <a:pt x="744347" y="0"/>
                  </a:lnTo>
                  <a:lnTo>
                    <a:pt x="744347" y="744347"/>
                  </a:lnTo>
                  <a:lnTo>
                    <a:pt x="0" y="744347"/>
                  </a:lnTo>
                  <a:lnTo>
                    <a:pt x="0" y="0"/>
                  </a:lnTo>
                  <a:close/>
                </a:path>
              </a:pathLst>
            </a:custGeom>
            <a:blipFill>
              <a:blip r:embed="rId4"/>
              <a:stretch>
                <a:fillRect l="0" t="0" r="3" b="3"/>
              </a:stretch>
            </a:blipFill>
          </p:spPr>
        </p:sp>
      </p:grpSp>
      <p:grpSp>
        <p:nvGrpSpPr>
          <p:cNvPr name="Group 71" id="71"/>
          <p:cNvGrpSpPr/>
          <p:nvPr/>
        </p:nvGrpSpPr>
        <p:grpSpPr>
          <a:xfrm rot="0">
            <a:off x="12275820" y="3909060"/>
            <a:ext cx="4663440" cy="480060"/>
            <a:chOff x="0" y="0"/>
            <a:chExt cx="6217920" cy="640080"/>
          </a:xfrm>
        </p:grpSpPr>
        <p:sp>
          <p:nvSpPr>
            <p:cNvPr name="Freeform 72" id="72"/>
            <p:cNvSpPr/>
            <p:nvPr/>
          </p:nvSpPr>
          <p:spPr>
            <a:xfrm flipH="false" flipV="false" rot="0">
              <a:off x="0" y="0"/>
              <a:ext cx="6217920" cy="640080"/>
            </a:xfrm>
            <a:custGeom>
              <a:avLst/>
              <a:gdLst/>
              <a:ahLst/>
              <a:cxnLst/>
              <a:rect r="r" b="b" t="t" l="l"/>
              <a:pathLst>
                <a:path h="640080" w="6217920">
                  <a:moveTo>
                    <a:pt x="0" y="0"/>
                  </a:moveTo>
                  <a:lnTo>
                    <a:pt x="6217920" y="0"/>
                  </a:lnTo>
                  <a:lnTo>
                    <a:pt x="6217920" y="640080"/>
                  </a:lnTo>
                  <a:lnTo>
                    <a:pt x="0" y="640080"/>
                  </a:lnTo>
                  <a:close/>
                </a:path>
              </a:pathLst>
            </a:custGeom>
            <a:blipFill>
              <a:blip r:embed="rId3">
                <a:alphaModFix amt="0"/>
              </a:blip>
              <a:stretch>
                <a:fillRect l="0" t="-139283" r="0" b="-139283"/>
              </a:stretch>
            </a:blipFill>
          </p:spPr>
        </p:sp>
        <p:sp>
          <p:nvSpPr>
            <p:cNvPr name="TextBox 73" id="73"/>
            <p:cNvSpPr txBox="true"/>
            <p:nvPr/>
          </p:nvSpPr>
          <p:spPr>
            <a:xfrm>
              <a:off x="0" y="-47625"/>
              <a:ext cx="6217920" cy="687705"/>
            </a:xfrm>
            <a:prstGeom prst="rect">
              <a:avLst/>
            </a:prstGeom>
          </p:spPr>
          <p:txBody>
            <a:bodyPr anchor="ctr" rtlCol="false" tIns="0" lIns="0" bIns="0" rIns="0"/>
            <a:lstStyle/>
            <a:p>
              <a:pPr algn="l">
                <a:lnSpc>
                  <a:spcPts val="2340"/>
                </a:lnSpc>
              </a:pPr>
              <a:r>
                <a:rPr lang="en-US" sz="1950" b="true">
                  <a:solidFill>
                    <a:srgbClr val="FFFFFF"/>
                  </a:solidFill>
                  <a:latin typeface="Calibri (MS) Bold"/>
                  <a:ea typeface="Calibri (MS) Bold"/>
                  <a:cs typeface="Calibri (MS) Bold"/>
                  <a:sym typeface="Calibri (MS) Bold"/>
                </a:rPr>
                <a:t>Fianza material</a:t>
              </a:r>
            </a:p>
          </p:txBody>
        </p:sp>
      </p:grpSp>
      <p:grpSp>
        <p:nvGrpSpPr>
          <p:cNvPr name="Group 74" id="74"/>
          <p:cNvGrpSpPr/>
          <p:nvPr/>
        </p:nvGrpSpPr>
        <p:grpSpPr>
          <a:xfrm rot="0">
            <a:off x="12275820" y="4389120"/>
            <a:ext cx="4663440" cy="822960"/>
            <a:chOff x="0" y="0"/>
            <a:chExt cx="6217920" cy="1097280"/>
          </a:xfrm>
        </p:grpSpPr>
        <p:sp>
          <p:nvSpPr>
            <p:cNvPr name="Freeform 75" id="75"/>
            <p:cNvSpPr/>
            <p:nvPr/>
          </p:nvSpPr>
          <p:spPr>
            <a:xfrm flipH="false" flipV="false" rot="0">
              <a:off x="0" y="0"/>
              <a:ext cx="6217920" cy="1097280"/>
            </a:xfrm>
            <a:custGeom>
              <a:avLst/>
              <a:gdLst/>
              <a:ahLst/>
              <a:cxnLst/>
              <a:rect r="r" b="b" t="t" l="l"/>
              <a:pathLst>
                <a:path h="1097280" w="6217920">
                  <a:moveTo>
                    <a:pt x="0" y="0"/>
                  </a:moveTo>
                  <a:lnTo>
                    <a:pt x="6217920" y="0"/>
                  </a:lnTo>
                  <a:lnTo>
                    <a:pt x="6217920" y="1097280"/>
                  </a:lnTo>
                  <a:lnTo>
                    <a:pt x="0" y="1097280"/>
                  </a:lnTo>
                  <a:close/>
                </a:path>
              </a:pathLst>
            </a:custGeom>
            <a:blipFill>
              <a:blip r:embed="rId3">
                <a:alphaModFix amt="0"/>
              </a:blip>
              <a:stretch>
                <a:fillRect l="0" t="-60415" r="0" b="-60415"/>
              </a:stretch>
            </a:blipFill>
          </p:spPr>
        </p:sp>
        <p:sp>
          <p:nvSpPr>
            <p:cNvPr name="TextBox 76" id="76"/>
            <p:cNvSpPr txBox="true"/>
            <p:nvPr/>
          </p:nvSpPr>
          <p:spPr>
            <a:xfrm>
              <a:off x="0" y="-38100"/>
              <a:ext cx="6217920" cy="1135380"/>
            </a:xfrm>
            <a:prstGeom prst="rect">
              <a:avLst/>
            </a:prstGeom>
          </p:spPr>
          <p:txBody>
            <a:bodyPr anchor="ctr" rtlCol="false" tIns="0" lIns="0" bIns="0" rIns="0"/>
            <a:lstStyle/>
            <a:p>
              <a:pPr algn="l">
                <a:lnSpc>
                  <a:spcPts val="2160"/>
                </a:lnSpc>
              </a:pPr>
              <a:r>
                <a:rPr lang="en-US" sz="1800">
                  <a:solidFill>
                    <a:srgbClr val="CFE8D0"/>
                  </a:solidFill>
                  <a:latin typeface="Calibri (MS)"/>
                  <a:ea typeface="Calibri (MS)"/>
                  <a:cs typeface="Calibri (MS)"/>
                  <a:sym typeface="Calibri (MS)"/>
                </a:rPr>
                <a:t>Cadete y Juvenil: 30 €/año</a:t>
              </a:r>
            </a:p>
          </p:txBody>
        </p:sp>
      </p:grpSp>
      <p:grpSp>
        <p:nvGrpSpPr>
          <p:cNvPr name="Group 77" id="77"/>
          <p:cNvGrpSpPr/>
          <p:nvPr/>
        </p:nvGrpSpPr>
        <p:grpSpPr>
          <a:xfrm rot="0">
            <a:off x="11864340" y="5623560"/>
            <a:ext cx="5417820" cy="2811780"/>
            <a:chOff x="0" y="0"/>
            <a:chExt cx="7223760" cy="3749040"/>
          </a:xfrm>
        </p:grpSpPr>
        <p:sp>
          <p:nvSpPr>
            <p:cNvPr name="Freeform 78" id="78"/>
            <p:cNvSpPr/>
            <p:nvPr/>
          </p:nvSpPr>
          <p:spPr>
            <a:xfrm flipH="false" flipV="false" rot="0">
              <a:off x="0" y="0"/>
              <a:ext cx="7223761" cy="3749040"/>
            </a:xfrm>
            <a:custGeom>
              <a:avLst/>
              <a:gdLst/>
              <a:ahLst/>
              <a:cxnLst/>
              <a:rect r="r" b="b" t="t" l="l"/>
              <a:pathLst>
                <a:path h="3749040" w="7223761">
                  <a:moveTo>
                    <a:pt x="0" y="219456"/>
                  </a:moveTo>
                  <a:cubicBezTo>
                    <a:pt x="0" y="98298"/>
                    <a:pt x="98298" y="0"/>
                    <a:pt x="219456" y="0"/>
                  </a:cubicBezTo>
                  <a:lnTo>
                    <a:pt x="7004304" y="0"/>
                  </a:lnTo>
                  <a:cubicBezTo>
                    <a:pt x="7125462" y="0"/>
                    <a:pt x="7223761" y="98298"/>
                    <a:pt x="7223761" y="219456"/>
                  </a:cubicBezTo>
                  <a:lnTo>
                    <a:pt x="7223761" y="3529584"/>
                  </a:lnTo>
                  <a:cubicBezTo>
                    <a:pt x="7223761" y="3650742"/>
                    <a:pt x="7125462" y="3749040"/>
                    <a:pt x="7004304" y="3749040"/>
                  </a:cubicBezTo>
                  <a:lnTo>
                    <a:pt x="219456" y="3749040"/>
                  </a:lnTo>
                  <a:cubicBezTo>
                    <a:pt x="98298" y="3749040"/>
                    <a:pt x="0" y="3650742"/>
                    <a:pt x="0" y="3529584"/>
                  </a:cubicBezTo>
                  <a:close/>
                </a:path>
              </a:pathLst>
            </a:custGeom>
            <a:solidFill>
              <a:srgbClr val="2E7D32"/>
            </a:solidFill>
          </p:spPr>
        </p:sp>
      </p:grpSp>
      <p:grpSp>
        <p:nvGrpSpPr>
          <p:cNvPr name="Group 79" id="79"/>
          <p:cNvGrpSpPr/>
          <p:nvPr/>
        </p:nvGrpSpPr>
        <p:grpSpPr>
          <a:xfrm rot="0">
            <a:off x="12275820" y="5966460"/>
            <a:ext cx="754380" cy="754380"/>
            <a:chOff x="0" y="0"/>
            <a:chExt cx="1005840" cy="1005840"/>
          </a:xfrm>
        </p:grpSpPr>
        <p:sp>
          <p:nvSpPr>
            <p:cNvPr name="Freeform 80" id="80"/>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FFFFFF"/>
            </a:solidFill>
          </p:spPr>
        </p:sp>
      </p:grpSp>
      <p:grpSp>
        <p:nvGrpSpPr>
          <p:cNvPr name="Group 81" id="81"/>
          <p:cNvGrpSpPr/>
          <p:nvPr/>
        </p:nvGrpSpPr>
        <p:grpSpPr>
          <a:xfrm rot="0">
            <a:off x="12373889" y="6064529"/>
            <a:ext cx="558241" cy="558241"/>
            <a:chOff x="0" y="0"/>
            <a:chExt cx="744322" cy="744322"/>
          </a:xfrm>
        </p:grpSpPr>
        <p:sp>
          <p:nvSpPr>
            <p:cNvPr name="Freeform 82" id="82" descr="/home/claude/gazteak_pptx/icon_calendar_d.png"/>
            <p:cNvSpPr/>
            <p:nvPr/>
          </p:nvSpPr>
          <p:spPr>
            <a:xfrm flipH="false" flipV="false" rot="0">
              <a:off x="0" y="0"/>
              <a:ext cx="744347" cy="744347"/>
            </a:xfrm>
            <a:custGeom>
              <a:avLst/>
              <a:gdLst/>
              <a:ahLst/>
              <a:cxnLst/>
              <a:rect r="r" b="b" t="t" l="l"/>
              <a:pathLst>
                <a:path h="744347" w="744347">
                  <a:moveTo>
                    <a:pt x="0" y="0"/>
                  </a:moveTo>
                  <a:lnTo>
                    <a:pt x="744347" y="0"/>
                  </a:lnTo>
                  <a:lnTo>
                    <a:pt x="744347" y="744347"/>
                  </a:lnTo>
                  <a:lnTo>
                    <a:pt x="0" y="744347"/>
                  </a:lnTo>
                  <a:lnTo>
                    <a:pt x="0" y="0"/>
                  </a:lnTo>
                  <a:close/>
                </a:path>
              </a:pathLst>
            </a:custGeom>
            <a:blipFill>
              <a:blip r:embed="rId5"/>
              <a:stretch>
                <a:fillRect l="0" t="0" r="3" b="3"/>
              </a:stretch>
            </a:blipFill>
          </p:spPr>
        </p:sp>
      </p:grpSp>
      <p:grpSp>
        <p:nvGrpSpPr>
          <p:cNvPr name="Group 83" id="83"/>
          <p:cNvGrpSpPr/>
          <p:nvPr/>
        </p:nvGrpSpPr>
        <p:grpSpPr>
          <a:xfrm rot="0">
            <a:off x="12275820" y="6926580"/>
            <a:ext cx="4663440" cy="480060"/>
            <a:chOff x="0" y="0"/>
            <a:chExt cx="6217920" cy="640080"/>
          </a:xfrm>
        </p:grpSpPr>
        <p:sp>
          <p:nvSpPr>
            <p:cNvPr name="Freeform 84" id="84"/>
            <p:cNvSpPr/>
            <p:nvPr/>
          </p:nvSpPr>
          <p:spPr>
            <a:xfrm flipH="false" flipV="false" rot="0">
              <a:off x="0" y="0"/>
              <a:ext cx="6217920" cy="640080"/>
            </a:xfrm>
            <a:custGeom>
              <a:avLst/>
              <a:gdLst/>
              <a:ahLst/>
              <a:cxnLst/>
              <a:rect r="r" b="b" t="t" l="l"/>
              <a:pathLst>
                <a:path h="640080" w="6217920">
                  <a:moveTo>
                    <a:pt x="0" y="0"/>
                  </a:moveTo>
                  <a:lnTo>
                    <a:pt x="6217920" y="0"/>
                  </a:lnTo>
                  <a:lnTo>
                    <a:pt x="6217920" y="640080"/>
                  </a:lnTo>
                  <a:lnTo>
                    <a:pt x="0" y="640080"/>
                  </a:lnTo>
                  <a:close/>
                </a:path>
              </a:pathLst>
            </a:custGeom>
            <a:blipFill>
              <a:blip r:embed="rId3">
                <a:alphaModFix amt="0"/>
              </a:blip>
              <a:stretch>
                <a:fillRect l="0" t="-139283" r="0" b="-139283"/>
              </a:stretch>
            </a:blipFill>
          </p:spPr>
        </p:sp>
        <p:sp>
          <p:nvSpPr>
            <p:cNvPr name="TextBox 85" id="85"/>
            <p:cNvSpPr txBox="true"/>
            <p:nvPr/>
          </p:nvSpPr>
          <p:spPr>
            <a:xfrm>
              <a:off x="0" y="-47625"/>
              <a:ext cx="6217920" cy="687705"/>
            </a:xfrm>
            <a:prstGeom prst="rect">
              <a:avLst/>
            </a:prstGeom>
          </p:spPr>
          <p:txBody>
            <a:bodyPr anchor="ctr" rtlCol="false" tIns="0" lIns="0" bIns="0" rIns="0"/>
            <a:lstStyle/>
            <a:p>
              <a:pPr algn="l">
                <a:lnSpc>
                  <a:spcPts val="2340"/>
                </a:lnSpc>
              </a:pPr>
              <a:r>
                <a:rPr lang="en-US" sz="1950" b="true">
                  <a:solidFill>
                    <a:srgbClr val="FFFFFF"/>
                  </a:solidFill>
                  <a:latin typeface="Calibri (MS) Bold"/>
                  <a:ea typeface="Calibri (MS) Bold"/>
                  <a:cs typeface="Calibri (MS) Bold"/>
                  <a:sym typeface="Calibri (MS) Bold"/>
                </a:rPr>
                <a:t>Plazo de pago</a:t>
              </a:r>
            </a:p>
          </p:txBody>
        </p:sp>
      </p:grpSp>
      <p:grpSp>
        <p:nvGrpSpPr>
          <p:cNvPr name="Group 86" id="86"/>
          <p:cNvGrpSpPr/>
          <p:nvPr/>
        </p:nvGrpSpPr>
        <p:grpSpPr>
          <a:xfrm rot="0">
            <a:off x="12275820" y="7406640"/>
            <a:ext cx="4663440" cy="822960"/>
            <a:chOff x="0" y="0"/>
            <a:chExt cx="6217920" cy="1097280"/>
          </a:xfrm>
        </p:grpSpPr>
        <p:sp>
          <p:nvSpPr>
            <p:cNvPr name="Freeform 87" id="87"/>
            <p:cNvSpPr/>
            <p:nvPr/>
          </p:nvSpPr>
          <p:spPr>
            <a:xfrm flipH="false" flipV="false" rot="0">
              <a:off x="0" y="0"/>
              <a:ext cx="6217920" cy="1097280"/>
            </a:xfrm>
            <a:custGeom>
              <a:avLst/>
              <a:gdLst/>
              <a:ahLst/>
              <a:cxnLst/>
              <a:rect r="r" b="b" t="t" l="l"/>
              <a:pathLst>
                <a:path h="1097280" w="6217920">
                  <a:moveTo>
                    <a:pt x="0" y="0"/>
                  </a:moveTo>
                  <a:lnTo>
                    <a:pt x="6217920" y="0"/>
                  </a:lnTo>
                  <a:lnTo>
                    <a:pt x="6217920" y="1097280"/>
                  </a:lnTo>
                  <a:lnTo>
                    <a:pt x="0" y="1097280"/>
                  </a:lnTo>
                  <a:close/>
                </a:path>
              </a:pathLst>
            </a:custGeom>
            <a:blipFill>
              <a:blip r:embed="rId3">
                <a:alphaModFix amt="0"/>
              </a:blip>
              <a:stretch>
                <a:fillRect l="0" t="-60415" r="0" b="-60415"/>
              </a:stretch>
            </a:blipFill>
          </p:spPr>
        </p:sp>
        <p:sp>
          <p:nvSpPr>
            <p:cNvPr name="TextBox 88" id="88"/>
            <p:cNvSpPr txBox="true"/>
            <p:nvPr/>
          </p:nvSpPr>
          <p:spPr>
            <a:xfrm>
              <a:off x="0" y="-38100"/>
              <a:ext cx="6217920" cy="1135380"/>
            </a:xfrm>
            <a:prstGeom prst="rect">
              <a:avLst/>
            </a:prstGeom>
          </p:spPr>
          <p:txBody>
            <a:bodyPr anchor="ctr" rtlCol="false" tIns="0" lIns="0" bIns="0" rIns="0"/>
            <a:lstStyle/>
            <a:p>
              <a:pPr algn="l">
                <a:lnSpc>
                  <a:spcPts val="2160"/>
                </a:lnSpc>
              </a:pPr>
              <a:r>
                <a:rPr lang="en-US" sz="1800">
                  <a:solidFill>
                    <a:srgbClr val="E4F2E4"/>
                  </a:solidFill>
                  <a:latin typeface="Calibri (MS)"/>
                  <a:ea typeface="Calibri (MS)"/>
                  <a:cs typeface="Calibri (MS)"/>
                  <a:sym typeface="Calibri (MS)"/>
                </a:rPr>
                <a:t>Margen máximo: antes de diciembre</a:t>
              </a:r>
            </a:p>
          </p:txBody>
        </p:sp>
      </p:grpSp>
      <p:grpSp>
        <p:nvGrpSpPr>
          <p:cNvPr name="Group 89" id="89"/>
          <p:cNvGrpSpPr/>
          <p:nvPr/>
        </p:nvGrpSpPr>
        <p:grpSpPr>
          <a:xfrm rot="0">
            <a:off x="685800" y="9669780"/>
            <a:ext cx="6858000" cy="411480"/>
            <a:chOff x="0" y="0"/>
            <a:chExt cx="9144000" cy="548640"/>
          </a:xfrm>
        </p:grpSpPr>
        <p:sp>
          <p:nvSpPr>
            <p:cNvPr name="Freeform 90" id="90"/>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91" id="91"/>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92" id="92"/>
          <p:cNvGrpSpPr/>
          <p:nvPr/>
        </p:nvGrpSpPr>
        <p:grpSpPr>
          <a:xfrm rot="0">
            <a:off x="16911828" y="9669780"/>
            <a:ext cx="685800" cy="411480"/>
            <a:chOff x="0" y="0"/>
            <a:chExt cx="914400" cy="548640"/>
          </a:xfrm>
        </p:grpSpPr>
        <p:sp>
          <p:nvSpPr>
            <p:cNvPr name="Freeform 93" id="93"/>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94" id="94"/>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6</a:t>
              </a:r>
            </a:p>
          </p:txBody>
        </p:sp>
      </p:grpSp>
    </p:spTree>
  </p:cSld>
  <p:clrMapOvr>
    <a:masterClrMapping/>
  </p:clrMapOvr>
</p:sld>
</file>

<file path=ppt/slides/slide7.xml><?xml version="1.0" encoding="utf-8"?>
<p:sld xmlns:p="http://schemas.openxmlformats.org/presentationml/2006/main" xmlns:a="http://schemas.openxmlformats.org/drawingml/2006/main">
  <p:cSld>
    <p:bg>
      <p:bgPr>
        <a:solidFill>
          <a:srgbClr val="1B3D1E"/>
        </a:solidFill>
      </p:bgPr>
    </p:bg>
    <p:spTree>
      <p:nvGrpSpPr>
        <p:cNvPr id="1" name=""/>
        <p:cNvGrpSpPr/>
        <p:nvPr/>
      </p:nvGrpSpPr>
      <p:grpSpPr>
        <a:xfrm>
          <a:off x="0" y="0"/>
          <a:ext cx="0" cy="0"/>
          <a:chOff x="0" y="0"/>
          <a:chExt cx="0" cy="0"/>
        </a:xfrm>
      </p:grpSpPr>
      <p:grpSp>
        <p:nvGrpSpPr>
          <p:cNvPr name="Group 2" id="2"/>
          <p:cNvGrpSpPr/>
          <p:nvPr/>
        </p:nvGrpSpPr>
        <p:grpSpPr>
          <a:xfrm rot="0">
            <a:off x="-2743200" y="5760720"/>
            <a:ext cx="8229600" cy="8229600"/>
            <a:chOff x="0" y="0"/>
            <a:chExt cx="10972800" cy="10972800"/>
          </a:xfrm>
        </p:grpSpPr>
        <p:sp>
          <p:nvSpPr>
            <p:cNvPr name="Freeform 3" id="3"/>
            <p:cNvSpPr/>
            <p:nvPr/>
          </p:nvSpPr>
          <p:spPr>
            <a:xfrm flipH="false" flipV="false" rot="0">
              <a:off x="0" y="0"/>
              <a:ext cx="10972800" cy="10972800"/>
            </a:xfrm>
            <a:custGeom>
              <a:avLst/>
              <a:gdLst/>
              <a:ahLst/>
              <a:cxnLst/>
              <a:rect r="r" b="b" t="t" l="l"/>
              <a:pathLst>
                <a:path h="10972800" w="10972800">
                  <a:moveTo>
                    <a:pt x="0" y="5486400"/>
                  </a:moveTo>
                  <a:cubicBezTo>
                    <a:pt x="0" y="2456307"/>
                    <a:pt x="2456307" y="0"/>
                    <a:pt x="5486400" y="0"/>
                  </a:cubicBezTo>
                  <a:cubicBezTo>
                    <a:pt x="8516493" y="0"/>
                    <a:pt x="10972800" y="2456307"/>
                    <a:pt x="10972800" y="5486400"/>
                  </a:cubicBezTo>
                  <a:cubicBezTo>
                    <a:pt x="10972800" y="8516493"/>
                    <a:pt x="8516493" y="10972800"/>
                    <a:pt x="5486400" y="10972800"/>
                  </a:cubicBezTo>
                  <a:cubicBezTo>
                    <a:pt x="2456307" y="10972800"/>
                    <a:pt x="0" y="8516493"/>
                    <a:pt x="0" y="5486400"/>
                  </a:cubicBezTo>
                  <a:close/>
                </a:path>
              </a:pathLst>
            </a:custGeom>
            <a:solidFill>
              <a:srgbClr val="245F28"/>
            </a:solidFill>
          </p:spPr>
        </p:sp>
        <p:sp>
          <p:nvSpPr>
            <p:cNvPr name="TextBox 4" id="4"/>
            <p:cNvSpPr txBox="true"/>
            <p:nvPr/>
          </p:nvSpPr>
          <p:spPr>
            <a:xfrm>
              <a:off x="0" y="-38100"/>
              <a:ext cx="10972800" cy="11010900"/>
            </a:xfrm>
            <a:prstGeom prst="rect">
              <a:avLst/>
            </a:prstGeom>
          </p:spPr>
          <p:txBody>
            <a:bodyPr anchor="ctr" rtlCol="false" tIns="50800" lIns="50800" bIns="50800" rIns="50800"/>
            <a:lstStyle/>
            <a:p>
              <a:pPr algn="l">
                <a:lnSpc>
                  <a:spcPts val="1679"/>
                </a:lnSpc>
              </a:pPr>
            </a:p>
          </p:txBody>
        </p:sp>
      </p:grpSp>
      <p:grpSp>
        <p:nvGrpSpPr>
          <p:cNvPr name="Group 5" id="5"/>
          <p:cNvGrpSpPr/>
          <p:nvPr/>
        </p:nvGrpSpPr>
        <p:grpSpPr>
          <a:xfrm rot="0">
            <a:off x="960120" y="3154680"/>
            <a:ext cx="16322040" cy="4663440"/>
            <a:chOff x="0" y="0"/>
            <a:chExt cx="21762720" cy="6217920"/>
          </a:xfrm>
        </p:grpSpPr>
        <p:sp>
          <p:nvSpPr>
            <p:cNvPr name="Freeform 6" id="6"/>
            <p:cNvSpPr/>
            <p:nvPr/>
          </p:nvSpPr>
          <p:spPr>
            <a:xfrm flipH="false" flipV="false" rot="0">
              <a:off x="0" y="0"/>
              <a:ext cx="21762720" cy="6217920"/>
            </a:xfrm>
            <a:custGeom>
              <a:avLst/>
              <a:gdLst/>
              <a:ahLst/>
              <a:cxnLst/>
              <a:rect r="r" b="b" t="t" l="l"/>
              <a:pathLst>
                <a:path h="6217920" w="21762720">
                  <a:moveTo>
                    <a:pt x="0" y="256032"/>
                  </a:moveTo>
                  <a:cubicBezTo>
                    <a:pt x="0" y="114681"/>
                    <a:pt x="114681" y="0"/>
                    <a:pt x="256032" y="0"/>
                  </a:cubicBezTo>
                  <a:lnTo>
                    <a:pt x="21506687" y="0"/>
                  </a:lnTo>
                  <a:cubicBezTo>
                    <a:pt x="21648165" y="0"/>
                    <a:pt x="21762720" y="114681"/>
                    <a:pt x="21762720" y="256032"/>
                  </a:cubicBezTo>
                  <a:lnTo>
                    <a:pt x="21762720" y="5961888"/>
                  </a:lnTo>
                  <a:cubicBezTo>
                    <a:pt x="21762720" y="6103366"/>
                    <a:pt x="21648038" y="6217920"/>
                    <a:pt x="21506687" y="6217920"/>
                  </a:cubicBezTo>
                  <a:lnTo>
                    <a:pt x="256032" y="6217920"/>
                  </a:lnTo>
                  <a:cubicBezTo>
                    <a:pt x="114681" y="6217920"/>
                    <a:pt x="0" y="6103239"/>
                    <a:pt x="0" y="5961888"/>
                  </a:cubicBezTo>
                  <a:close/>
                </a:path>
              </a:pathLst>
            </a:custGeom>
            <a:solidFill>
              <a:srgbClr val="2E7D32"/>
            </a:solidFill>
          </p:spPr>
        </p:sp>
        <p:sp>
          <p:nvSpPr>
            <p:cNvPr name="TextBox 7" id="7"/>
            <p:cNvSpPr txBox="true"/>
            <p:nvPr/>
          </p:nvSpPr>
          <p:spPr>
            <a:xfrm>
              <a:off x="0" y="-38100"/>
              <a:ext cx="21762720" cy="6256020"/>
            </a:xfrm>
            <a:prstGeom prst="rect">
              <a:avLst/>
            </a:prstGeom>
          </p:spPr>
          <p:txBody>
            <a:bodyPr anchor="ctr" rtlCol="false" tIns="50800" lIns="50800" bIns="50800" rIns="50800"/>
            <a:lstStyle/>
            <a:p>
              <a:pPr algn="l">
                <a:lnSpc>
                  <a:spcPts val="1679"/>
                </a:lnSpc>
              </a:pPr>
            </a:p>
          </p:txBody>
        </p:sp>
      </p:grpSp>
      <p:grpSp>
        <p:nvGrpSpPr>
          <p:cNvPr name="Group 8" id="8"/>
          <p:cNvGrpSpPr/>
          <p:nvPr/>
        </p:nvGrpSpPr>
        <p:grpSpPr>
          <a:xfrm rot="0">
            <a:off x="1440180" y="3634740"/>
            <a:ext cx="1165860" cy="1165860"/>
            <a:chOff x="0" y="0"/>
            <a:chExt cx="1554480" cy="1554480"/>
          </a:xfrm>
        </p:grpSpPr>
        <p:sp>
          <p:nvSpPr>
            <p:cNvPr name="Freeform 9" id="9"/>
            <p:cNvSpPr/>
            <p:nvPr/>
          </p:nvSpPr>
          <p:spPr>
            <a:xfrm flipH="false" flipV="false" rot="0">
              <a:off x="0" y="0"/>
              <a:ext cx="1554480" cy="1554480"/>
            </a:xfrm>
            <a:custGeom>
              <a:avLst/>
              <a:gdLst/>
              <a:ahLst/>
              <a:cxnLst/>
              <a:rect r="r" b="b" t="t" l="l"/>
              <a:pathLst>
                <a:path h="1554480" w="1554480">
                  <a:moveTo>
                    <a:pt x="0" y="777240"/>
                  </a:moveTo>
                  <a:cubicBezTo>
                    <a:pt x="0" y="347980"/>
                    <a:pt x="347980" y="0"/>
                    <a:pt x="777240" y="0"/>
                  </a:cubicBezTo>
                  <a:cubicBezTo>
                    <a:pt x="1206500" y="0"/>
                    <a:pt x="1554480" y="347980"/>
                    <a:pt x="1554480" y="777240"/>
                  </a:cubicBezTo>
                  <a:cubicBezTo>
                    <a:pt x="1554480" y="1206500"/>
                    <a:pt x="1206500" y="1554480"/>
                    <a:pt x="777240" y="1554480"/>
                  </a:cubicBezTo>
                  <a:cubicBezTo>
                    <a:pt x="347980" y="1554480"/>
                    <a:pt x="0" y="1206500"/>
                    <a:pt x="0" y="777240"/>
                  </a:cubicBezTo>
                  <a:close/>
                </a:path>
              </a:pathLst>
            </a:custGeom>
            <a:solidFill>
              <a:srgbClr val="FFFFFF"/>
            </a:solidFill>
          </p:spPr>
        </p:sp>
        <p:sp>
          <p:nvSpPr>
            <p:cNvPr name="TextBox 10" id="10"/>
            <p:cNvSpPr txBox="true"/>
            <p:nvPr/>
          </p:nvSpPr>
          <p:spPr>
            <a:xfrm>
              <a:off x="0" y="-38100"/>
              <a:ext cx="1554480" cy="1592580"/>
            </a:xfrm>
            <a:prstGeom prst="rect">
              <a:avLst/>
            </a:prstGeom>
          </p:spPr>
          <p:txBody>
            <a:bodyPr anchor="ctr" rtlCol="false" tIns="50800" lIns="50800" bIns="50800" rIns="50800"/>
            <a:lstStyle/>
            <a:p>
              <a:pPr algn="l">
                <a:lnSpc>
                  <a:spcPts val="1679"/>
                </a:lnSpc>
              </a:pPr>
            </a:p>
          </p:txBody>
        </p:sp>
      </p:grpSp>
      <p:sp>
        <p:nvSpPr>
          <p:cNvPr name="TextBox 11" id="11"/>
          <p:cNvSpPr txBox="true"/>
          <p:nvPr/>
        </p:nvSpPr>
        <p:spPr>
          <a:xfrm rot="0">
            <a:off x="960120" y="640080"/>
            <a:ext cx="13716000" cy="840105"/>
          </a:xfrm>
          <a:prstGeom prst="rect">
            <a:avLst/>
          </a:prstGeom>
        </p:spPr>
        <p:txBody>
          <a:bodyPr anchor="t" rtlCol="false" tIns="0" lIns="0" bIns="0" rIns="0">
            <a:spAutoFit/>
          </a:bodyPr>
          <a:lstStyle/>
          <a:p>
            <a:pPr algn="l">
              <a:lnSpc>
                <a:spcPts val="6719"/>
              </a:lnSpc>
            </a:pPr>
            <a:r>
              <a:rPr lang="en-US" sz="4800" b="true">
                <a:solidFill>
                  <a:srgbClr val="FFFFFF"/>
                </a:solidFill>
                <a:latin typeface="Arimo Bold"/>
                <a:ea typeface="Arimo Bold"/>
                <a:cs typeface="Arimo Bold"/>
                <a:sym typeface="Arimo Bold"/>
              </a:rPr>
              <a:t>Protección de datos</a:t>
            </a:r>
          </a:p>
        </p:txBody>
      </p:sp>
      <p:sp>
        <p:nvSpPr>
          <p:cNvPr name="TextBox 12" id="12"/>
          <p:cNvSpPr txBox="true"/>
          <p:nvPr/>
        </p:nvSpPr>
        <p:spPr>
          <a:xfrm rot="0">
            <a:off x="960120" y="1598295"/>
            <a:ext cx="13716000" cy="365760"/>
          </a:xfrm>
          <a:prstGeom prst="rect">
            <a:avLst/>
          </a:prstGeom>
        </p:spPr>
        <p:txBody>
          <a:bodyPr anchor="t" rtlCol="false" tIns="0" lIns="0" bIns="0" rIns="0">
            <a:spAutoFit/>
          </a:bodyPr>
          <a:lstStyle/>
          <a:p>
            <a:pPr algn="l">
              <a:lnSpc>
                <a:spcPts val="2940"/>
              </a:lnSpc>
            </a:pPr>
            <a:r>
              <a:rPr lang="en-US" sz="2100">
                <a:solidFill>
                  <a:srgbClr val="CFE8D0"/>
                </a:solidFill>
                <a:latin typeface="Arimo"/>
                <a:ea typeface="Arimo"/>
                <a:cs typeface="Arimo"/>
                <a:sym typeface="Arimo"/>
              </a:rPr>
              <a:t>RGPD y LOPDGDD en las nuevas incorporaciones</a:t>
            </a:r>
          </a:p>
        </p:txBody>
      </p:sp>
      <p:sp>
        <p:nvSpPr>
          <p:cNvPr name="TextBox 13" id="13"/>
          <p:cNvSpPr txBox="true"/>
          <p:nvPr/>
        </p:nvSpPr>
        <p:spPr>
          <a:xfrm rot="0">
            <a:off x="2948940" y="3676650"/>
            <a:ext cx="13578840" cy="592455"/>
          </a:xfrm>
          <a:prstGeom prst="rect">
            <a:avLst/>
          </a:prstGeom>
        </p:spPr>
        <p:txBody>
          <a:bodyPr anchor="t" rtlCol="false" tIns="0" lIns="0" bIns="0" rIns="0">
            <a:spAutoFit/>
          </a:bodyPr>
          <a:lstStyle/>
          <a:p>
            <a:pPr algn="l">
              <a:lnSpc>
                <a:spcPts val="4620"/>
              </a:lnSpc>
            </a:pPr>
            <a:r>
              <a:rPr lang="en-US" sz="3300" b="true">
                <a:solidFill>
                  <a:srgbClr val="FFFFFF"/>
                </a:solidFill>
                <a:latin typeface="Arimo Bold"/>
                <a:ea typeface="Arimo Bold"/>
                <a:cs typeface="Arimo Bold"/>
                <a:sym typeface="Arimo Bold"/>
              </a:rPr>
              <a:t>Cumplimiento estricto de la normativa</a:t>
            </a:r>
          </a:p>
        </p:txBody>
      </p:sp>
      <p:sp>
        <p:nvSpPr>
          <p:cNvPr name="TextBox 14" id="14"/>
          <p:cNvSpPr txBox="true"/>
          <p:nvPr/>
        </p:nvSpPr>
        <p:spPr>
          <a:xfrm rot="0">
            <a:off x="2948940" y="4705350"/>
            <a:ext cx="12893040" cy="2183130"/>
          </a:xfrm>
          <a:prstGeom prst="rect">
            <a:avLst/>
          </a:prstGeom>
        </p:spPr>
        <p:txBody>
          <a:bodyPr anchor="t" rtlCol="false" tIns="0" lIns="0" bIns="0" rIns="0">
            <a:spAutoFit/>
          </a:bodyPr>
          <a:lstStyle/>
          <a:p>
            <a:pPr algn="l">
              <a:lnSpc>
                <a:spcPts val="3510"/>
              </a:lnSpc>
            </a:pPr>
            <a:r>
              <a:rPr lang="en-US" sz="2250">
                <a:solidFill>
                  <a:srgbClr val="E4F2E4"/>
                </a:solidFill>
                <a:latin typeface="Arimo"/>
                <a:ea typeface="Arimo"/>
                <a:cs typeface="Arimo"/>
                <a:sym typeface="Arimo"/>
              </a:rPr>
              <a:t>El club aplica el Reglamento General de Protección de Datos (RGPD) y la Ley Orgánica de Protección de Datos y garantía de derechos digitales (LOPDGDD).</a:t>
            </a:r>
          </a:p>
          <a:p>
            <a:pPr algn="l">
              <a:lnSpc>
                <a:spcPts val="3510"/>
              </a:lnSpc>
            </a:pPr>
            <a:r>
              <a:rPr lang="en-US" sz="2250">
                <a:solidFill>
                  <a:srgbClr val="E4F2E4"/>
                </a:solidFill>
                <a:latin typeface="Arimo"/>
                <a:ea typeface="Arimo"/>
                <a:cs typeface="Arimo"/>
                <a:sym typeface="Arimo"/>
              </a:rPr>
              <a:t>Los clubes deportivos debemos cumplir estrictamente con esta normativa al incorporar a nuevos jugadores de fútbol. Por ello, se solicitará a las madres, padres o tutores de las nuevas incorporaciones un formulario que deberá ser entregado en el club.</a:t>
            </a:r>
          </a:p>
        </p:txBody>
      </p:sp>
      <p:sp>
        <p:nvSpPr>
          <p:cNvPr name="TextBox 15" id="15"/>
          <p:cNvSpPr txBox="true"/>
          <p:nvPr/>
        </p:nvSpPr>
        <p:spPr>
          <a:xfrm rot="0">
            <a:off x="685800" y="9622155"/>
            <a:ext cx="6858000" cy="276225"/>
          </a:xfrm>
          <a:prstGeom prst="rect">
            <a:avLst/>
          </a:prstGeom>
        </p:spPr>
        <p:txBody>
          <a:bodyPr anchor="t" rtlCol="false" tIns="0" lIns="0" bIns="0" rIns="0">
            <a:spAutoFit/>
          </a:bodyPr>
          <a:lstStyle/>
          <a:p>
            <a:pPr algn="l">
              <a:lnSpc>
                <a:spcPts val="2100"/>
              </a:lnSpc>
            </a:pPr>
            <a:r>
              <a:rPr lang="en-US" sz="1500">
                <a:solidFill>
                  <a:srgbClr val="BFD8C0"/>
                </a:solidFill>
                <a:latin typeface="Arimo"/>
                <a:ea typeface="Arimo"/>
                <a:cs typeface="Arimo"/>
                <a:sym typeface="Arimo"/>
              </a:rPr>
              <a:t>comunidad.gazteak.com</a:t>
            </a:r>
          </a:p>
        </p:txBody>
      </p:sp>
      <p:sp>
        <p:nvSpPr>
          <p:cNvPr name="TextBox 16" id="16"/>
          <p:cNvSpPr txBox="true"/>
          <p:nvPr/>
        </p:nvSpPr>
        <p:spPr>
          <a:xfrm rot="0">
            <a:off x="16911828" y="9622155"/>
            <a:ext cx="685800" cy="276225"/>
          </a:xfrm>
          <a:prstGeom prst="rect">
            <a:avLst/>
          </a:prstGeom>
        </p:spPr>
        <p:txBody>
          <a:bodyPr anchor="t" rtlCol="false" tIns="0" lIns="0" bIns="0" rIns="0">
            <a:spAutoFit/>
          </a:bodyPr>
          <a:lstStyle/>
          <a:p>
            <a:pPr algn="r">
              <a:lnSpc>
                <a:spcPts val="2100"/>
              </a:lnSpc>
            </a:pPr>
            <a:r>
              <a:rPr lang="en-US" sz="1500">
                <a:solidFill>
                  <a:srgbClr val="BFD8C0"/>
                </a:solidFill>
                <a:latin typeface="Arimo"/>
                <a:ea typeface="Arimo"/>
                <a:cs typeface="Arimo"/>
                <a:sym typeface="Arimo"/>
              </a:rPr>
              <a:t>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B3D1E"/>
        </a:solidFill>
      </p:bgPr>
    </p:bg>
    <p:spTree>
      <p:nvGrpSpPr>
        <p:cNvPr id="1" name=""/>
        <p:cNvGrpSpPr/>
        <p:nvPr/>
      </p:nvGrpSpPr>
      <p:grpSpPr>
        <a:xfrm>
          <a:off x="0" y="0"/>
          <a:ext cx="0" cy="0"/>
          <a:chOff x="0" y="0"/>
          <a:chExt cx="0" cy="0"/>
        </a:xfrm>
      </p:grpSpPr>
      <p:grpSp>
        <p:nvGrpSpPr>
          <p:cNvPr name="Group 2" id="2"/>
          <p:cNvGrpSpPr/>
          <p:nvPr/>
        </p:nvGrpSpPr>
        <p:grpSpPr>
          <a:xfrm rot="0">
            <a:off x="-2743200" y="5760720"/>
            <a:ext cx="8229600" cy="8229600"/>
            <a:chOff x="0" y="0"/>
            <a:chExt cx="10972800" cy="10972800"/>
          </a:xfrm>
        </p:grpSpPr>
        <p:sp>
          <p:nvSpPr>
            <p:cNvPr name="Freeform 3" id="3"/>
            <p:cNvSpPr/>
            <p:nvPr/>
          </p:nvSpPr>
          <p:spPr>
            <a:xfrm flipH="false" flipV="false" rot="0">
              <a:off x="0" y="0"/>
              <a:ext cx="10972800" cy="10972800"/>
            </a:xfrm>
            <a:custGeom>
              <a:avLst/>
              <a:gdLst/>
              <a:ahLst/>
              <a:cxnLst/>
              <a:rect r="r" b="b" t="t" l="l"/>
              <a:pathLst>
                <a:path h="10972800" w="10972800">
                  <a:moveTo>
                    <a:pt x="0" y="5486400"/>
                  </a:moveTo>
                  <a:cubicBezTo>
                    <a:pt x="0" y="2456307"/>
                    <a:pt x="2456307" y="0"/>
                    <a:pt x="5486400" y="0"/>
                  </a:cubicBezTo>
                  <a:cubicBezTo>
                    <a:pt x="8516493" y="0"/>
                    <a:pt x="10972800" y="2456307"/>
                    <a:pt x="10972800" y="5486400"/>
                  </a:cubicBezTo>
                  <a:cubicBezTo>
                    <a:pt x="10972800" y="8516493"/>
                    <a:pt x="8516493" y="10972800"/>
                    <a:pt x="5486400" y="10972800"/>
                  </a:cubicBezTo>
                  <a:cubicBezTo>
                    <a:pt x="2456307" y="10972800"/>
                    <a:pt x="0" y="8516493"/>
                    <a:pt x="0" y="5486400"/>
                  </a:cubicBezTo>
                  <a:close/>
                </a:path>
              </a:pathLst>
            </a:custGeom>
            <a:solidFill>
              <a:srgbClr val="245F28"/>
            </a:solidFill>
          </p:spPr>
        </p:sp>
      </p:grpSp>
      <p:grpSp>
        <p:nvGrpSpPr>
          <p:cNvPr name="Group 4" id="4"/>
          <p:cNvGrpSpPr/>
          <p:nvPr/>
        </p:nvGrpSpPr>
        <p:grpSpPr>
          <a:xfrm rot="0">
            <a:off x="960120" y="754380"/>
            <a:ext cx="13716000" cy="960120"/>
            <a:chOff x="0" y="0"/>
            <a:chExt cx="18288000" cy="1280160"/>
          </a:xfrm>
        </p:grpSpPr>
        <p:sp>
          <p:nvSpPr>
            <p:cNvPr name="Freeform 5" id="5"/>
            <p:cNvSpPr/>
            <p:nvPr/>
          </p:nvSpPr>
          <p:spPr>
            <a:xfrm flipH="false" flipV="false" rot="0">
              <a:off x="0" y="0"/>
              <a:ext cx="18288000" cy="1280160"/>
            </a:xfrm>
            <a:custGeom>
              <a:avLst/>
              <a:gdLst/>
              <a:ahLst/>
              <a:cxnLst/>
              <a:rect r="r" b="b" t="t" l="l"/>
              <a:pathLst>
                <a:path h="1280160" w="18288000">
                  <a:moveTo>
                    <a:pt x="0" y="0"/>
                  </a:moveTo>
                  <a:lnTo>
                    <a:pt x="18288000" y="0"/>
                  </a:lnTo>
                  <a:lnTo>
                    <a:pt x="18288000" y="1280160"/>
                  </a:lnTo>
                  <a:lnTo>
                    <a:pt x="0" y="1280160"/>
                  </a:lnTo>
                  <a:close/>
                </a:path>
              </a:pathLst>
            </a:custGeom>
            <a:blipFill>
              <a:blip r:embed="rId3">
                <a:alphaModFix amt="0"/>
              </a:blip>
              <a:stretch>
                <a:fillRect l="0" t="-228357" r="0" b="-228357"/>
              </a:stretch>
            </a:blipFill>
          </p:spPr>
        </p:sp>
        <p:sp>
          <p:nvSpPr>
            <p:cNvPr name="TextBox 6" id="6"/>
            <p:cNvSpPr txBox="true"/>
            <p:nvPr/>
          </p:nvSpPr>
          <p:spPr>
            <a:xfrm>
              <a:off x="0" y="-9525"/>
              <a:ext cx="18288000" cy="1289685"/>
            </a:xfrm>
            <a:prstGeom prst="rect">
              <a:avLst/>
            </a:prstGeom>
          </p:spPr>
          <p:txBody>
            <a:bodyPr anchor="ctr" rtlCol="false" tIns="0" lIns="0" bIns="0" rIns="0"/>
            <a:lstStyle/>
            <a:p>
              <a:pPr algn="l">
                <a:lnSpc>
                  <a:spcPts val="5759"/>
                </a:lnSpc>
              </a:pPr>
              <a:r>
                <a:rPr lang="en-US" sz="4800" b="true">
                  <a:solidFill>
                    <a:srgbClr val="FFFFFF"/>
                  </a:solidFill>
                  <a:latin typeface="Cambria Bold"/>
                  <a:ea typeface="Cambria Bold"/>
                  <a:cs typeface="Cambria Bold"/>
                  <a:sym typeface="Cambria Bold"/>
                </a:rPr>
                <a:t>Normas de comportamiento</a:t>
              </a:r>
            </a:p>
          </p:txBody>
        </p:sp>
      </p:grpSp>
      <p:grpSp>
        <p:nvGrpSpPr>
          <p:cNvPr name="Group 7" id="7"/>
          <p:cNvGrpSpPr/>
          <p:nvPr/>
        </p:nvGrpSpPr>
        <p:grpSpPr>
          <a:xfrm rot="0">
            <a:off x="960120" y="1645920"/>
            <a:ext cx="13716000" cy="548640"/>
            <a:chOff x="0" y="0"/>
            <a:chExt cx="18288000" cy="731520"/>
          </a:xfrm>
        </p:grpSpPr>
        <p:sp>
          <p:nvSpPr>
            <p:cNvPr name="Freeform 8" id="8"/>
            <p:cNvSpPr/>
            <p:nvPr/>
          </p:nvSpPr>
          <p:spPr>
            <a:xfrm flipH="false" flipV="false" rot="0">
              <a:off x="0" y="0"/>
              <a:ext cx="18288000" cy="731520"/>
            </a:xfrm>
            <a:custGeom>
              <a:avLst/>
              <a:gdLst/>
              <a:ahLst/>
              <a:cxnLst/>
              <a:rect r="r" b="b" t="t" l="l"/>
              <a:pathLst>
                <a:path h="731520" w="18288000">
                  <a:moveTo>
                    <a:pt x="0" y="0"/>
                  </a:moveTo>
                  <a:lnTo>
                    <a:pt x="18288000" y="0"/>
                  </a:lnTo>
                  <a:lnTo>
                    <a:pt x="18288000" y="731520"/>
                  </a:lnTo>
                  <a:lnTo>
                    <a:pt x="0" y="731520"/>
                  </a:lnTo>
                  <a:close/>
                </a:path>
              </a:pathLst>
            </a:custGeom>
            <a:blipFill>
              <a:blip r:embed="rId3">
                <a:alphaModFix amt="0"/>
              </a:blip>
              <a:stretch>
                <a:fillRect l="0" t="-437125" r="0" b="-437125"/>
              </a:stretch>
            </a:blipFill>
          </p:spPr>
        </p:sp>
        <p:sp>
          <p:nvSpPr>
            <p:cNvPr name="TextBox 9" id="9"/>
            <p:cNvSpPr txBox="true"/>
            <p:nvPr/>
          </p:nvSpPr>
          <p:spPr>
            <a:xfrm>
              <a:off x="0" y="-47625"/>
              <a:ext cx="18288000" cy="779145"/>
            </a:xfrm>
            <a:prstGeom prst="rect">
              <a:avLst/>
            </a:prstGeom>
          </p:spPr>
          <p:txBody>
            <a:bodyPr anchor="ctr" rtlCol="false" tIns="0" lIns="0" bIns="0" rIns="0"/>
            <a:lstStyle/>
            <a:p>
              <a:pPr algn="l">
                <a:lnSpc>
                  <a:spcPts val="2520"/>
                </a:lnSpc>
              </a:pPr>
              <a:r>
                <a:rPr lang="en-US" sz="2100">
                  <a:solidFill>
                    <a:srgbClr val="CFE8D0"/>
                  </a:solidFill>
                  <a:latin typeface="Calibri (MS)"/>
                  <a:ea typeface="Calibri (MS)"/>
                  <a:cs typeface="Calibri (MS)"/>
                  <a:sym typeface="Calibri (MS)"/>
                </a:rPr>
                <a:t>Niños, niñas y familias</a:t>
              </a:r>
            </a:p>
          </p:txBody>
        </p:sp>
      </p:grpSp>
      <p:grpSp>
        <p:nvGrpSpPr>
          <p:cNvPr name="Group 10" id="10"/>
          <p:cNvGrpSpPr/>
          <p:nvPr/>
        </p:nvGrpSpPr>
        <p:grpSpPr>
          <a:xfrm rot="0">
            <a:off x="960120" y="3154680"/>
            <a:ext cx="16322040" cy="4663440"/>
            <a:chOff x="0" y="0"/>
            <a:chExt cx="21762720" cy="6217920"/>
          </a:xfrm>
        </p:grpSpPr>
        <p:sp>
          <p:nvSpPr>
            <p:cNvPr name="Freeform 11" id="11"/>
            <p:cNvSpPr/>
            <p:nvPr/>
          </p:nvSpPr>
          <p:spPr>
            <a:xfrm flipH="false" flipV="false" rot="0">
              <a:off x="0" y="0"/>
              <a:ext cx="21762720" cy="6217920"/>
            </a:xfrm>
            <a:custGeom>
              <a:avLst/>
              <a:gdLst/>
              <a:ahLst/>
              <a:cxnLst/>
              <a:rect r="r" b="b" t="t" l="l"/>
              <a:pathLst>
                <a:path h="6217920" w="21762720">
                  <a:moveTo>
                    <a:pt x="0" y="256032"/>
                  </a:moveTo>
                  <a:cubicBezTo>
                    <a:pt x="0" y="114681"/>
                    <a:pt x="114681" y="0"/>
                    <a:pt x="256032" y="0"/>
                  </a:cubicBezTo>
                  <a:lnTo>
                    <a:pt x="21506687" y="0"/>
                  </a:lnTo>
                  <a:cubicBezTo>
                    <a:pt x="21648165" y="0"/>
                    <a:pt x="21762720" y="114681"/>
                    <a:pt x="21762720" y="256032"/>
                  </a:cubicBezTo>
                  <a:lnTo>
                    <a:pt x="21762720" y="5961888"/>
                  </a:lnTo>
                  <a:cubicBezTo>
                    <a:pt x="21762720" y="6103366"/>
                    <a:pt x="21648038" y="6217920"/>
                    <a:pt x="21506687" y="6217920"/>
                  </a:cubicBezTo>
                  <a:lnTo>
                    <a:pt x="256032" y="6217920"/>
                  </a:lnTo>
                  <a:cubicBezTo>
                    <a:pt x="114681" y="6217920"/>
                    <a:pt x="0" y="6103239"/>
                    <a:pt x="0" y="5961888"/>
                  </a:cubicBezTo>
                  <a:close/>
                </a:path>
              </a:pathLst>
            </a:custGeom>
            <a:solidFill>
              <a:srgbClr val="2E7D32"/>
            </a:solidFill>
          </p:spPr>
        </p:sp>
      </p:grpSp>
      <p:grpSp>
        <p:nvGrpSpPr>
          <p:cNvPr name="Group 12" id="12"/>
          <p:cNvGrpSpPr/>
          <p:nvPr/>
        </p:nvGrpSpPr>
        <p:grpSpPr>
          <a:xfrm rot="0">
            <a:off x="1440180" y="3634740"/>
            <a:ext cx="1165860" cy="1165860"/>
            <a:chOff x="0" y="0"/>
            <a:chExt cx="1554480" cy="1554480"/>
          </a:xfrm>
        </p:grpSpPr>
        <p:sp>
          <p:nvSpPr>
            <p:cNvPr name="Freeform 13" id="13"/>
            <p:cNvSpPr/>
            <p:nvPr/>
          </p:nvSpPr>
          <p:spPr>
            <a:xfrm flipH="false" flipV="false" rot="0">
              <a:off x="0" y="0"/>
              <a:ext cx="1554480" cy="1554480"/>
            </a:xfrm>
            <a:custGeom>
              <a:avLst/>
              <a:gdLst/>
              <a:ahLst/>
              <a:cxnLst/>
              <a:rect r="r" b="b" t="t" l="l"/>
              <a:pathLst>
                <a:path h="1554480" w="1554480">
                  <a:moveTo>
                    <a:pt x="0" y="777240"/>
                  </a:moveTo>
                  <a:cubicBezTo>
                    <a:pt x="0" y="347980"/>
                    <a:pt x="347980" y="0"/>
                    <a:pt x="777240" y="0"/>
                  </a:cubicBezTo>
                  <a:cubicBezTo>
                    <a:pt x="1206500" y="0"/>
                    <a:pt x="1554480" y="347980"/>
                    <a:pt x="1554480" y="777240"/>
                  </a:cubicBezTo>
                  <a:cubicBezTo>
                    <a:pt x="1554480" y="1206500"/>
                    <a:pt x="1206500" y="1554480"/>
                    <a:pt x="777240" y="1554480"/>
                  </a:cubicBezTo>
                  <a:cubicBezTo>
                    <a:pt x="347980" y="1554480"/>
                    <a:pt x="0" y="1206500"/>
                    <a:pt x="0" y="777240"/>
                  </a:cubicBezTo>
                  <a:close/>
                </a:path>
              </a:pathLst>
            </a:custGeom>
            <a:solidFill>
              <a:srgbClr val="FFFFFF"/>
            </a:solidFill>
          </p:spPr>
        </p:sp>
      </p:grpSp>
      <p:grpSp>
        <p:nvGrpSpPr>
          <p:cNvPr name="Group 14" id="14"/>
          <p:cNvGrpSpPr/>
          <p:nvPr/>
        </p:nvGrpSpPr>
        <p:grpSpPr>
          <a:xfrm rot="0">
            <a:off x="1591742" y="3786302"/>
            <a:ext cx="862736" cy="862736"/>
            <a:chOff x="0" y="0"/>
            <a:chExt cx="1150315" cy="1150315"/>
          </a:xfrm>
        </p:grpSpPr>
        <p:sp>
          <p:nvSpPr>
            <p:cNvPr name="Freeform 15" id="15" descr="/home/claude/gazteak_pptx/icon_list_d.png"/>
            <p:cNvSpPr/>
            <p:nvPr/>
          </p:nvSpPr>
          <p:spPr>
            <a:xfrm flipH="false" flipV="false" rot="0">
              <a:off x="0" y="0"/>
              <a:ext cx="1150366" cy="1150366"/>
            </a:xfrm>
            <a:custGeom>
              <a:avLst/>
              <a:gdLst/>
              <a:ahLst/>
              <a:cxnLst/>
              <a:rect r="r" b="b" t="t" l="l"/>
              <a:pathLst>
                <a:path h="1150366" w="1150366">
                  <a:moveTo>
                    <a:pt x="0" y="0"/>
                  </a:moveTo>
                  <a:lnTo>
                    <a:pt x="1150366" y="0"/>
                  </a:lnTo>
                  <a:lnTo>
                    <a:pt x="1150366" y="1150366"/>
                  </a:lnTo>
                  <a:lnTo>
                    <a:pt x="0" y="1150366"/>
                  </a:lnTo>
                  <a:lnTo>
                    <a:pt x="0" y="0"/>
                  </a:lnTo>
                  <a:close/>
                </a:path>
              </a:pathLst>
            </a:custGeom>
            <a:blipFill>
              <a:blip r:embed="rId4"/>
              <a:stretch>
                <a:fillRect l="0" t="0" r="4" b="4"/>
              </a:stretch>
            </a:blipFill>
          </p:spPr>
        </p:sp>
      </p:grpSp>
      <p:grpSp>
        <p:nvGrpSpPr>
          <p:cNvPr name="Group 16" id="16"/>
          <p:cNvGrpSpPr/>
          <p:nvPr/>
        </p:nvGrpSpPr>
        <p:grpSpPr>
          <a:xfrm rot="0">
            <a:off x="2948940" y="3771900"/>
            <a:ext cx="13578840" cy="822960"/>
            <a:chOff x="0" y="0"/>
            <a:chExt cx="18105120" cy="1097280"/>
          </a:xfrm>
        </p:grpSpPr>
        <p:sp>
          <p:nvSpPr>
            <p:cNvPr name="Freeform 17" id="17"/>
            <p:cNvSpPr/>
            <p:nvPr/>
          </p:nvSpPr>
          <p:spPr>
            <a:xfrm flipH="false" flipV="false" rot="0">
              <a:off x="0" y="0"/>
              <a:ext cx="18105120" cy="1097280"/>
            </a:xfrm>
            <a:custGeom>
              <a:avLst/>
              <a:gdLst/>
              <a:ahLst/>
              <a:cxnLst/>
              <a:rect r="r" b="b" t="t" l="l"/>
              <a:pathLst>
                <a:path h="1097280" w="18105120">
                  <a:moveTo>
                    <a:pt x="0" y="0"/>
                  </a:moveTo>
                  <a:lnTo>
                    <a:pt x="18105120" y="0"/>
                  </a:lnTo>
                  <a:lnTo>
                    <a:pt x="18105120" y="1097280"/>
                  </a:lnTo>
                  <a:lnTo>
                    <a:pt x="0" y="1097280"/>
                  </a:lnTo>
                  <a:close/>
                </a:path>
              </a:pathLst>
            </a:custGeom>
            <a:blipFill>
              <a:blip r:embed="rId3">
                <a:alphaModFix amt="0"/>
              </a:blip>
              <a:stretch>
                <a:fillRect l="0" t="-271503" r="0" b="-271503"/>
              </a:stretch>
            </a:blipFill>
          </p:spPr>
        </p:sp>
        <p:sp>
          <p:nvSpPr>
            <p:cNvPr name="TextBox 18" id="18"/>
            <p:cNvSpPr txBox="true"/>
            <p:nvPr/>
          </p:nvSpPr>
          <p:spPr>
            <a:xfrm>
              <a:off x="0" y="-9525"/>
              <a:ext cx="18105120" cy="1106805"/>
            </a:xfrm>
            <a:prstGeom prst="rect">
              <a:avLst/>
            </a:prstGeom>
          </p:spPr>
          <p:txBody>
            <a:bodyPr anchor="ctr" rtlCol="false" tIns="0" lIns="0" bIns="0" rIns="0"/>
            <a:lstStyle/>
            <a:p>
              <a:pPr algn="l">
                <a:lnSpc>
                  <a:spcPts val="3960"/>
                </a:lnSpc>
              </a:pPr>
              <a:r>
                <a:rPr lang="en-US" sz="3300" b="true">
                  <a:solidFill>
                    <a:srgbClr val="FFFFFF"/>
                  </a:solidFill>
                  <a:latin typeface="Cambria Bold"/>
                  <a:ea typeface="Cambria Bold"/>
                  <a:cs typeface="Cambria Bold"/>
                  <a:sym typeface="Cambria Bold"/>
                </a:rPr>
                <a:t>Publicaremos un decálogo</a:t>
              </a:r>
            </a:p>
          </p:txBody>
        </p:sp>
      </p:grpSp>
      <p:grpSp>
        <p:nvGrpSpPr>
          <p:cNvPr name="Group 19" id="19"/>
          <p:cNvGrpSpPr/>
          <p:nvPr/>
        </p:nvGrpSpPr>
        <p:grpSpPr>
          <a:xfrm rot="0">
            <a:off x="2948940" y="4800600"/>
            <a:ext cx="12893040" cy="2468880"/>
            <a:chOff x="0" y="0"/>
            <a:chExt cx="17190720" cy="3291840"/>
          </a:xfrm>
        </p:grpSpPr>
        <p:sp>
          <p:nvSpPr>
            <p:cNvPr name="Freeform 20" id="20"/>
            <p:cNvSpPr/>
            <p:nvPr/>
          </p:nvSpPr>
          <p:spPr>
            <a:xfrm flipH="false" flipV="false" rot="0">
              <a:off x="0" y="0"/>
              <a:ext cx="17190720" cy="3291840"/>
            </a:xfrm>
            <a:custGeom>
              <a:avLst/>
              <a:gdLst/>
              <a:ahLst/>
              <a:cxnLst/>
              <a:rect r="r" b="b" t="t" l="l"/>
              <a:pathLst>
                <a:path h="3291840" w="17190720">
                  <a:moveTo>
                    <a:pt x="0" y="0"/>
                  </a:moveTo>
                  <a:lnTo>
                    <a:pt x="17190720" y="0"/>
                  </a:lnTo>
                  <a:lnTo>
                    <a:pt x="17190720" y="3291840"/>
                  </a:lnTo>
                  <a:lnTo>
                    <a:pt x="0" y="3291840"/>
                  </a:lnTo>
                  <a:close/>
                </a:path>
              </a:pathLst>
            </a:custGeom>
            <a:blipFill>
              <a:blip r:embed="rId3">
                <a:alphaModFix amt="0"/>
              </a:blip>
              <a:stretch>
                <a:fillRect l="0" t="-51755" r="0" b="-51755"/>
              </a:stretch>
            </a:blipFill>
          </p:spPr>
        </p:sp>
        <p:sp>
          <p:nvSpPr>
            <p:cNvPr name="TextBox 21" id="21"/>
            <p:cNvSpPr txBox="true"/>
            <p:nvPr/>
          </p:nvSpPr>
          <p:spPr>
            <a:xfrm>
              <a:off x="0" y="-133350"/>
              <a:ext cx="17190720" cy="3425190"/>
            </a:xfrm>
            <a:prstGeom prst="rect">
              <a:avLst/>
            </a:prstGeom>
          </p:spPr>
          <p:txBody>
            <a:bodyPr anchor="ctr" rtlCol="false" tIns="0" lIns="0" bIns="0" rIns="0"/>
            <a:lstStyle/>
            <a:p>
              <a:pPr algn="l">
                <a:lnSpc>
                  <a:spcPts val="3510"/>
                </a:lnSpc>
              </a:pPr>
              <a:r>
                <a:rPr lang="en-US" sz="2250">
                  <a:solidFill>
                    <a:srgbClr val="E4F2E4"/>
                  </a:solidFill>
                  <a:latin typeface="Calibri (MS)"/>
                  <a:ea typeface="Calibri (MS)"/>
                  <a:cs typeface="Calibri (MS)"/>
                  <a:sym typeface="Calibri (MS)"/>
                </a:rPr>
                <a:t>Estamos preparando un decálogo de comportamiento para jugadores y familias, con las pautas de convivencia y respeto del club. Se compartirá próximamente. Obviamente, estara basado en el Respeto, el Compañerismo y amor al deporte y al Fair Play. El incumplimiento de alguna de las Normas de este decálogo de buenas formas, conllevara sanciones o incluso la expulsión del Club.</a:t>
              </a:r>
            </a:p>
            <a:p>
              <a:pPr algn="l">
                <a:lnSpc>
                  <a:spcPts val="3510"/>
                </a:lnSpc>
              </a:pPr>
              <a:r>
                <a:rPr lang="en-US" sz="2250">
                  <a:solidFill>
                    <a:srgbClr val="E4F2E4"/>
                  </a:solidFill>
                  <a:latin typeface="Calibri (MS)"/>
                  <a:ea typeface="Calibri (MS)"/>
                  <a:cs typeface="Calibri (MS)"/>
                  <a:sym typeface="Calibri (MS)"/>
                </a:rPr>
                <a:t>PORQUE NO DEBEMOS OLViDAR, QUE EL FUTBOL ES TAN SOLO UN DEPORTE.</a:t>
              </a:r>
            </a:p>
          </p:txBody>
        </p:sp>
      </p:grpSp>
      <p:grpSp>
        <p:nvGrpSpPr>
          <p:cNvPr name="Group 22" id="22"/>
          <p:cNvGrpSpPr/>
          <p:nvPr/>
        </p:nvGrpSpPr>
        <p:grpSpPr>
          <a:xfrm rot="0">
            <a:off x="685800" y="9669780"/>
            <a:ext cx="6858000" cy="411480"/>
            <a:chOff x="0" y="0"/>
            <a:chExt cx="9144000" cy="548640"/>
          </a:xfrm>
        </p:grpSpPr>
        <p:sp>
          <p:nvSpPr>
            <p:cNvPr name="Freeform 23" id="23"/>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24" id="24"/>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BFD8C0"/>
                  </a:solidFill>
                  <a:latin typeface="Calibri (MS)"/>
                  <a:ea typeface="Calibri (MS)"/>
                  <a:cs typeface="Calibri (MS)"/>
                  <a:sym typeface="Calibri (MS)"/>
                </a:rPr>
                <a:t>comunidad.gazteak.com</a:t>
              </a:r>
            </a:p>
          </p:txBody>
        </p:sp>
      </p:grpSp>
      <p:grpSp>
        <p:nvGrpSpPr>
          <p:cNvPr name="Group 25" id="25"/>
          <p:cNvGrpSpPr/>
          <p:nvPr/>
        </p:nvGrpSpPr>
        <p:grpSpPr>
          <a:xfrm rot="0">
            <a:off x="16911828" y="9669780"/>
            <a:ext cx="685800" cy="411480"/>
            <a:chOff x="0" y="0"/>
            <a:chExt cx="914400" cy="548640"/>
          </a:xfrm>
        </p:grpSpPr>
        <p:sp>
          <p:nvSpPr>
            <p:cNvPr name="Freeform 26" id="26"/>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27" id="27"/>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BFD8C0"/>
                  </a:solidFill>
                  <a:latin typeface="Calibri (MS)"/>
                  <a:ea typeface="Calibri (MS)"/>
                  <a:cs typeface="Calibri (MS)"/>
                  <a:sym typeface="Calibri (MS)"/>
                </a:rPr>
                <a:t>8</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Reparto de funciones</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Coordinadores, director deportivo y entrenadores</a:t>
              </a:r>
            </a:p>
          </p:txBody>
        </p:sp>
      </p:grpSp>
      <p:grpSp>
        <p:nvGrpSpPr>
          <p:cNvPr name="Group 8" id="8"/>
          <p:cNvGrpSpPr/>
          <p:nvPr/>
        </p:nvGrpSpPr>
        <p:grpSpPr>
          <a:xfrm rot="0">
            <a:off x="960120" y="2880360"/>
            <a:ext cx="5143500" cy="4526280"/>
            <a:chOff x="0" y="0"/>
            <a:chExt cx="6858000" cy="6035040"/>
          </a:xfrm>
        </p:grpSpPr>
        <p:sp>
          <p:nvSpPr>
            <p:cNvPr name="Freeform 9" id="9"/>
            <p:cNvSpPr/>
            <p:nvPr/>
          </p:nvSpPr>
          <p:spPr>
            <a:xfrm flipH="false" flipV="false" rot="0">
              <a:off x="0" y="0"/>
              <a:ext cx="6858000" cy="6035040"/>
            </a:xfrm>
            <a:custGeom>
              <a:avLst/>
              <a:gdLst/>
              <a:ahLst/>
              <a:cxnLst/>
              <a:rect r="r" b="b" t="t" l="l"/>
              <a:pathLst>
                <a:path h="6035040" w="6858000">
                  <a:moveTo>
                    <a:pt x="0" y="182880"/>
                  </a:moveTo>
                  <a:cubicBezTo>
                    <a:pt x="0" y="81915"/>
                    <a:pt x="81915" y="0"/>
                    <a:pt x="182880" y="0"/>
                  </a:cubicBezTo>
                  <a:lnTo>
                    <a:pt x="6675120" y="0"/>
                  </a:lnTo>
                  <a:cubicBezTo>
                    <a:pt x="6776085" y="0"/>
                    <a:pt x="6858000" y="81915"/>
                    <a:pt x="6858000" y="182880"/>
                  </a:cubicBezTo>
                  <a:lnTo>
                    <a:pt x="6858000" y="5852160"/>
                  </a:lnTo>
                  <a:cubicBezTo>
                    <a:pt x="6858000" y="5953125"/>
                    <a:pt x="6776085" y="6035040"/>
                    <a:pt x="6675120" y="6035040"/>
                  </a:cubicBezTo>
                  <a:lnTo>
                    <a:pt x="182880" y="6035040"/>
                  </a:lnTo>
                  <a:cubicBezTo>
                    <a:pt x="81915" y="6035040"/>
                    <a:pt x="0" y="5953125"/>
                    <a:pt x="0" y="5852160"/>
                  </a:cubicBezTo>
                  <a:close/>
                </a:path>
              </a:pathLst>
            </a:custGeom>
            <a:solidFill>
              <a:srgbClr val="E8F5E9"/>
            </a:solidFill>
          </p:spPr>
        </p:sp>
      </p:grpSp>
      <p:grpSp>
        <p:nvGrpSpPr>
          <p:cNvPr name="Group 10" id="10"/>
          <p:cNvGrpSpPr/>
          <p:nvPr/>
        </p:nvGrpSpPr>
        <p:grpSpPr>
          <a:xfrm rot="0">
            <a:off x="1371600" y="3291840"/>
            <a:ext cx="960120" cy="960120"/>
            <a:chOff x="0" y="0"/>
            <a:chExt cx="1280160" cy="1280160"/>
          </a:xfrm>
        </p:grpSpPr>
        <p:sp>
          <p:nvSpPr>
            <p:cNvPr name="Freeform 11" id="11"/>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12" id="12"/>
          <p:cNvGrpSpPr/>
          <p:nvPr/>
        </p:nvGrpSpPr>
        <p:grpSpPr>
          <a:xfrm rot="0">
            <a:off x="1496416" y="3416656"/>
            <a:ext cx="710489" cy="710489"/>
            <a:chOff x="0" y="0"/>
            <a:chExt cx="947318" cy="947318"/>
          </a:xfrm>
        </p:grpSpPr>
        <p:sp>
          <p:nvSpPr>
            <p:cNvPr name="Freeform 13" id="13" descr="/home/claude/gazteak_pptx/icon_target.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4"/>
              <a:stretch>
                <a:fillRect l="0" t="0" r="-2" b="-2"/>
              </a:stretch>
            </a:blipFill>
          </p:spPr>
        </p:sp>
      </p:grpSp>
      <p:grpSp>
        <p:nvGrpSpPr>
          <p:cNvPr name="Group 14" id="14"/>
          <p:cNvGrpSpPr/>
          <p:nvPr/>
        </p:nvGrpSpPr>
        <p:grpSpPr>
          <a:xfrm rot="0">
            <a:off x="1371600" y="4526280"/>
            <a:ext cx="4320540" cy="864966"/>
            <a:chOff x="0" y="0"/>
            <a:chExt cx="5760720" cy="1153288"/>
          </a:xfrm>
        </p:grpSpPr>
        <p:sp>
          <p:nvSpPr>
            <p:cNvPr name="Freeform 15" id="15"/>
            <p:cNvSpPr/>
            <p:nvPr/>
          </p:nvSpPr>
          <p:spPr>
            <a:xfrm flipH="false" flipV="false" rot="0">
              <a:off x="0" y="0"/>
              <a:ext cx="5760720" cy="1153288"/>
            </a:xfrm>
            <a:custGeom>
              <a:avLst/>
              <a:gdLst/>
              <a:ahLst/>
              <a:cxnLst/>
              <a:rect r="r" b="b" t="t" l="l"/>
              <a:pathLst>
                <a:path h="1153288" w="5760720">
                  <a:moveTo>
                    <a:pt x="0" y="0"/>
                  </a:moveTo>
                  <a:lnTo>
                    <a:pt x="5760720" y="0"/>
                  </a:lnTo>
                  <a:lnTo>
                    <a:pt x="5760720" y="1153288"/>
                  </a:lnTo>
                  <a:lnTo>
                    <a:pt x="0" y="1153288"/>
                  </a:lnTo>
                  <a:close/>
                </a:path>
              </a:pathLst>
            </a:custGeom>
            <a:blipFill>
              <a:blip r:embed="rId3">
                <a:alphaModFix amt="0"/>
              </a:blip>
              <a:stretch>
                <a:fillRect l="0" t="-57685" r="0" b="-36971"/>
              </a:stretch>
            </a:blipFill>
          </p:spPr>
        </p:sp>
        <p:sp>
          <p:nvSpPr>
            <p:cNvPr name="TextBox 16" id="16"/>
            <p:cNvSpPr txBox="true"/>
            <p:nvPr/>
          </p:nvSpPr>
          <p:spPr>
            <a:xfrm>
              <a:off x="0" y="-47625"/>
              <a:ext cx="5760720" cy="1200913"/>
            </a:xfrm>
            <a:prstGeom prst="rect">
              <a:avLst/>
            </a:prstGeom>
          </p:spPr>
          <p:txBody>
            <a:bodyPr anchor="ctr" rtlCol="false" tIns="0" lIns="0" bIns="0" rIns="0"/>
            <a:lstStyle/>
            <a:p>
              <a:pPr algn="l">
                <a:lnSpc>
                  <a:spcPts val="2970"/>
                </a:lnSpc>
              </a:pPr>
              <a:r>
                <a:rPr lang="en-US" sz="2475" b="true">
                  <a:solidFill>
                    <a:srgbClr val="1B3D1E"/>
                  </a:solidFill>
                  <a:latin typeface="Calibri (MS) Bold"/>
                  <a:ea typeface="Calibri (MS) Bold"/>
                  <a:cs typeface="Calibri (MS) Bold"/>
                  <a:sym typeface="Calibri (MS) Bold"/>
                </a:rPr>
                <a:t>Director deportivo y Adjunto a Dirección.</a:t>
              </a:r>
            </a:p>
          </p:txBody>
        </p:sp>
      </p:grpSp>
      <p:grpSp>
        <p:nvGrpSpPr>
          <p:cNvPr name="Group 17" id="17"/>
          <p:cNvGrpSpPr/>
          <p:nvPr/>
        </p:nvGrpSpPr>
        <p:grpSpPr>
          <a:xfrm rot="0">
            <a:off x="1371600" y="5280660"/>
            <a:ext cx="4320540" cy="1920240"/>
            <a:chOff x="0" y="0"/>
            <a:chExt cx="5760720" cy="2560320"/>
          </a:xfrm>
        </p:grpSpPr>
        <p:sp>
          <p:nvSpPr>
            <p:cNvPr name="Freeform 18" id="18"/>
            <p:cNvSpPr/>
            <p:nvPr/>
          </p:nvSpPr>
          <p:spPr>
            <a:xfrm flipH="false" flipV="false" rot="0">
              <a:off x="0" y="0"/>
              <a:ext cx="5760720" cy="2560320"/>
            </a:xfrm>
            <a:custGeom>
              <a:avLst/>
              <a:gdLst/>
              <a:ahLst/>
              <a:cxnLst/>
              <a:rect r="r" b="b" t="t" l="l"/>
              <a:pathLst>
                <a:path h="2560320" w="5760720">
                  <a:moveTo>
                    <a:pt x="0" y="0"/>
                  </a:moveTo>
                  <a:lnTo>
                    <a:pt x="5760720" y="0"/>
                  </a:lnTo>
                  <a:lnTo>
                    <a:pt x="5760720" y="2560320"/>
                  </a:lnTo>
                  <a:lnTo>
                    <a:pt x="0" y="2560320"/>
                  </a:lnTo>
                  <a:close/>
                </a:path>
              </a:pathLst>
            </a:custGeom>
            <a:blipFill>
              <a:blip r:embed="rId3">
                <a:alphaModFix amt="0"/>
              </a:blip>
              <a:stretch>
                <a:fillRect l="-7023" t="0" r="-7023" b="0"/>
              </a:stretch>
            </a:blipFill>
          </p:spPr>
        </p:sp>
        <p:sp>
          <p:nvSpPr>
            <p:cNvPr name="TextBox 19" id="19"/>
            <p:cNvSpPr txBox="true"/>
            <p:nvPr/>
          </p:nvSpPr>
          <p:spPr>
            <a:xfrm>
              <a:off x="0" y="-38100"/>
              <a:ext cx="5760720" cy="259842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Coordinan el proyecto deportivo global del club y marcan los criterios comunes entre categorías. </a:t>
              </a:r>
            </a:p>
            <a:p>
              <a:pPr algn="l">
                <a:lnSpc>
                  <a:spcPts val="2250"/>
                </a:lnSpc>
              </a:pPr>
            </a:p>
          </p:txBody>
        </p:sp>
      </p:grpSp>
      <p:grpSp>
        <p:nvGrpSpPr>
          <p:cNvPr name="Group 20" id="20"/>
          <p:cNvGrpSpPr/>
          <p:nvPr/>
        </p:nvGrpSpPr>
        <p:grpSpPr>
          <a:xfrm rot="0">
            <a:off x="6583680" y="2880360"/>
            <a:ext cx="5143500" cy="4526280"/>
            <a:chOff x="0" y="0"/>
            <a:chExt cx="6858000" cy="6035040"/>
          </a:xfrm>
        </p:grpSpPr>
        <p:sp>
          <p:nvSpPr>
            <p:cNvPr name="Freeform 21" id="21"/>
            <p:cNvSpPr/>
            <p:nvPr/>
          </p:nvSpPr>
          <p:spPr>
            <a:xfrm flipH="false" flipV="false" rot="0">
              <a:off x="0" y="0"/>
              <a:ext cx="6858000" cy="6035040"/>
            </a:xfrm>
            <a:custGeom>
              <a:avLst/>
              <a:gdLst/>
              <a:ahLst/>
              <a:cxnLst/>
              <a:rect r="r" b="b" t="t" l="l"/>
              <a:pathLst>
                <a:path h="6035040" w="6858000">
                  <a:moveTo>
                    <a:pt x="0" y="182880"/>
                  </a:moveTo>
                  <a:cubicBezTo>
                    <a:pt x="0" y="81915"/>
                    <a:pt x="81915" y="0"/>
                    <a:pt x="182880" y="0"/>
                  </a:cubicBezTo>
                  <a:lnTo>
                    <a:pt x="6675120" y="0"/>
                  </a:lnTo>
                  <a:cubicBezTo>
                    <a:pt x="6776085" y="0"/>
                    <a:pt x="6858000" y="81915"/>
                    <a:pt x="6858000" y="182880"/>
                  </a:cubicBezTo>
                  <a:lnTo>
                    <a:pt x="6858000" y="5852160"/>
                  </a:lnTo>
                  <a:cubicBezTo>
                    <a:pt x="6858000" y="5953125"/>
                    <a:pt x="6776085" y="6035040"/>
                    <a:pt x="6675120" y="6035040"/>
                  </a:cubicBezTo>
                  <a:lnTo>
                    <a:pt x="182880" y="6035040"/>
                  </a:lnTo>
                  <a:cubicBezTo>
                    <a:pt x="81915" y="6035040"/>
                    <a:pt x="0" y="5953125"/>
                    <a:pt x="0" y="5852160"/>
                  </a:cubicBezTo>
                  <a:close/>
                </a:path>
              </a:pathLst>
            </a:custGeom>
            <a:solidFill>
              <a:srgbClr val="E8F5E9"/>
            </a:solidFill>
          </p:spPr>
        </p:sp>
      </p:grpSp>
      <p:grpSp>
        <p:nvGrpSpPr>
          <p:cNvPr name="Group 22" id="22"/>
          <p:cNvGrpSpPr/>
          <p:nvPr/>
        </p:nvGrpSpPr>
        <p:grpSpPr>
          <a:xfrm rot="0">
            <a:off x="6995160" y="3291840"/>
            <a:ext cx="960120" cy="960120"/>
            <a:chOff x="0" y="0"/>
            <a:chExt cx="1280160" cy="1280160"/>
          </a:xfrm>
        </p:grpSpPr>
        <p:sp>
          <p:nvSpPr>
            <p:cNvPr name="Freeform 23" id="23"/>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24" id="24"/>
          <p:cNvGrpSpPr/>
          <p:nvPr/>
        </p:nvGrpSpPr>
        <p:grpSpPr>
          <a:xfrm rot="0">
            <a:off x="7119976" y="3416656"/>
            <a:ext cx="710489" cy="710489"/>
            <a:chOff x="0" y="0"/>
            <a:chExt cx="947318" cy="947318"/>
          </a:xfrm>
        </p:grpSpPr>
        <p:sp>
          <p:nvSpPr>
            <p:cNvPr name="Freeform 25" id="25" descr="/home/claude/gazteak_pptx/icon_users.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5"/>
              <a:stretch>
                <a:fillRect l="0" t="0" r="-2" b="-2"/>
              </a:stretch>
            </a:blipFill>
          </p:spPr>
        </p:sp>
      </p:grpSp>
      <p:grpSp>
        <p:nvGrpSpPr>
          <p:cNvPr name="Group 26" id="26"/>
          <p:cNvGrpSpPr/>
          <p:nvPr/>
        </p:nvGrpSpPr>
        <p:grpSpPr>
          <a:xfrm rot="0">
            <a:off x="6995160" y="4526280"/>
            <a:ext cx="4320540" cy="685800"/>
            <a:chOff x="0" y="0"/>
            <a:chExt cx="5760720" cy="914400"/>
          </a:xfrm>
        </p:grpSpPr>
        <p:sp>
          <p:nvSpPr>
            <p:cNvPr name="Freeform 27" id="27"/>
            <p:cNvSpPr/>
            <p:nvPr/>
          </p:nvSpPr>
          <p:spPr>
            <a:xfrm flipH="false" flipV="false" rot="0">
              <a:off x="0" y="0"/>
              <a:ext cx="5760720" cy="914400"/>
            </a:xfrm>
            <a:custGeom>
              <a:avLst/>
              <a:gdLst/>
              <a:ahLst/>
              <a:cxnLst/>
              <a:rect r="r" b="b" t="t" l="l"/>
              <a:pathLst>
                <a:path h="914400" w="5760720">
                  <a:moveTo>
                    <a:pt x="0" y="0"/>
                  </a:moveTo>
                  <a:lnTo>
                    <a:pt x="5760720" y="0"/>
                  </a:lnTo>
                  <a:lnTo>
                    <a:pt x="5760720" y="914400"/>
                  </a:lnTo>
                  <a:lnTo>
                    <a:pt x="0" y="914400"/>
                  </a:lnTo>
                  <a:close/>
                </a:path>
              </a:pathLst>
            </a:custGeom>
            <a:blipFill>
              <a:blip r:embed="rId3">
                <a:alphaModFix amt="0"/>
              </a:blip>
              <a:stretch>
                <a:fillRect l="0" t="-72755" r="0" b="-72755"/>
              </a:stretch>
            </a:blipFill>
          </p:spPr>
        </p:sp>
        <p:sp>
          <p:nvSpPr>
            <p:cNvPr name="TextBox 28" id="28"/>
            <p:cNvSpPr txBox="true"/>
            <p:nvPr/>
          </p:nvSpPr>
          <p:spPr>
            <a:xfrm>
              <a:off x="0" y="-47625"/>
              <a:ext cx="5760720" cy="962025"/>
            </a:xfrm>
            <a:prstGeom prst="rect">
              <a:avLst/>
            </a:prstGeom>
          </p:spPr>
          <p:txBody>
            <a:bodyPr anchor="ctr" rtlCol="false" tIns="0" lIns="0" bIns="0" rIns="0"/>
            <a:lstStyle/>
            <a:p>
              <a:pPr algn="l">
                <a:lnSpc>
                  <a:spcPts val="2970"/>
                </a:lnSpc>
              </a:pPr>
              <a:r>
                <a:rPr lang="en-US" sz="2475" b="true">
                  <a:solidFill>
                    <a:srgbClr val="1B3D1E"/>
                  </a:solidFill>
                  <a:latin typeface="Calibri (MS) Bold"/>
                  <a:ea typeface="Calibri (MS) Bold"/>
                  <a:cs typeface="Calibri (MS) Bold"/>
                  <a:sym typeface="Calibri (MS) Bold"/>
                </a:rPr>
                <a:t>Coordinadores</a:t>
              </a:r>
            </a:p>
          </p:txBody>
        </p:sp>
      </p:grpSp>
      <p:grpSp>
        <p:nvGrpSpPr>
          <p:cNvPr name="Group 29" id="29"/>
          <p:cNvGrpSpPr/>
          <p:nvPr/>
        </p:nvGrpSpPr>
        <p:grpSpPr>
          <a:xfrm rot="0">
            <a:off x="6995160" y="5280660"/>
            <a:ext cx="4320540" cy="1920240"/>
            <a:chOff x="0" y="0"/>
            <a:chExt cx="5760720" cy="2560320"/>
          </a:xfrm>
        </p:grpSpPr>
        <p:sp>
          <p:nvSpPr>
            <p:cNvPr name="Freeform 30" id="30"/>
            <p:cNvSpPr/>
            <p:nvPr/>
          </p:nvSpPr>
          <p:spPr>
            <a:xfrm flipH="false" flipV="false" rot="0">
              <a:off x="0" y="0"/>
              <a:ext cx="5760720" cy="2560320"/>
            </a:xfrm>
            <a:custGeom>
              <a:avLst/>
              <a:gdLst/>
              <a:ahLst/>
              <a:cxnLst/>
              <a:rect r="r" b="b" t="t" l="l"/>
              <a:pathLst>
                <a:path h="2560320" w="5760720">
                  <a:moveTo>
                    <a:pt x="0" y="0"/>
                  </a:moveTo>
                  <a:lnTo>
                    <a:pt x="5760720" y="0"/>
                  </a:lnTo>
                  <a:lnTo>
                    <a:pt x="5760720" y="2560320"/>
                  </a:lnTo>
                  <a:lnTo>
                    <a:pt x="0" y="2560320"/>
                  </a:lnTo>
                  <a:close/>
                </a:path>
              </a:pathLst>
            </a:custGeom>
            <a:blipFill>
              <a:blip r:embed="rId3">
                <a:alphaModFix amt="0"/>
              </a:blip>
              <a:stretch>
                <a:fillRect l="-7023" t="0" r="-7023" b="0"/>
              </a:stretch>
            </a:blipFill>
          </p:spPr>
        </p:sp>
        <p:sp>
          <p:nvSpPr>
            <p:cNvPr name="TextBox 31" id="31"/>
            <p:cNvSpPr txBox="true"/>
            <p:nvPr/>
          </p:nvSpPr>
          <p:spPr>
            <a:xfrm>
              <a:off x="0" y="-38100"/>
              <a:ext cx="5760720" cy="259842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Hacen de enlace entre entrenadores, familias y dirección dentro de cada categoría. </a:t>
              </a:r>
            </a:p>
          </p:txBody>
        </p:sp>
      </p:grpSp>
      <p:grpSp>
        <p:nvGrpSpPr>
          <p:cNvPr name="Group 32" id="32"/>
          <p:cNvGrpSpPr/>
          <p:nvPr/>
        </p:nvGrpSpPr>
        <p:grpSpPr>
          <a:xfrm rot="0">
            <a:off x="12207240" y="2880360"/>
            <a:ext cx="5143500" cy="4526280"/>
            <a:chOff x="0" y="0"/>
            <a:chExt cx="6858000" cy="6035040"/>
          </a:xfrm>
        </p:grpSpPr>
        <p:sp>
          <p:nvSpPr>
            <p:cNvPr name="Freeform 33" id="33"/>
            <p:cNvSpPr/>
            <p:nvPr/>
          </p:nvSpPr>
          <p:spPr>
            <a:xfrm flipH="false" flipV="false" rot="0">
              <a:off x="0" y="0"/>
              <a:ext cx="6858000" cy="6035040"/>
            </a:xfrm>
            <a:custGeom>
              <a:avLst/>
              <a:gdLst/>
              <a:ahLst/>
              <a:cxnLst/>
              <a:rect r="r" b="b" t="t" l="l"/>
              <a:pathLst>
                <a:path h="6035040" w="6858000">
                  <a:moveTo>
                    <a:pt x="0" y="182880"/>
                  </a:moveTo>
                  <a:cubicBezTo>
                    <a:pt x="0" y="81915"/>
                    <a:pt x="81915" y="0"/>
                    <a:pt x="182880" y="0"/>
                  </a:cubicBezTo>
                  <a:lnTo>
                    <a:pt x="6675120" y="0"/>
                  </a:lnTo>
                  <a:cubicBezTo>
                    <a:pt x="6776085" y="0"/>
                    <a:pt x="6858000" y="81915"/>
                    <a:pt x="6858000" y="182880"/>
                  </a:cubicBezTo>
                  <a:lnTo>
                    <a:pt x="6858000" y="5852160"/>
                  </a:lnTo>
                  <a:cubicBezTo>
                    <a:pt x="6858000" y="5953125"/>
                    <a:pt x="6776085" y="6035040"/>
                    <a:pt x="6675120" y="6035040"/>
                  </a:cubicBezTo>
                  <a:lnTo>
                    <a:pt x="182880" y="6035040"/>
                  </a:lnTo>
                  <a:cubicBezTo>
                    <a:pt x="81915" y="6035040"/>
                    <a:pt x="0" y="5953125"/>
                    <a:pt x="0" y="5852160"/>
                  </a:cubicBezTo>
                  <a:close/>
                </a:path>
              </a:pathLst>
            </a:custGeom>
            <a:solidFill>
              <a:srgbClr val="E8F5E9"/>
            </a:solidFill>
          </p:spPr>
        </p:sp>
      </p:grpSp>
      <p:grpSp>
        <p:nvGrpSpPr>
          <p:cNvPr name="Group 34" id="34"/>
          <p:cNvGrpSpPr/>
          <p:nvPr/>
        </p:nvGrpSpPr>
        <p:grpSpPr>
          <a:xfrm rot="0">
            <a:off x="12618720" y="3291840"/>
            <a:ext cx="960120" cy="960120"/>
            <a:chOff x="0" y="0"/>
            <a:chExt cx="1280160" cy="1280160"/>
          </a:xfrm>
        </p:grpSpPr>
        <p:sp>
          <p:nvSpPr>
            <p:cNvPr name="Freeform 35" id="35"/>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36" id="36"/>
          <p:cNvGrpSpPr/>
          <p:nvPr/>
        </p:nvGrpSpPr>
        <p:grpSpPr>
          <a:xfrm rot="0">
            <a:off x="12743536" y="3416656"/>
            <a:ext cx="710489" cy="710489"/>
            <a:chOff x="0" y="0"/>
            <a:chExt cx="947318" cy="947318"/>
          </a:xfrm>
        </p:grpSpPr>
        <p:sp>
          <p:nvSpPr>
            <p:cNvPr name="Freeform 37" id="37" descr="/home/claude/gazteak_pptx/icon_clipboard.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6"/>
              <a:stretch>
                <a:fillRect l="0" t="0" r="-2" b="-2"/>
              </a:stretch>
            </a:blipFill>
          </p:spPr>
        </p:sp>
      </p:grpSp>
      <p:grpSp>
        <p:nvGrpSpPr>
          <p:cNvPr name="Group 38" id="38"/>
          <p:cNvGrpSpPr/>
          <p:nvPr/>
        </p:nvGrpSpPr>
        <p:grpSpPr>
          <a:xfrm rot="0">
            <a:off x="12618720" y="4526280"/>
            <a:ext cx="4320540" cy="685800"/>
            <a:chOff x="0" y="0"/>
            <a:chExt cx="5760720" cy="914400"/>
          </a:xfrm>
        </p:grpSpPr>
        <p:sp>
          <p:nvSpPr>
            <p:cNvPr name="Freeform 39" id="39"/>
            <p:cNvSpPr/>
            <p:nvPr/>
          </p:nvSpPr>
          <p:spPr>
            <a:xfrm flipH="false" flipV="false" rot="0">
              <a:off x="0" y="0"/>
              <a:ext cx="5760720" cy="914400"/>
            </a:xfrm>
            <a:custGeom>
              <a:avLst/>
              <a:gdLst/>
              <a:ahLst/>
              <a:cxnLst/>
              <a:rect r="r" b="b" t="t" l="l"/>
              <a:pathLst>
                <a:path h="914400" w="5760720">
                  <a:moveTo>
                    <a:pt x="0" y="0"/>
                  </a:moveTo>
                  <a:lnTo>
                    <a:pt x="5760720" y="0"/>
                  </a:lnTo>
                  <a:lnTo>
                    <a:pt x="5760720" y="914400"/>
                  </a:lnTo>
                  <a:lnTo>
                    <a:pt x="0" y="914400"/>
                  </a:lnTo>
                  <a:close/>
                </a:path>
              </a:pathLst>
            </a:custGeom>
            <a:blipFill>
              <a:blip r:embed="rId3">
                <a:alphaModFix amt="0"/>
              </a:blip>
              <a:stretch>
                <a:fillRect l="0" t="-72755" r="0" b="-72755"/>
              </a:stretch>
            </a:blipFill>
          </p:spPr>
        </p:sp>
        <p:sp>
          <p:nvSpPr>
            <p:cNvPr name="TextBox 40" id="40"/>
            <p:cNvSpPr txBox="true"/>
            <p:nvPr/>
          </p:nvSpPr>
          <p:spPr>
            <a:xfrm>
              <a:off x="0" y="-47625"/>
              <a:ext cx="5760720" cy="962025"/>
            </a:xfrm>
            <a:prstGeom prst="rect">
              <a:avLst/>
            </a:prstGeom>
          </p:spPr>
          <p:txBody>
            <a:bodyPr anchor="ctr" rtlCol="false" tIns="0" lIns="0" bIns="0" rIns="0"/>
            <a:lstStyle/>
            <a:p>
              <a:pPr algn="l">
                <a:lnSpc>
                  <a:spcPts val="2970"/>
                </a:lnSpc>
              </a:pPr>
              <a:r>
                <a:rPr lang="en-US" sz="2475" b="true">
                  <a:solidFill>
                    <a:srgbClr val="1B3D1E"/>
                  </a:solidFill>
                  <a:latin typeface="Calibri (MS) Bold"/>
                  <a:ea typeface="Calibri (MS) Bold"/>
                  <a:cs typeface="Calibri (MS) Bold"/>
                  <a:sym typeface="Calibri (MS) Bold"/>
                </a:rPr>
                <a:t>Entrenadores</a:t>
              </a:r>
            </a:p>
          </p:txBody>
        </p:sp>
      </p:grpSp>
      <p:grpSp>
        <p:nvGrpSpPr>
          <p:cNvPr name="Group 41" id="41"/>
          <p:cNvGrpSpPr/>
          <p:nvPr/>
        </p:nvGrpSpPr>
        <p:grpSpPr>
          <a:xfrm rot="0">
            <a:off x="12618720" y="5280660"/>
            <a:ext cx="4320540" cy="1920240"/>
            <a:chOff x="0" y="0"/>
            <a:chExt cx="5760720" cy="2560320"/>
          </a:xfrm>
        </p:grpSpPr>
        <p:sp>
          <p:nvSpPr>
            <p:cNvPr name="Freeform 42" id="42"/>
            <p:cNvSpPr/>
            <p:nvPr/>
          </p:nvSpPr>
          <p:spPr>
            <a:xfrm flipH="false" flipV="false" rot="0">
              <a:off x="0" y="0"/>
              <a:ext cx="5760720" cy="2560320"/>
            </a:xfrm>
            <a:custGeom>
              <a:avLst/>
              <a:gdLst/>
              <a:ahLst/>
              <a:cxnLst/>
              <a:rect r="r" b="b" t="t" l="l"/>
              <a:pathLst>
                <a:path h="2560320" w="5760720">
                  <a:moveTo>
                    <a:pt x="0" y="0"/>
                  </a:moveTo>
                  <a:lnTo>
                    <a:pt x="5760720" y="0"/>
                  </a:lnTo>
                  <a:lnTo>
                    <a:pt x="5760720" y="2560320"/>
                  </a:lnTo>
                  <a:lnTo>
                    <a:pt x="0" y="2560320"/>
                  </a:lnTo>
                  <a:close/>
                </a:path>
              </a:pathLst>
            </a:custGeom>
            <a:blipFill>
              <a:blip r:embed="rId3">
                <a:alphaModFix amt="0"/>
              </a:blip>
              <a:stretch>
                <a:fillRect l="-7023" t="0" r="-7023" b="0"/>
              </a:stretch>
            </a:blipFill>
          </p:spPr>
        </p:sp>
        <p:sp>
          <p:nvSpPr>
            <p:cNvPr name="TextBox 43" id="43"/>
            <p:cNvSpPr txBox="true"/>
            <p:nvPr/>
          </p:nvSpPr>
          <p:spPr>
            <a:xfrm>
              <a:off x="0" y="-38100"/>
              <a:ext cx="5760720" cy="259842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Planifican y dirigen el trabajo diario con los jugadores en cada equipo.</a:t>
              </a:r>
            </a:p>
          </p:txBody>
        </p:sp>
      </p:grpSp>
      <p:grpSp>
        <p:nvGrpSpPr>
          <p:cNvPr name="Group 44" id="44"/>
          <p:cNvGrpSpPr/>
          <p:nvPr/>
        </p:nvGrpSpPr>
        <p:grpSpPr>
          <a:xfrm rot="0">
            <a:off x="685800" y="9669780"/>
            <a:ext cx="6858000" cy="411480"/>
            <a:chOff x="0" y="0"/>
            <a:chExt cx="9144000" cy="548640"/>
          </a:xfrm>
        </p:grpSpPr>
        <p:sp>
          <p:nvSpPr>
            <p:cNvPr name="Freeform 45" id="45"/>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46" id="46"/>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47" id="47"/>
          <p:cNvGrpSpPr/>
          <p:nvPr/>
        </p:nvGrpSpPr>
        <p:grpSpPr>
          <a:xfrm rot="0">
            <a:off x="16911828" y="9669780"/>
            <a:ext cx="685800" cy="411480"/>
            <a:chOff x="0" y="0"/>
            <a:chExt cx="914400" cy="548640"/>
          </a:xfrm>
        </p:grpSpPr>
        <p:sp>
          <p:nvSpPr>
            <p:cNvPr name="Freeform 48" id="48"/>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49" id="49"/>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9</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41832" y="-343888"/>
            <a:ext cx="16363188" cy="3530953"/>
            <a:chOff x="0" y="0"/>
            <a:chExt cx="21817584" cy="4707937"/>
          </a:xfrm>
        </p:grpSpPr>
        <p:sp>
          <p:nvSpPr>
            <p:cNvPr name="Freeform 3" id="3"/>
            <p:cNvSpPr/>
            <p:nvPr/>
          </p:nvSpPr>
          <p:spPr>
            <a:xfrm flipH="false" flipV="false" rot="0">
              <a:off x="0" y="0"/>
              <a:ext cx="21817585" cy="4707937"/>
            </a:xfrm>
            <a:custGeom>
              <a:avLst/>
              <a:gdLst/>
              <a:ahLst/>
              <a:cxnLst/>
              <a:rect r="r" b="b" t="t" l="l"/>
              <a:pathLst>
                <a:path h="4707937" w="21817585">
                  <a:moveTo>
                    <a:pt x="0" y="0"/>
                  </a:moveTo>
                  <a:lnTo>
                    <a:pt x="21817585" y="0"/>
                  </a:lnTo>
                  <a:lnTo>
                    <a:pt x="21817585" y="4707937"/>
                  </a:lnTo>
                  <a:lnTo>
                    <a:pt x="0" y="4707937"/>
                  </a:lnTo>
                  <a:close/>
                </a:path>
              </a:pathLst>
            </a:custGeom>
            <a:blipFill>
              <a:blip r:embed="rId3">
                <a:alphaModFix amt="0"/>
              </a:blip>
              <a:stretch>
                <a:fillRect l="0" t="-76702" r="0" b="-3893"/>
              </a:stretch>
            </a:blipFill>
          </p:spPr>
        </p:sp>
        <p:sp>
          <p:nvSpPr>
            <p:cNvPr name="TextBox 4" id="4"/>
            <p:cNvSpPr txBox="true"/>
            <p:nvPr/>
          </p:nvSpPr>
          <p:spPr>
            <a:xfrm>
              <a:off x="0" y="-9525"/>
              <a:ext cx="21817584" cy="4717462"/>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Objetivos deportivos</a:t>
              </a:r>
            </a:p>
          </p:txBody>
        </p:sp>
      </p:grpSp>
      <p:grpSp>
        <p:nvGrpSpPr>
          <p:cNvPr name="Group 5" id="5"/>
          <p:cNvGrpSpPr/>
          <p:nvPr/>
        </p:nvGrpSpPr>
        <p:grpSpPr>
          <a:xfrm rot="0">
            <a:off x="1028700" y="1599066"/>
            <a:ext cx="16363188" cy="1006974"/>
            <a:chOff x="0" y="0"/>
            <a:chExt cx="21817584" cy="1342632"/>
          </a:xfrm>
        </p:grpSpPr>
        <p:sp>
          <p:nvSpPr>
            <p:cNvPr name="Freeform 6" id="6"/>
            <p:cNvSpPr/>
            <p:nvPr/>
          </p:nvSpPr>
          <p:spPr>
            <a:xfrm flipH="false" flipV="false" rot="0">
              <a:off x="0" y="0"/>
              <a:ext cx="21817585" cy="1342632"/>
            </a:xfrm>
            <a:custGeom>
              <a:avLst/>
              <a:gdLst/>
              <a:ahLst/>
              <a:cxnLst/>
              <a:rect r="r" b="b" t="t" l="l"/>
              <a:pathLst>
                <a:path h="1342632" w="21817585">
                  <a:moveTo>
                    <a:pt x="0" y="0"/>
                  </a:moveTo>
                  <a:lnTo>
                    <a:pt x="21817585" y="0"/>
                  </a:lnTo>
                  <a:lnTo>
                    <a:pt x="21817585" y="1342632"/>
                  </a:lnTo>
                  <a:lnTo>
                    <a:pt x="0" y="1342632"/>
                  </a:lnTo>
                  <a:close/>
                </a:path>
              </a:pathLst>
            </a:custGeom>
            <a:blipFill>
              <a:blip r:embed="rId3">
                <a:alphaModFix amt="0"/>
              </a:blip>
              <a:stretch>
                <a:fillRect l="0" t="-289387" r="0" b="-243871"/>
              </a:stretch>
            </a:blipFill>
          </p:spPr>
        </p:sp>
        <p:sp>
          <p:nvSpPr>
            <p:cNvPr name="TextBox 7" id="7"/>
            <p:cNvSpPr txBox="true"/>
            <p:nvPr/>
          </p:nvSpPr>
          <p:spPr>
            <a:xfrm>
              <a:off x="0" y="-47625"/>
              <a:ext cx="21817584" cy="1390257"/>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Por categoría, temporada 2026/27</a:t>
              </a:r>
            </a:p>
          </p:txBody>
        </p:sp>
      </p:grpSp>
      <p:grpSp>
        <p:nvGrpSpPr>
          <p:cNvPr name="Group 8" id="8"/>
          <p:cNvGrpSpPr/>
          <p:nvPr/>
        </p:nvGrpSpPr>
        <p:grpSpPr>
          <a:xfrm rot="0">
            <a:off x="960120" y="2606040"/>
            <a:ext cx="5143500" cy="3143250"/>
            <a:chOff x="0" y="0"/>
            <a:chExt cx="6858000" cy="4191000"/>
          </a:xfrm>
        </p:grpSpPr>
        <p:sp>
          <p:nvSpPr>
            <p:cNvPr name="Freeform 9" id="9"/>
            <p:cNvSpPr/>
            <p:nvPr/>
          </p:nvSpPr>
          <p:spPr>
            <a:xfrm flipH="false" flipV="false" rot="0">
              <a:off x="0" y="0"/>
              <a:ext cx="6858000" cy="4191000"/>
            </a:xfrm>
            <a:custGeom>
              <a:avLst/>
              <a:gdLst/>
              <a:ahLst/>
              <a:cxnLst/>
              <a:rect r="r" b="b" t="t" l="l"/>
              <a:pathLst>
                <a:path h="4191000" w="6858000">
                  <a:moveTo>
                    <a:pt x="0" y="104775"/>
                  </a:moveTo>
                  <a:cubicBezTo>
                    <a:pt x="0" y="46930"/>
                    <a:pt x="135921" y="0"/>
                    <a:pt x="303451" y="0"/>
                  </a:cubicBezTo>
                  <a:lnTo>
                    <a:pt x="6554549" y="0"/>
                  </a:lnTo>
                  <a:cubicBezTo>
                    <a:pt x="6722080" y="0"/>
                    <a:pt x="6858000" y="46930"/>
                    <a:pt x="6858000" y="104775"/>
                  </a:cubicBezTo>
                  <a:lnTo>
                    <a:pt x="6858000" y="4086225"/>
                  </a:lnTo>
                  <a:cubicBezTo>
                    <a:pt x="6858000" y="4144070"/>
                    <a:pt x="6722080" y="4191000"/>
                    <a:pt x="6554549" y="4191000"/>
                  </a:cubicBezTo>
                  <a:lnTo>
                    <a:pt x="303451" y="4191000"/>
                  </a:lnTo>
                  <a:cubicBezTo>
                    <a:pt x="135921" y="4191000"/>
                    <a:pt x="0" y="4144070"/>
                    <a:pt x="0" y="4086225"/>
                  </a:cubicBezTo>
                  <a:close/>
                </a:path>
              </a:pathLst>
            </a:custGeom>
            <a:solidFill>
              <a:srgbClr val="E8F5E9"/>
            </a:solidFill>
          </p:spPr>
        </p:sp>
      </p:grpSp>
      <p:grpSp>
        <p:nvGrpSpPr>
          <p:cNvPr name="Group 10" id="10"/>
          <p:cNvGrpSpPr/>
          <p:nvPr/>
        </p:nvGrpSpPr>
        <p:grpSpPr>
          <a:xfrm rot="0">
            <a:off x="1264920" y="2910840"/>
            <a:ext cx="762000" cy="762000"/>
            <a:chOff x="0" y="0"/>
            <a:chExt cx="1016000" cy="1016000"/>
          </a:xfrm>
        </p:grpSpPr>
        <p:sp>
          <p:nvSpPr>
            <p:cNvPr name="Freeform 11" id="11"/>
            <p:cNvSpPr/>
            <p:nvPr/>
          </p:nvSpPr>
          <p:spPr>
            <a:xfrm flipH="false" flipV="false" rot="0">
              <a:off x="0" y="0"/>
              <a:ext cx="1016000" cy="1016000"/>
            </a:xfrm>
            <a:custGeom>
              <a:avLst/>
              <a:gdLst/>
              <a:ahLst/>
              <a:cxnLst/>
              <a:rect r="r" b="b" t="t" l="l"/>
              <a:pathLst>
                <a:path h="1016000" w="1016000">
                  <a:moveTo>
                    <a:pt x="0" y="508000"/>
                  </a:moveTo>
                  <a:cubicBezTo>
                    <a:pt x="0" y="227424"/>
                    <a:pt x="227424" y="0"/>
                    <a:pt x="508000" y="0"/>
                  </a:cubicBezTo>
                  <a:cubicBezTo>
                    <a:pt x="788576" y="0"/>
                    <a:pt x="1016000" y="227424"/>
                    <a:pt x="1016000" y="508000"/>
                  </a:cubicBezTo>
                  <a:cubicBezTo>
                    <a:pt x="1016000" y="788576"/>
                    <a:pt x="788576" y="1016000"/>
                    <a:pt x="508000" y="1016000"/>
                  </a:cubicBezTo>
                  <a:cubicBezTo>
                    <a:pt x="227424" y="1016000"/>
                    <a:pt x="0" y="788576"/>
                    <a:pt x="0" y="508000"/>
                  </a:cubicBezTo>
                  <a:close/>
                </a:path>
              </a:pathLst>
            </a:custGeom>
            <a:solidFill>
              <a:srgbClr val="2E7D32"/>
            </a:solidFill>
          </p:spPr>
        </p:sp>
      </p:grpSp>
      <p:grpSp>
        <p:nvGrpSpPr>
          <p:cNvPr name="Group 12" id="12"/>
          <p:cNvGrpSpPr/>
          <p:nvPr/>
        </p:nvGrpSpPr>
        <p:grpSpPr>
          <a:xfrm rot="0">
            <a:off x="1371600" y="3017520"/>
            <a:ext cx="548640" cy="548640"/>
            <a:chOff x="0" y="0"/>
            <a:chExt cx="731520" cy="731520"/>
          </a:xfrm>
        </p:grpSpPr>
        <p:sp>
          <p:nvSpPr>
            <p:cNvPr name="Freeform 13" id="13" descr="/home/claude/gazteak_pptx/icon_heart.png"/>
            <p:cNvSpPr/>
            <p:nvPr/>
          </p:nvSpPr>
          <p:spPr>
            <a:xfrm flipH="false" flipV="false" rot="0">
              <a:off x="0" y="0"/>
              <a:ext cx="731571" cy="731571"/>
            </a:xfrm>
            <a:custGeom>
              <a:avLst/>
              <a:gdLst/>
              <a:ahLst/>
              <a:cxnLst/>
              <a:rect r="r" b="b" t="t" l="l"/>
              <a:pathLst>
                <a:path h="731571" w="731571">
                  <a:moveTo>
                    <a:pt x="0" y="0"/>
                  </a:moveTo>
                  <a:lnTo>
                    <a:pt x="731571" y="0"/>
                  </a:lnTo>
                  <a:lnTo>
                    <a:pt x="731571" y="731571"/>
                  </a:lnTo>
                  <a:lnTo>
                    <a:pt x="0" y="731571"/>
                  </a:lnTo>
                  <a:lnTo>
                    <a:pt x="0" y="0"/>
                  </a:lnTo>
                  <a:close/>
                </a:path>
              </a:pathLst>
            </a:custGeom>
            <a:blipFill>
              <a:blip r:embed="rId4"/>
              <a:stretch>
                <a:fillRect l="0" t="0" r="-10992" b="-10992"/>
              </a:stretch>
            </a:blipFill>
          </p:spPr>
        </p:sp>
      </p:grpSp>
      <p:grpSp>
        <p:nvGrpSpPr>
          <p:cNvPr name="Group 14" id="14"/>
          <p:cNvGrpSpPr/>
          <p:nvPr/>
        </p:nvGrpSpPr>
        <p:grpSpPr>
          <a:xfrm rot="0">
            <a:off x="2179320" y="2948940"/>
            <a:ext cx="3619500" cy="1651797"/>
            <a:chOff x="0" y="0"/>
            <a:chExt cx="4826000" cy="2202396"/>
          </a:xfrm>
        </p:grpSpPr>
        <p:sp>
          <p:nvSpPr>
            <p:cNvPr name="Freeform 15" id="15"/>
            <p:cNvSpPr/>
            <p:nvPr/>
          </p:nvSpPr>
          <p:spPr>
            <a:xfrm flipH="false" flipV="false" rot="0">
              <a:off x="0" y="0"/>
              <a:ext cx="4826000" cy="2202396"/>
            </a:xfrm>
            <a:custGeom>
              <a:avLst/>
              <a:gdLst/>
              <a:ahLst/>
              <a:cxnLst/>
              <a:rect r="r" b="b" t="t" l="l"/>
              <a:pathLst>
                <a:path h="2202396" w="4826000">
                  <a:moveTo>
                    <a:pt x="0" y="0"/>
                  </a:moveTo>
                  <a:lnTo>
                    <a:pt x="4826000" y="0"/>
                  </a:lnTo>
                  <a:lnTo>
                    <a:pt x="4826000" y="2202396"/>
                  </a:lnTo>
                  <a:lnTo>
                    <a:pt x="0" y="2202396"/>
                  </a:lnTo>
                  <a:close/>
                </a:path>
              </a:pathLst>
            </a:custGeom>
            <a:blipFill>
              <a:blip r:embed="rId3">
                <a:alphaModFix amt="0"/>
              </a:blip>
              <a:stretch>
                <a:fillRect l="0" t="-16075" r="23452" b="50709"/>
              </a:stretch>
            </a:blipFill>
          </p:spPr>
        </p:sp>
        <p:sp>
          <p:nvSpPr>
            <p:cNvPr name="TextBox 16" id="16"/>
            <p:cNvSpPr txBox="true"/>
            <p:nvPr/>
          </p:nvSpPr>
          <p:spPr>
            <a:xfrm>
              <a:off x="0" y="-19050"/>
              <a:ext cx="4826000" cy="2221446"/>
            </a:xfrm>
            <a:prstGeom prst="rect">
              <a:avLst/>
            </a:prstGeom>
          </p:spPr>
          <p:txBody>
            <a:bodyPr anchor="ctr" rtlCol="false" tIns="0" lIns="0" bIns="0" rIns="0"/>
            <a:lstStyle/>
            <a:p>
              <a:pPr algn="ctr">
                <a:lnSpc>
                  <a:spcPts val="2700"/>
                </a:lnSpc>
              </a:pPr>
              <a:r>
                <a:rPr lang="en-US" sz="2250" b="true">
                  <a:solidFill>
                    <a:srgbClr val="1B3D1E"/>
                  </a:solidFill>
                  <a:latin typeface="Cambria Bold"/>
                  <a:ea typeface="Cambria Bold"/>
                  <a:cs typeface="Cambria Bold"/>
                  <a:sym typeface="Cambria Bold"/>
                </a:rPr>
                <a:t>Eskola</a:t>
              </a:r>
            </a:p>
          </p:txBody>
        </p:sp>
      </p:grpSp>
      <p:grpSp>
        <p:nvGrpSpPr>
          <p:cNvPr name="Group 17" id="17"/>
          <p:cNvGrpSpPr/>
          <p:nvPr/>
        </p:nvGrpSpPr>
        <p:grpSpPr>
          <a:xfrm rot="0">
            <a:off x="2179320" y="3406140"/>
            <a:ext cx="3619500" cy="411480"/>
            <a:chOff x="0" y="0"/>
            <a:chExt cx="4826000" cy="548640"/>
          </a:xfrm>
        </p:grpSpPr>
        <p:sp>
          <p:nvSpPr>
            <p:cNvPr name="Freeform 18" id="18"/>
            <p:cNvSpPr/>
            <p:nvPr/>
          </p:nvSpPr>
          <p:spPr>
            <a:xfrm flipH="false" flipV="false" rot="0">
              <a:off x="0" y="0"/>
              <a:ext cx="4826000" cy="548640"/>
            </a:xfrm>
            <a:custGeom>
              <a:avLst/>
              <a:gdLst/>
              <a:ahLst/>
              <a:cxnLst/>
              <a:rect r="r" b="b" t="t" l="l"/>
              <a:pathLst>
                <a:path h="548640" w="4826000">
                  <a:moveTo>
                    <a:pt x="0" y="0"/>
                  </a:moveTo>
                  <a:lnTo>
                    <a:pt x="4826000" y="0"/>
                  </a:lnTo>
                  <a:lnTo>
                    <a:pt x="4826000" y="548640"/>
                  </a:lnTo>
                  <a:lnTo>
                    <a:pt x="0" y="548640"/>
                  </a:lnTo>
                  <a:close/>
                </a:path>
              </a:pathLst>
            </a:custGeom>
            <a:blipFill>
              <a:blip r:embed="rId3">
                <a:alphaModFix amt="0"/>
              </a:blip>
              <a:stretch>
                <a:fillRect l="0" t="-81199" r="23452" b="-81199"/>
              </a:stretch>
            </a:blipFill>
          </p:spPr>
        </p:sp>
        <p:sp>
          <p:nvSpPr>
            <p:cNvPr name="TextBox 19" id="19"/>
            <p:cNvSpPr txBox="true"/>
            <p:nvPr/>
          </p:nvSpPr>
          <p:spPr>
            <a:xfrm>
              <a:off x="0" y="-19050"/>
              <a:ext cx="4826000" cy="567690"/>
            </a:xfrm>
            <a:prstGeom prst="rect">
              <a:avLst/>
            </a:prstGeom>
          </p:spPr>
          <p:txBody>
            <a:bodyPr anchor="ctr" rtlCol="false" tIns="0" lIns="0" bIns="0" rIns="0"/>
            <a:lstStyle/>
            <a:p>
              <a:pPr algn="ctr">
                <a:lnSpc>
                  <a:spcPts val="1889"/>
                </a:lnSpc>
              </a:pPr>
              <a:r>
                <a:rPr lang="en-US" sz="1575">
                  <a:solidFill>
                    <a:srgbClr val="5B6B5C"/>
                  </a:solidFill>
                  <a:latin typeface="Calibri (MS)"/>
                  <a:ea typeface="Calibri (MS)"/>
                  <a:cs typeface="Calibri (MS)"/>
                  <a:sym typeface="Calibri (MS)"/>
                </a:rPr>
                <a:t>5–7 años</a:t>
              </a:r>
            </a:p>
          </p:txBody>
        </p:sp>
      </p:grpSp>
      <p:grpSp>
        <p:nvGrpSpPr>
          <p:cNvPr name="Group 20" id="20"/>
          <p:cNvGrpSpPr/>
          <p:nvPr/>
        </p:nvGrpSpPr>
        <p:grpSpPr>
          <a:xfrm rot="0">
            <a:off x="1264920" y="4034790"/>
            <a:ext cx="4533900" cy="1333500"/>
            <a:chOff x="0" y="0"/>
            <a:chExt cx="6045200" cy="1778000"/>
          </a:xfrm>
        </p:grpSpPr>
        <p:sp>
          <p:nvSpPr>
            <p:cNvPr name="Freeform 21" id="21"/>
            <p:cNvSpPr/>
            <p:nvPr/>
          </p:nvSpPr>
          <p:spPr>
            <a:xfrm flipH="false" flipV="false" rot="0">
              <a:off x="0" y="0"/>
              <a:ext cx="6045200" cy="1778000"/>
            </a:xfrm>
            <a:custGeom>
              <a:avLst/>
              <a:gdLst/>
              <a:ahLst/>
              <a:cxnLst/>
              <a:rect r="r" b="b" t="t" l="l"/>
              <a:pathLst>
                <a:path h="1778000" w="6045200">
                  <a:moveTo>
                    <a:pt x="0" y="0"/>
                  </a:moveTo>
                  <a:lnTo>
                    <a:pt x="6045200" y="0"/>
                  </a:lnTo>
                  <a:lnTo>
                    <a:pt x="6045200" y="1778000"/>
                  </a:lnTo>
                  <a:lnTo>
                    <a:pt x="0" y="1778000"/>
                  </a:lnTo>
                  <a:close/>
                </a:path>
              </a:pathLst>
            </a:custGeom>
            <a:blipFill>
              <a:blip r:embed="rId3">
                <a:alphaModFix amt="0"/>
              </a:blip>
              <a:stretch>
                <a:fillRect l="-40219" t="0" r="486" b="-85142"/>
              </a:stretch>
            </a:blipFill>
          </p:spPr>
        </p:sp>
        <p:sp>
          <p:nvSpPr>
            <p:cNvPr name="TextBox 22" id="22"/>
            <p:cNvSpPr txBox="true"/>
            <p:nvPr/>
          </p:nvSpPr>
          <p:spPr>
            <a:xfrm>
              <a:off x="0" y="-19050"/>
              <a:ext cx="6045200" cy="1797050"/>
            </a:xfrm>
            <a:prstGeom prst="rect">
              <a:avLst/>
            </a:prstGeom>
          </p:spPr>
          <p:txBody>
            <a:bodyPr anchor="ctr" rtlCol="false" tIns="0" lIns="0" bIns="0" rIns="0"/>
            <a:lstStyle/>
            <a:p>
              <a:pPr algn="ctr">
                <a:lnSpc>
                  <a:spcPts val="1889"/>
                </a:lnSpc>
              </a:pPr>
              <a:r>
                <a:rPr lang="en-US" sz="1575">
                  <a:solidFill>
                    <a:srgbClr val="1F2E20"/>
                  </a:solidFill>
                  <a:latin typeface="Calibri (MS)"/>
                  <a:ea typeface="Calibri (MS)"/>
                  <a:cs typeface="Calibri (MS)"/>
                  <a:sym typeface="Calibri (MS)"/>
                </a:rPr>
                <a:t>Psicomotricidad, coordinación y amor por el juego.</a:t>
              </a:r>
            </a:p>
          </p:txBody>
        </p:sp>
      </p:grpSp>
      <p:grpSp>
        <p:nvGrpSpPr>
          <p:cNvPr name="Group 23" id="23"/>
          <p:cNvGrpSpPr/>
          <p:nvPr/>
        </p:nvGrpSpPr>
        <p:grpSpPr>
          <a:xfrm rot="0">
            <a:off x="6560820" y="2606040"/>
            <a:ext cx="5143500" cy="3143250"/>
            <a:chOff x="0" y="0"/>
            <a:chExt cx="6858000" cy="4191000"/>
          </a:xfrm>
        </p:grpSpPr>
        <p:sp>
          <p:nvSpPr>
            <p:cNvPr name="Freeform 24" id="24"/>
            <p:cNvSpPr/>
            <p:nvPr/>
          </p:nvSpPr>
          <p:spPr>
            <a:xfrm flipH="false" flipV="false" rot="0">
              <a:off x="0" y="0"/>
              <a:ext cx="6858000" cy="4191000"/>
            </a:xfrm>
            <a:custGeom>
              <a:avLst/>
              <a:gdLst/>
              <a:ahLst/>
              <a:cxnLst/>
              <a:rect r="r" b="b" t="t" l="l"/>
              <a:pathLst>
                <a:path h="4191000" w="6858000">
                  <a:moveTo>
                    <a:pt x="0" y="104775"/>
                  </a:moveTo>
                  <a:cubicBezTo>
                    <a:pt x="0" y="46930"/>
                    <a:pt x="135921" y="0"/>
                    <a:pt x="303451" y="0"/>
                  </a:cubicBezTo>
                  <a:lnTo>
                    <a:pt x="6554549" y="0"/>
                  </a:lnTo>
                  <a:cubicBezTo>
                    <a:pt x="6722080" y="0"/>
                    <a:pt x="6858000" y="46930"/>
                    <a:pt x="6858000" y="104775"/>
                  </a:cubicBezTo>
                  <a:lnTo>
                    <a:pt x="6858000" y="4086225"/>
                  </a:lnTo>
                  <a:cubicBezTo>
                    <a:pt x="6858000" y="4144070"/>
                    <a:pt x="6722080" y="4191000"/>
                    <a:pt x="6554549" y="4191000"/>
                  </a:cubicBezTo>
                  <a:lnTo>
                    <a:pt x="303451" y="4191000"/>
                  </a:lnTo>
                  <a:cubicBezTo>
                    <a:pt x="135921" y="4191000"/>
                    <a:pt x="0" y="4144070"/>
                    <a:pt x="0" y="4086225"/>
                  </a:cubicBezTo>
                  <a:close/>
                </a:path>
              </a:pathLst>
            </a:custGeom>
            <a:solidFill>
              <a:srgbClr val="E8F5E9"/>
            </a:solidFill>
          </p:spPr>
        </p:sp>
      </p:grpSp>
      <p:grpSp>
        <p:nvGrpSpPr>
          <p:cNvPr name="Group 25" id="25"/>
          <p:cNvGrpSpPr/>
          <p:nvPr/>
        </p:nvGrpSpPr>
        <p:grpSpPr>
          <a:xfrm rot="0">
            <a:off x="6865620" y="2910840"/>
            <a:ext cx="762000" cy="762000"/>
            <a:chOff x="0" y="0"/>
            <a:chExt cx="1016000" cy="1016000"/>
          </a:xfrm>
        </p:grpSpPr>
        <p:sp>
          <p:nvSpPr>
            <p:cNvPr name="Freeform 26" id="26"/>
            <p:cNvSpPr/>
            <p:nvPr/>
          </p:nvSpPr>
          <p:spPr>
            <a:xfrm flipH="false" flipV="false" rot="0">
              <a:off x="0" y="0"/>
              <a:ext cx="1016000" cy="1016000"/>
            </a:xfrm>
            <a:custGeom>
              <a:avLst/>
              <a:gdLst/>
              <a:ahLst/>
              <a:cxnLst/>
              <a:rect r="r" b="b" t="t" l="l"/>
              <a:pathLst>
                <a:path h="1016000" w="1016000">
                  <a:moveTo>
                    <a:pt x="0" y="508000"/>
                  </a:moveTo>
                  <a:cubicBezTo>
                    <a:pt x="0" y="227424"/>
                    <a:pt x="227424" y="0"/>
                    <a:pt x="508000" y="0"/>
                  </a:cubicBezTo>
                  <a:cubicBezTo>
                    <a:pt x="788576" y="0"/>
                    <a:pt x="1016000" y="227424"/>
                    <a:pt x="1016000" y="508000"/>
                  </a:cubicBezTo>
                  <a:cubicBezTo>
                    <a:pt x="1016000" y="788576"/>
                    <a:pt x="788576" y="1016000"/>
                    <a:pt x="508000" y="1016000"/>
                  </a:cubicBezTo>
                  <a:cubicBezTo>
                    <a:pt x="227424" y="1016000"/>
                    <a:pt x="0" y="788576"/>
                    <a:pt x="0" y="508000"/>
                  </a:cubicBezTo>
                  <a:close/>
                </a:path>
              </a:pathLst>
            </a:custGeom>
            <a:solidFill>
              <a:srgbClr val="2E7D32"/>
            </a:solidFill>
          </p:spPr>
        </p:sp>
      </p:grpSp>
      <p:grpSp>
        <p:nvGrpSpPr>
          <p:cNvPr name="Group 27" id="27"/>
          <p:cNvGrpSpPr/>
          <p:nvPr/>
        </p:nvGrpSpPr>
        <p:grpSpPr>
          <a:xfrm rot="0">
            <a:off x="6972300" y="3017520"/>
            <a:ext cx="548640" cy="548640"/>
            <a:chOff x="0" y="0"/>
            <a:chExt cx="731520" cy="731520"/>
          </a:xfrm>
        </p:grpSpPr>
        <p:sp>
          <p:nvSpPr>
            <p:cNvPr name="Freeform 28" id="28" descr="/home/claude/gazteak_pptx/icon_target.png"/>
            <p:cNvSpPr/>
            <p:nvPr/>
          </p:nvSpPr>
          <p:spPr>
            <a:xfrm flipH="false" flipV="false" rot="0">
              <a:off x="0" y="0"/>
              <a:ext cx="731571" cy="731571"/>
            </a:xfrm>
            <a:custGeom>
              <a:avLst/>
              <a:gdLst/>
              <a:ahLst/>
              <a:cxnLst/>
              <a:rect r="r" b="b" t="t" l="l"/>
              <a:pathLst>
                <a:path h="731571" w="731571">
                  <a:moveTo>
                    <a:pt x="0" y="0"/>
                  </a:moveTo>
                  <a:lnTo>
                    <a:pt x="731571" y="0"/>
                  </a:lnTo>
                  <a:lnTo>
                    <a:pt x="731571" y="731571"/>
                  </a:lnTo>
                  <a:lnTo>
                    <a:pt x="0" y="731571"/>
                  </a:lnTo>
                  <a:lnTo>
                    <a:pt x="0" y="0"/>
                  </a:lnTo>
                  <a:close/>
                </a:path>
              </a:pathLst>
            </a:custGeom>
            <a:blipFill>
              <a:blip r:embed="rId5"/>
              <a:stretch>
                <a:fillRect l="0" t="0" r="-10992" b="-10992"/>
              </a:stretch>
            </a:blipFill>
          </p:spPr>
        </p:sp>
      </p:grpSp>
      <p:grpSp>
        <p:nvGrpSpPr>
          <p:cNvPr name="Group 29" id="29"/>
          <p:cNvGrpSpPr/>
          <p:nvPr/>
        </p:nvGrpSpPr>
        <p:grpSpPr>
          <a:xfrm rot="0">
            <a:off x="7780020" y="2948940"/>
            <a:ext cx="3619500" cy="1651797"/>
            <a:chOff x="0" y="0"/>
            <a:chExt cx="4826000" cy="2202396"/>
          </a:xfrm>
        </p:grpSpPr>
        <p:sp>
          <p:nvSpPr>
            <p:cNvPr name="Freeform 30" id="30"/>
            <p:cNvSpPr/>
            <p:nvPr/>
          </p:nvSpPr>
          <p:spPr>
            <a:xfrm flipH="false" flipV="false" rot="0">
              <a:off x="0" y="0"/>
              <a:ext cx="4826000" cy="2202396"/>
            </a:xfrm>
            <a:custGeom>
              <a:avLst/>
              <a:gdLst/>
              <a:ahLst/>
              <a:cxnLst/>
              <a:rect r="r" b="b" t="t" l="l"/>
              <a:pathLst>
                <a:path h="2202396" w="4826000">
                  <a:moveTo>
                    <a:pt x="0" y="0"/>
                  </a:moveTo>
                  <a:lnTo>
                    <a:pt x="4826000" y="0"/>
                  </a:lnTo>
                  <a:lnTo>
                    <a:pt x="4826000" y="2202396"/>
                  </a:lnTo>
                  <a:lnTo>
                    <a:pt x="0" y="2202396"/>
                  </a:lnTo>
                  <a:close/>
                </a:path>
              </a:pathLst>
            </a:custGeom>
            <a:blipFill>
              <a:blip r:embed="rId3">
                <a:alphaModFix amt="0"/>
              </a:blip>
              <a:stretch>
                <a:fillRect l="0" t="-16075" r="23452" b="50709"/>
              </a:stretch>
            </a:blipFill>
          </p:spPr>
        </p:sp>
        <p:sp>
          <p:nvSpPr>
            <p:cNvPr name="TextBox 31" id="31"/>
            <p:cNvSpPr txBox="true"/>
            <p:nvPr/>
          </p:nvSpPr>
          <p:spPr>
            <a:xfrm>
              <a:off x="0" y="-19050"/>
              <a:ext cx="4826000" cy="2221446"/>
            </a:xfrm>
            <a:prstGeom prst="rect">
              <a:avLst/>
            </a:prstGeom>
          </p:spPr>
          <p:txBody>
            <a:bodyPr anchor="ctr" rtlCol="false" tIns="0" lIns="0" bIns="0" rIns="0"/>
            <a:lstStyle/>
            <a:p>
              <a:pPr algn="ctr">
                <a:lnSpc>
                  <a:spcPts val="2700"/>
                </a:lnSpc>
              </a:pPr>
              <a:r>
                <a:rPr lang="en-US" sz="2250" b="true">
                  <a:solidFill>
                    <a:srgbClr val="1B3D1E"/>
                  </a:solidFill>
                  <a:latin typeface="Cambria Bold"/>
                  <a:ea typeface="Cambria Bold"/>
                  <a:cs typeface="Cambria Bold"/>
                  <a:sym typeface="Cambria Bold"/>
                </a:rPr>
                <a:t>Benjamín</a:t>
              </a:r>
            </a:p>
          </p:txBody>
        </p:sp>
      </p:grpSp>
      <p:grpSp>
        <p:nvGrpSpPr>
          <p:cNvPr name="Group 32" id="32"/>
          <p:cNvGrpSpPr/>
          <p:nvPr/>
        </p:nvGrpSpPr>
        <p:grpSpPr>
          <a:xfrm rot="0">
            <a:off x="7780020" y="3406140"/>
            <a:ext cx="3619500" cy="411480"/>
            <a:chOff x="0" y="0"/>
            <a:chExt cx="4826000" cy="548640"/>
          </a:xfrm>
        </p:grpSpPr>
        <p:sp>
          <p:nvSpPr>
            <p:cNvPr name="Freeform 33" id="33"/>
            <p:cNvSpPr/>
            <p:nvPr/>
          </p:nvSpPr>
          <p:spPr>
            <a:xfrm flipH="false" flipV="false" rot="0">
              <a:off x="0" y="0"/>
              <a:ext cx="4826000" cy="548640"/>
            </a:xfrm>
            <a:custGeom>
              <a:avLst/>
              <a:gdLst/>
              <a:ahLst/>
              <a:cxnLst/>
              <a:rect r="r" b="b" t="t" l="l"/>
              <a:pathLst>
                <a:path h="548640" w="4826000">
                  <a:moveTo>
                    <a:pt x="0" y="0"/>
                  </a:moveTo>
                  <a:lnTo>
                    <a:pt x="4826000" y="0"/>
                  </a:lnTo>
                  <a:lnTo>
                    <a:pt x="4826000" y="548640"/>
                  </a:lnTo>
                  <a:lnTo>
                    <a:pt x="0" y="548640"/>
                  </a:lnTo>
                  <a:close/>
                </a:path>
              </a:pathLst>
            </a:custGeom>
            <a:blipFill>
              <a:blip r:embed="rId3">
                <a:alphaModFix amt="0"/>
              </a:blip>
              <a:stretch>
                <a:fillRect l="0" t="-81199" r="23452" b="-81199"/>
              </a:stretch>
            </a:blipFill>
          </p:spPr>
        </p:sp>
        <p:sp>
          <p:nvSpPr>
            <p:cNvPr name="TextBox 34" id="34"/>
            <p:cNvSpPr txBox="true"/>
            <p:nvPr/>
          </p:nvSpPr>
          <p:spPr>
            <a:xfrm>
              <a:off x="0" y="-19050"/>
              <a:ext cx="4826000" cy="567690"/>
            </a:xfrm>
            <a:prstGeom prst="rect">
              <a:avLst/>
            </a:prstGeom>
          </p:spPr>
          <p:txBody>
            <a:bodyPr anchor="ctr" rtlCol="false" tIns="0" lIns="0" bIns="0" rIns="0"/>
            <a:lstStyle/>
            <a:p>
              <a:pPr algn="ctr">
                <a:lnSpc>
                  <a:spcPts val="1889"/>
                </a:lnSpc>
              </a:pPr>
              <a:r>
                <a:rPr lang="en-US" sz="1575">
                  <a:solidFill>
                    <a:srgbClr val="5B6B5C"/>
                  </a:solidFill>
                  <a:latin typeface="Calibri (MS)"/>
                  <a:ea typeface="Calibri (MS)"/>
                  <a:cs typeface="Calibri (MS)"/>
                  <a:sym typeface="Calibri (MS)"/>
                </a:rPr>
                <a:t>8–9 años</a:t>
              </a:r>
            </a:p>
          </p:txBody>
        </p:sp>
      </p:grpSp>
      <p:grpSp>
        <p:nvGrpSpPr>
          <p:cNvPr name="Group 35" id="35"/>
          <p:cNvGrpSpPr/>
          <p:nvPr/>
        </p:nvGrpSpPr>
        <p:grpSpPr>
          <a:xfrm rot="0">
            <a:off x="6865620" y="4034790"/>
            <a:ext cx="4533900" cy="1333500"/>
            <a:chOff x="0" y="0"/>
            <a:chExt cx="6045200" cy="1778000"/>
          </a:xfrm>
        </p:grpSpPr>
        <p:sp>
          <p:nvSpPr>
            <p:cNvPr name="Freeform 36" id="36"/>
            <p:cNvSpPr/>
            <p:nvPr/>
          </p:nvSpPr>
          <p:spPr>
            <a:xfrm flipH="false" flipV="false" rot="0">
              <a:off x="0" y="0"/>
              <a:ext cx="6045200" cy="1778000"/>
            </a:xfrm>
            <a:custGeom>
              <a:avLst/>
              <a:gdLst/>
              <a:ahLst/>
              <a:cxnLst/>
              <a:rect r="r" b="b" t="t" l="l"/>
              <a:pathLst>
                <a:path h="1778000" w="6045200">
                  <a:moveTo>
                    <a:pt x="0" y="0"/>
                  </a:moveTo>
                  <a:lnTo>
                    <a:pt x="6045200" y="0"/>
                  </a:lnTo>
                  <a:lnTo>
                    <a:pt x="6045200" y="1778000"/>
                  </a:lnTo>
                  <a:lnTo>
                    <a:pt x="0" y="1778000"/>
                  </a:lnTo>
                  <a:close/>
                </a:path>
              </a:pathLst>
            </a:custGeom>
            <a:blipFill>
              <a:blip r:embed="rId3">
                <a:alphaModFix amt="0"/>
              </a:blip>
              <a:stretch>
                <a:fillRect l="-40219" t="0" r="486" b="-85142"/>
              </a:stretch>
            </a:blipFill>
          </p:spPr>
        </p:sp>
        <p:sp>
          <p:nvSpPr>
            <p:cNvPr name="TextBox 37" id="37"/>
            <p:cNvSpPr txBox="true"/>
            <p:nvPr/>
          </p:nvSpPr>
          <p:spPr>
            <a:xfrm>
              <a:off x="0" y="-19050"/>
              <a:ext cx="6045200" cy="1797050"/>
            </a:xfrm>
            <a:prstGeom prst="rect">
              <a:avLst/>
            </a:prstGeom>
          </p:spPr>
          <p:txBody>
            <a:bodyPr anchor="ctr" rtlCol="false" tIns="0" lIns="0" bIns="0" rIns="0"/>
            <a:lstStyle/>
            <a:p>
              <a:pPr algn="ctr">
                <a:lnSpc>
                  <a:spcPts val="1889"/>
                </a:lnSpc>
              </a:pPr>
              <a:r>
                <a:rPr lang="en-US" sz="1575">
                  <a:solidFill>
                    <a:srgbClr val="1F2E20"/>
                  </a:solidFill>
                  <a:latin typeface="Calibri (MS)"/>
                  <a:ea typeface="Calibri (MS)"/>
                  <a:cs typeface="Calibri (MS)"/>
                  <a:sym typeface="Calibri (MS)"/>
                </a:rPr>
                <a:t>Consolidar la técnica e iniciar la táctica.</a:t>
              </a:r>
            </a:p>
          </p:txBody>
        </p:sp>
      </p:grpSp>
      <p:grpSp>
        <p:nvGrpSpPr>
          <p:cNvPr name="Group 38" id="38"/>
          <p:cNvGrpSpPr/>
          <p:nvPr/>
        </p:nvGrpSpPr>
        <p:grpSpPr>
          <a:xfrm rot="0">
            <a:off x="12161520" y="2606040"/>
            <a:ext cx="5143500" cy="3143250"/>
            <a:chOff x="0" y="0"/>
            <a:chExt cx="6858000" cy="4191000"/>
          </a:xfrm>
        </p:grpSpPr>
        <p:sp>
          <p:nvSpPr>
            <p:cNvPr name="Freeform 39" id="39"/>
            <p:cNvSpPr/>
            <p:nvPr/>
          </p:nvSpPr>
          <p:spPr>
            <a:xfrm flipH="false" flipV="false" rot="0">
              <a:off x="0" y="0"/>
              <a:ext cx="6858000" cy="4191000"/>
            </a:xfrm>
            <a:custGeom>
              <a:avLst/>
              <a:gdLst/>
              <a:ahLst/>
              <a:cxnLst/>
              <a:rect r="r" b="b" t="t" l="l"/>
              <a:pathLst>
                <a:path h="4191000" w="6858000">
                  <a:moveTo>
                    <a:pt x="0" y="104775"/>
                  </a:moveTo>
                  <a:cubicBezTo>
                    <a:pt x="0" y="46930"/>
                    <a:pt x="135921" y="0"/>
                    <a:pt x="303451" y="0"/>
                  </a:cubicBezTo>
                  <a:lnTo>
                    <a:pt x="6554549" y="0"/>
                  </a:lnTo>
                  <a:cubicBezTo>
                    <a:pt x="6722080" y="0"/>
                    <a:pt x="6858000" y="46930"/>
                    <a:pt x="6858000" y="104775"/>
                  </a:cubicBezTo>
                  <a:lnTo>
                    <a:pt x="6858000" y="4086225"/>
                  </a:lnTo>
                  <a:cubicBezTo>
                    <a:pt x="6858000" y="4144070"/>
                    <a:pt x="6722080" y="4191000"/>
                    <a:pt x="6554549" y="4191000"/>
                  </a:cubicBezTo>
                  <a:lnTo>
                    <a:pt x="303451" y="4191000"/>
                  </a:lnTo>
                  <a:cubicBezTo>
                    <a:pt x="135921" y="4191000"/>
                    <a:pt x="0" y="4144070"/>
                    <a:pt x="0" y="4086225"/>
                  </a:cubicBezTo>
                  <a:close/>
                </a:path>
              </a:pathLst>
            </a:custGeom>
            <a:solidFill>
              <a:srgbClr val="E8F5E9"/>
            </a:solidFill>
          </p:spPr>
        </p:sp>
      </p:grpSp>
      <p:grpSp>
        <p:nvGrpSpPr>
          <p:cNvPr name="Group 40" id="40"/>
          <p:cNvGrpSpPr/>
          <p:nvPr/>
        </p:nvGrpSpPr>
        <p:grpSpPr>
          <a:xfrm rot="0">
            <a:off x="12466320" y="2910840"/>
            <a:ext cx="762000" cy="762000"/>
            <a:chOff x="0" y="0"/>
            <a:chExt cx="1016000" cy="1016000"/>
          </a:xfrm>
        </p:grpSpPr>
        <p:sp>
          <p:nvSpPr>
            <p:cNvPr name="Freeform 41" id="41"/>
            <p:cNvSpPr/>
            <p:nvPr/>
          </p:nvSpPr>
          <p:spPr>
            <a:xfrm flipH="false" flipV="false" rot="0">
              <a:off x="0" y="0"/>
              <a:ext cx="1016000" cy="1016000"/>
            </a:xfrm>
            <a:custGeom>
              <a:avLst/>
              <a:gdLst/>
              <a:ahLst/>
              <a:cxnLst/>
              <a:rect r="r" b="b" t="t" l="l"/>
              <a:pathLst>
                <a:path h="1016000" w="1016000">
                  <a:moveTo>
                    <a:pt x="0" y="508000"/>
                  </a:moveTo>
                  <a:cubicBezTo>
                    <a:pt x="0" y="227424"/>
                    <a:pt x="227424" y="0"/>
                    <a:pt x="508000" y="0"/>
                  </a:cubicBezTo>
                  <a:cubicBezTo>
                    <a:pt x="788576" y="0"/>
                    <a:pt x="1016000" y="227424"/>
                    <a:pt x="1016000" y="508000"/>
                  </a:cubicBezTo>
                  <a:cubicBezTo>
                    <a:pt x="1016000" y="788576"/>
                    <a:pt x="788576" y="1016000"/>
                    <a:pt x="508000" y="1016000"/>
                  </a:cubicBezTo>
                  <a:cubicBezTo>
                    <a:pt x="227424" y="1016000"/>
                    <a:pt x="0" y="788576"/>
                    <a:pt x="0" y="508000"/>
                  </a:cubicBezTo>
                  <a:close/>
                </a:path>
              </a:pathLst>
            </a:custGeom>
            <a:solidFill>
              <a:srgbClr val="2E7D32"/>
            </a:solidFill>
          </p:spPr>
        </p:sp>
      </p:grpSp>
      <p:grpSp>
        <p:nvGrpSpPr>
          <p:cNvPr name="Group 42" id="42"/>
          <p:cNvGrpSpPr/>
          <p:nvPr/>
        </p:nvGrpSpPr>
        <p:grpSpPr>
          <a:xfrm rot="0">
            <a:off x="12573000" y="3017520"/>
            <a:ext cx="548640" cy="548640"/>
            <a:chOff x="0" y="0"/>
            <a:chExt cx="731520" cy="731520"/>
          </a:xfrm>
        </p:grpSpPr>
        <p:sp>
          <p:nvSpPr>
            <p:cNvPr name="Freeform 43" id="43" descr="icon_users.png"/>
            <p:cNvSpPr/>
            <p:nvPr/>
          </p:nvSpPr>
          <p:spPr>
            <a:xfrm flipH="false" flipV="false" rot="0">
              <a:off x="0" y="0"/>
              <a:ext cx="731571" cy="731571"/>
            </a:xfrm>
            <a:custGeom>
              <a:avLst/>
              <a:gdLst/>
              <a:ahLst/>
              <a:cxnLst/>
              <a:rect r="r" b="b" t="t" l="l"/>
              <a:pathLst>
                <a:path h="731571" w="731571">
                  <a:moveTo>
                    <a:pt x="0" y="0"/>
                  </a:moveTo>
                  <a:lnTo>
                    <a:pt x="731571" y="0"/>
                  </a:lnTo>
                  <a:lnTo>
                    <a:pt x="731571" y="731571"/>
                  </a:lnTo>
                  <a:lnTo>
                    <a:pt x="0" y="731571"/>
                  </a:lnTo>
                  <a:lnTo>
                    <a:pt x="0" y="0"/>
                  </a:lnTo>
                  <a:close/>
                </a:path>
              </a:pathLst>
            </a:custGeom>
            <a:blipFill>
              <a:blip r:embed="rId6"/>
              <a:stretch>
                <a:fillRect l="0" t="0" r="0" b="0"/>
              </a:stretch>
            </a:blipFill>
          </p:spPr>
        </p:sp>
      </p:grpSp>
      <p:grpSp>
        <p:nvGrpSpPr>
          <p:cNvPr name="Group 44" id="44"/>
          <p:cNvGrpSpPr/>
          <p:nvPr/>
        </p:nvGrpSpPr>
        <p:grpSpPr>
          <a:xfrm rot="0">
            <a:off x="13380720" y="2948940"/>
            <a:ext cx="3619500" cy="1651797"/>
            <a:chOff x="0" y="0"/>
            <a:chExt cx="4826000" cy="2202396"/>
          </a:xfrm>
        </p:grpSpPr>
        <p:sp>
          <p:nvSpPr>
            <p:cNvPr name="Freeform 45" id="45"/>
            <p:cNvSpPr/>
            <p:nvPr/>
          </p:nvSpPr>
          <p:spPr>
            <a:xfrm flipH="false" flipV="false" rot="0">
              <a:off x="0" y="0"/>
              <a:ext cx="4826000" cy="2202396"/>
            </a:xfrm>
            <a:custGeom>
              <a:avLst/>
              <a:gdLst/>
              <a:ahLst/>
              <a:cxnLst/>
              <a:rect r="r" b="b" t="t" l="l"/>
              <a:pathLst>
                <a:path h="2202396" w="4826000">
                  <a:moveTo>
                    <a:pt x="0" y="0"/>
                  </a:moveTo>
                  <a:lnTo>
                    <a:pt x="4826000" y="0"/>
                  </a:lnTo>
                  <a:lnTo>
                    <a:pt x="4826000" y="2202396"/>
                  </a:lnTo>
                  <a:lnTo>
                    <a:pt x="0" y="2202396"/>
                  </a:lnTo>
                  <a:close/>
                </a:path>
              </a:pathLst>
            </a:custGeom>
            <a:blipFill>
              <a:blip r:embed="rId3">
                <a:alphaModFix amt="0"/>
              </a:blip>
              <a:stretch>
                <a:fillRect l="0" t="-16075" r="23452" b="50709"/>
              </a:stretch>
            </a:blipFill>
          </p:spPr>
        </p:sp>
        <p:sp>
          <p:nvSpPr>
            <p:cNvPr name="TextBox 46" id="46"/>
            <p:cNvSpPr txBox="true"/>
            <p:nvPr/>
          </p:nvSpPr>
          <p:spPr>
            <a:xfrm>
              <a:off x="0" y="-19050"/>
              <a:ext cx="4826000" cy="2221446"/>
            </a:xfrm>
            <a:prstGeom prst="rect">
              <a:avLst/>
            </a:prstGeom>
          </p:spPr>
          <p:txBody>
            <a:bodyPr anchor="ctr" rtlCol="false" tIns="0" lIns="0" bIns="0" rIns="0"/>
            <a:lstStyle/>
            <a:p>
              <a:pPr algn="ctr">
                <a:lnSpc>
                  <a:spcPts val="2700"/>
                </a:lnSpc>
              </a:pPr>
              <a:r>
                <a:rPr lang="en-US" sz="2250" b="true">
                  <a:solidFill>
                    <a:srgbClr val="1B3D1E"/>
                  </a:solidFill>
                  <a:latin typeface="Cambria Bold"/>
                  <a:ea typeface="Cambria Bold"/>
                  <a:cs typeface="Cambria Bold"/>
                  <a:sym typeface="Cambria Bold"/>
                </a:rPr>
                <a:t>Alevín</a:t>
              </a:r>
            </a:p>
          </p:txBody>
        </p:sp>
      </p:grpSp>
      <p:grpSp>
        <p:nvGrpSpPr>
          <p:cNvPr name="Group 47" id="47"/>
          <p:cNvGrpSpPr/>
          <p:nvPr/>
        </p:nvGrpSpPr>
        <p:grpSpPr>
          <a:xfrm rot="0">
            <a:off x="13380720" y="3406140"/>
            <a:ext cx="3619500" cy="411480"/>
            <a:chOff x="0" y="0"/>
            <a:chExt cx="4826000" cy="548640"/>
          </a:xfrm>
        </p:grpSpPr>
        <p:sp>
          <p:nvSpPr>
            <p:cNvPr name="Freeform 48" id="48"/>
            <p:cNvSpPr/>
            <p:nvPr/>
          </p:nvSpPr>
          <p:spPr>
            <a:xfrm flipH="false" flipV="false" rot="0">
              <a:off x="0" y="0"/>
              <a:ext cx="4826000" cy="548640"/>
            </a:xfrm>
            <a:custGeom>
              <a:avLst/>
              <a:gdLst/>
              <a:ahLst/>
              <a:cxnLst/>
              <a:rect r="r" b="b" t="t" l="l"/>
              <a:pathLst>
                <a:path h="548640" w="4826000">
                  <a:moveTo>
                    <a:pt x="0" y="0"/>
                  </a:moveTo>
                  <a:lnTo>
                    <a:pt x="4826000" y="0"/>
                  </a:lnTo>
                  <a:lnTo>
                    <a:pt x="4826000" y="548640"/>
                  </a:lnTo>
                  <a:lnTo>
                    <a:pt x="0" y="548640"/>
                  </a:lnTo>
                  <a:close/>
                </a:path>
              </a:pathLst>
            </a:custGeom>
            <a:blipFill>
              <a:blip r:embed="rId3">
                <a:alphaModFix amt="0"/>
              </a:blip>
              <a:stretch>
                <a:fillRect l="0" t="-81199" r="23452" b="-81199"/>
              </a:stretch>
            </a:blipFill>
          </p:spPr>
        </p:sp>
        <p:sp>
          <p:nvSpPr>
            <p:cNvPr name="TextBox 49" id="49"/>
            <p:cNvSpPr txBox="true"/>
            <p:nvPr/>
          </p:nvSpPr>
          <p:spPr>
            <a:xfrm>
              <a:off x="0" y="-19050"/>
              <a:ext cx="4826000" cy="567690"/>
            </a:xfrm>
            <a:prstGeom prst="rect">
              <a:avLst/>
            </a:prstGeom>
          </p:spPr>
          <p:txBody>
            <a:bodyPr anchor="ctr" rtlCol="false" tIns="0" lIns="0" bIns="0" rIns="0"/>
            <a:lstStyle/>
            <a:p>
              <a:pPr algn="ctr">
                <a:lnSpc>
                  <a:spcPts val="1889"/>
                </a:lnSpc>
              </a:pPr>
              <a:r>
                <a:rPr lang="en-US" sz="1575">
                  <a:solidFill>
                    <a:srgbClr val="5B6B5C"/>
                  </a:solidFill>
                  <a:latin typeface="Calibri (MS)"/>
                  <a:ea typeface="Calibri (MS)"/>
                  <a:cs typeface="Calibri (MS)"/>
                  <a:sym typeface="Calibri (MS)"/>
                </a:rPr>
                <a:t>10–11 años</a:t>
              </a:r>
            </a:p>
          </p:txBody>
        </p:sp>
      </p:grpSp>
      <p:grpSp>
        <p:nvGrpSpPr>
          <p:cNvPr name="Group 50" id="50"/>
          <p:cNvGrpSpPr/>
          <p:nvPr/>
        </p:nvGrpSpPr>
        <p:grpSpPr>
          <a:xfrm rot="0">
            <a:off x="12466320" y="4034790"/>
            <a:ext cx="4533900" cy="1333500"/>
            <a:chOff x="0" y="0"/>
            <a:chExt cx="6045200" cy="1778000"/>
          </a:xfrm>
        </p:grpSpPr>
        <p:sp>
          <p:nvSpPr>
            <p:cNvPr name="Freeform 51" id="51"/>
            <p:cNvSpPr/>
            <p:nvPr/>
          </p:nvSpPr>
          <p:spPr>
            <a:xfrm flipH="false" flipV="false" rot="0">
              <a:off x="0" y="0"/>
              <a:ext cx="6045200" cy="1778000"/>
            </a:xfrm>
            <a:custGeom>
              <a:avLst/>
              <a:gdLst/>
              <a:ahLst/>
              <a:cxnLst/>
              <a:rect r="r" b="b" t="t" l="l"/>
              <a:pathLst>
                <a:path h="1778000" w="6045200">
                  <a:moveTo>
                    <a:pt x="0" y="0"/>
                  </a:moveTo>
                  <a:lnTo>
                    <a:pt x="6045200" y="0"/>
                  </a:lnTo>
                  <a:lnTo>
                    <a:pt x="6045200" y="1778000"/>
                  </a:lnTo>
                  <a:lnTo>
                    <a:pt x="0" y="1778000"/>
                  </a:lnTo>
                  <a:close/>
                </a:path>
              </a:pathLst>
            </a:custGeom>
            <a:blipFill>
              <a:blip r:embed="rId3">
                <a:alphaModFix amt="0"/>
              </a:blip>
              <a:stretch>
                <a:fillRect l="-40219" t="0" r="486" b="-85142"/>
              </a:stretch>
            </a:blipFill>
          </p:spPr>
        </p:sp>
        <p:sp>
          <p:nvSpPr>
            <p:cNvPr name="TextBox 52" id="52"/>
            <p:cNvSpPr txBox="true"/>
            <p:nvPr/>
          </p:nvSpPr>
          <p:spPr>
            <a:xfrm>
              <a:off x="0" y="-19050"/>
              <a:ext cx="6045200" cy="1797050"/>
            </a:xfrm>
            <a:prstGeom prst="rect">
              <a:avLst/>
            </a:prstGeom>
          </p:spPr>
          <p:txBody>
            <a:bodyPr anchor="ctr" rtlCol="false" tIns="0" lIns="0" bIns="0" rIns="0"/>
            <a:lstStyle/>
            <a:p>
              <a:pPr algn="ctr">
                <a:lnSpc>
                  <a:spcPts val="1889"/>
                </a:lnSpc>
              </a:pPr>
              <a:r>
                <a:rPr lang="en-US" sz="1575">
                  <a:solidFill>
                    <a:srgbClr val="1F2E20"/>
                  </a:solidFill>
                  <a:latin typeface="Calibri (MS)"/>
                  <a:ea typeface="Calibri (MS)"/>
                  <a:cs typeface="Calibri (MS)"/>
                  <a:sym typeface="Calibri (MS)"/>
                </a:rPr>
                <a:t>Comprensión táctica colectiva y desarrollo personal.</a:t>
              </a:r>
            </a:p>
          </p:txBody>
        </p:sp>
      </p:grpSp>
      <p:grpSp>
        <p:nvGrpSpPr>
          <p:cNvPr name="Group 53" id="53"/>
          <p:cNvGrpSpPr/>
          <p:nvPr/>
        </p:nvGrpSpPr>
        <p:grpSpPr>
          <a:xfrm rot="0">
            <a:off x="960120" y="6206490"/>
            <a:ext cx="5143500" cy="3143250"/>
            <a:chOff x="0" y="0"/>
            <a:chExt cx="6858000" cy="4191000"/>
          </a:xfrm>
        </p:grpSpPr>
        <p:sp>
          <p:nvSpPr>
            <p:cNvPr name="Freeform 54" id="54"/>
            <p:cNvSpPr/>
            <p:nvPr/>
          </p:nvSpPr>
          <p:spPr>
            <a:xfrm flipH="false" flipV="false" rot="0">
              <a:off x="0" y="0"/>
              <a:ext cx="6858000" cy="4191000"/>
            </a:xfrm>
            <a:custGeom>
              <a:avLst/>
              <a:gdLst/>
              <a:ahLst/>
              <a:cxnLst/>
              <a:rect r="r" b="b" t="t" l="l"/>
              <a:pathLst>
                <a:path h="4191000" w="6858000">
                  <a:moveTo>
                    <a:pt x="0" y="104775"/>
                  </a:moveTo>
                  <a:cubicBezTo>
                    <a:pt x="0" y="46930"/>
                    <a:pt x="135921" y="0"/>
                    <a:pt x="303451" y="0"/>
                  </a:cubicBezTo>
                  <a:lnTo>
                    <a:pt x="6554549" y="0"/>
                  </a:lnTo>
                  <a:cubicBezTo>
                    <a:pt x="6722080" y="0"/>
                    <a:pt x="6858000" y="46930"/>
                    <a:pt x="6858000" y="104775"/>
                  </a:cubicBezTo>
                  <a:lnTo>
                    <a:pt x="6858000" y="4086225"/>
                  </a:lnTo>
                  <a:cubicBezTo>
                    <a:pt x="6858000" y="4144070"/>
                    <a:pt x="6722080" y="4191000"/>
                    <a:pt x="6554549" y="4191000"/>
                  </a:cubicBezTo>
                  <a:lnTo>
                    <a:pt x="303451" y="4191000"/>
                  </a:lnTo>
                  <a:cubicBezTo>
                    <a:pt x="135921" y="4191000"/>
                    <a:pt x="0" y="4144070"/>
                    <a:pt x="0" y="4086225"/>
                  </a:cubicBezTo>
                  <a:close/>
                </a:path>
              </a:pathLst>
            </a:custGeom>
            <a:solidFill>
              <a:srgbClr val="E8F5E9"/>
            </a:solidFill>
          </p:spPr>
        </p:sp>
      </p:grpSp>
      <p:grpSp>
        <p:nvGrpSpPr>
          <p:cNvPr name="Group 55" id="55"/>
          <p:cNvGrpSpPr/>
          <p:nvPr/>
        </p:nvGrpSpPr>
        <p:grpSpPr>
          <a:xfrm rot="0">
            <a:off x="1264920" y="6511290"/>
            <a:ext cx="762000" cy="762000"/>
            <a:chOff x="0" y="0"/>
            <a:chExt cx="1016000" cy="1016000"/>
          </a:xfrm>
        </p:grpSpPr>
        <p:sp>
          <p:nvSpPr>
            <p:cNvPr name="Freeform 56" id="56"/>
            <p:cNvSpPr/>
            <p:nvPr/>
          </p:nvSpPr>
          <p:spPr>
            <a:xfrm flipH="false" flipV="false" rot="0">
              <a:off x="0" y="0"/>
              <a:ext cx="1016000" cy="1016000"/>
            </a:xfrm>
            <a:custGeom>
              <a:avLst/>
              <a:gdLst/>
              <a:ahLst/>
              <a:cxnLst/>
              <a:rect r="r" b="b" t="t" l="l"/>
              <a:pathLst>
                <a:path h="1016000" w="1016000">
                  <a:moveTo>
                    <a:pt x="0" y="508000"/>
                  </a:moveTo>
                  <a:cubicBezTo>
                    <a:pt x="0" y="227424"/>
                    <a:pt x="227424" y="0"/>
                    <a:pt x="508000" y="0"/>
                  </a:cubicBezTo>
                  <a:cubicBezTo>
                    <a:pt x="788576" y="0"/>
                    <a:pt x="1016000" y="227424"/>
                    <a:pt x="1016000" y="508000"/>
                  </a:cubicBezTo>
                  <a:cubicBezTo>
                    <a:pt x="1016000" y="788576"/>
                    <a:pt x="788576" y="1016000"/>
                    <a:pt x="508000" y="1016000"/>
                  </a:cubicBezTo>
                  <a:cubicBezTo>
                    <a:pt x="227424" y="1016000"/>
                    <a:pt x="0" y="788576"/>
                    <a:pt x="0" y="508000"/>
                  </a:cubicBezTo>
                  <a:close/>
                </a:path>
              </a:pathLst>
            </a:custGeom>
            <a:solidFill>
              <a:srgbClr val="2E7D32"/>
            </a:solidFill>
          </p:spPr>
        </p:sp>
      </p:grpSp>
      <p:grpSp>
        <p:nvGrpSpPr>
          <p:cNvPr name="Group 57" id="57"/>
          <p:cNvGrpSpPr/>
          <p:nvPr/>
        </p:nvGrpSpPr>
        <p:grpSpPr>
          <a:xfrm rot="0">
            <a:off x="1371600" y="6617970"/>
            <a:ext cx="548640" cy="548640"/>
            <a:chOff x="0" y="0"/>
            <a:chExt cx="731520" cy="731520"/>
          </a:xfrm>
        </p:grpSpPr>
        <p:sp>
          <p:nvSpPr>
            <p:cNvPr name="Freeform 58" id="58" descr="/home/claude/gazteak_pptx/icon_award.png"/>
            <p:cNvSpPr/>
            <p:nvPr/>
          </p:nvSpPr>
          <p:spPr>
            <a:xfrm flipH="false" flipV="false" rot="0">
              <a:off x="0" y="0"/>
              <a:ext cx="731571" cy="731571"/>
            </a:xfrm>
            <a:custGeom>
              <a:avLst/>
              <a:gdLst/>
              <a:ahLst/>
              <a:cxnLst/>
              <a:rect r="r" b="b" t="t" l="l"/>
              <a:pathLst>
                <a:path h="731571" w="731571">
                  <a:moveTo>
                    <a:pt x="0" y="0"/>
                  </a:moveTo>
                  <a:lnTo>
                    <a:pt x="731571" y="0"/>
                  </a:lnTo>
                  <a:lnTo>
                    <a:pt x="731571" y="731571"/>
                  </a:lnTo>
                  <a:lnTo>
                    <a:pt x="0" y="731571"/>
                  </a:lnTo>
                  <a:lnTo>
                    <a:pt x="0" y="0"/>
                  </a:lnTo>
                  <a:close/>
                </a:path>
              </a:pathLst>
            </a:custGeom>
            <a:blipFill>
              <a:blip r:embed="rId7"/>
              <a:stretch>
                <a:fillRect l="-2053" t="-6" r="-8952" b="-10999"/>
              </a:stretch>
            </a:blipFill>
          </p:spPr>
        </p:sp>
      </p:grpSp>
      <p:grpSp>
        <p:nvGrpSpPr>
          <p:cNvPr name="Group 59" id="59"/>
          <p:cNvGrpSpPr/>
          <p:nvPr/>
        </p:nvGrpSpPr>
        <p:grpSpPr>
          <a:xfrm rot="0">
            <a:off x="2179320" y="6549390"/>
            <a:ext cx="3619500" cy="1651797"/>
            <a:chOff x="0" y="0"/>
            <a:chExt cx="4826000" cy="2202396"/>
          </a:xfrm>
        </p:grpSpPr>
        <p:sp>
          <p:nvSpPr>
            <p:cNvPr name="Freeform 60" id="60"/>
            <p:cNvSpPr/>
            <p:nvPr/>
          </p:nvSpPr>
          <p:spPr>
            <a:xfrm flipH="false" flipV="false" rot="0">
              <a:off x="0" y="0"/>
              <a:ext cx="4826000" cy="2202396"/>
            </a:xfrm>
            <a:custGeom>
              <a:avLst/>
              <a:gdLst/>
              <a:ahLst/>
              <a:cxnLst/>
              <a:rect r="r" b="b" t="t" l="l"/>
              <a:pathLst>
                <a:path h="2202396" w="4826000">
                  <a:moveTo>
                    <a:pt x="0" y="0"/>
                  </a:moveTo>
                  <a:lnTo>
                    <a:pt x="4826000" y="0"/>
                  </a:lnTo>
                  <a:lnTo>
                    <a:pt x="4826000" y="2202396"/>
                  </a:lnTo>
                  <a:lnTo>
                    <a:pt x="0" y="2202396"/>
                  </a:lnTo>
                  <a:close/>
                </a:path>
              </a:pathLst>
            </a:custGeom>
            <a:blipFill>
              <a:blip r:embed="rId3">
                <a:alphaModFix amt="0"/>
              </a:blip>
              <a:stretch>
                <a:fillRect l="0" t="-16075" r="23452" b="50709"/>
              </a:stretch>
            </a:blipFill>
          </p:spPr>
        </p:sp>
        <p:sp>
          <p:nvSpPr>
            <p:cNvPr name="TextBox 61" id="61"/>
            <p:cNvSpPr txBox="true"/>
            <p:nvPr/>
          </p:nvSpPr>
          <p:spPr>
            <a:xfrm>
              <a:off x="0" y="-19050"/>
              <a:ext cx="4826000" cy="2221446"/>
            </a:xfrm>
            <a:prstGeom prst="rect">
              <a:avLst/>
            </a:prstGeom>
          </p:spPr>
          <p:txBody>
            <a:bodyPr anchor="ctr" rtlCol="false" tIns="0" lIns="0" bIns="0" rIns="0"/>
            <a:lstStyle/>
            <a:p>
              <a:pPr algn="ctr">
                <a:lnSpc>
                  <a:spcPts val="2700"/>
                </a:lnSpc>
              </a:pPr>
              <a:r>
                <a:rPr lang="en-US" sz="2250" b="true">
                  <a:solidFill>
                    <a:srgbClr val="1B3D1E"/>
                  </a:solidFill>
                  <a:latin typeface="Cambria Bold"/>
                  <a:ea typeface="Cambria Bold"/>
                  <a:cs typeface="Cambria Bold"/>
                  <a:sym typeface="Cambria Bold"/>
                </a:rPr>
                <a:t>Infantil</a:t>
              </a:r>
            </a:p>
          </p:txBody>
        </p:sp>
      </p:grpSp>
      <p:grpSp>
        <p:nvGrpSpPr>
          <p:cNvPr name="Group 62" id="62"/>
          <p:cNvGrpSpPr/>
          <p:nvPr/>
        </p:nvGrpSpPr>
        <p:grpSpPr>
          <a:xfrm rot="0">
            <a:off x="2179320" y="7006590"/>
            <a:ext cx="3619500" cy="411480"/>
            <a:chOff x="0" y="0"/>
            <a:chExt cx="4826000" cy="548640"/>
          </a:xfrm>
        </p:grpSpPr>
        <p:sp>
          <p:nvSpPr>
            <p:cNvPr name="Freeform 63" id="63"/>
            <p:cNvSpPr/>
            <p:nvPr/>
          </p:nvSpPr>
          <p:spPr>
            <a:xfrm flipH="false" flipV="false" rot="0">
              <a:off x="0" y="0"/>
              <a:ext cx="4826000" cy="548640"/>
            </a:xfrm>
            <a:custGeom>
              <a:avLst/>
              <a:gdLst/>
              <a:ahLst/>
              <a:cxnLst/>
              <a:rect r="r" b="b" t="t" l="l"/>
              <a:pathLst>
                <a:path h="548640" w="4826000">
                  <a:moveTo>
                    <a:pt x="0" y="0"/>
                  </a:moveTo>
                  <a:lnTo>
                    <a:pt x="4826000" y="0"/>
                  </a:lnTo>
                  <a:lnTo>
                    <a:pt x="4826000" y="548640"/>
                  </a:lnTo>
                  <a:lnTo>
                    <a:pt x="0" y="548640"/>
                  </a:lnTo>
                  <a:close/>
                </a:path>
              </a:pathLst>
            </a:custGeom>
            <a:blipFill>
              <a:blip r:embed="rId3">
                <a:alphaModFix amt="0"/>
              </a:blip>
              <a:stretch>
                <a:fillRect l="0" t="-81199" r="23452" b="-81199"/>
              </a:stretch>
            </a:blipFill>
          </p:spPr>
        </p:sp>
        <p:sp>
          <p:nvSpPr>
            <p:cNvPr name="TextBox 64" id="64"/>
            <p:cNvSpPr txBox="true"/>
            <p:nvPr/>
          </p:nvSpPr>
          <p:spPr>
            <a:xfrm>
              <a:off x="0" y="-19050"/>
              <a:ext cx="4826000" cy="567690"/>
            </a:xfrm>
            <a:prstGeom prst="rect">
              <a:avLst/>
            </a:prstGeom>
          </p:spPr>
          <p:txBody>
            <a:bodyPr anchor="ctr" rtlCol="false" tIns="0" lIns="0" bIns="0" rIns="0"/>
            <a:lstStyle/>
            <a:p>
              <a:pPr algn="ctr">
                <a:lnSpc>
                  <a:spcPts val="1889"/>
                </a:lnSpc>
              </a:pPr>
              <a:r>
                <a:rPr lang="en-US" sz="1575">
                  <a:solidFill>
                    <a:srgbClr val="5B6B5C"/>
                  </a:solidFill>
                  <a:latin typeface="Calibri (MS)"/>
                  <a:ea typeface="Calibri (MS)"/>
                  <a:cs typeface="Calibri (MS)"/>
                  <a:sym typeface="Calibri (MS)"/>
                </a:rPr>
                <a:t>12–13 años</a:t>
              </a:r>
            </a:p>
          </p:txBody>
        </p:sp>
      </p:grpSp>
      <p:grpSp>
        <p:nvGrpSpPr>
          <p:cNvPr name="Group 65" id="65"/>
          <p:cNvGrpSpPr/>
          <p:nvPr/>
        </p:nvGrpSpPr>
        <p:grpSpPr>
          <a:xfrm rot="0">
            <a:off x="1264920" y="7635240"/>
            <a:ext cx="4533900" cy="1333500"/>
            <a:chOff x="0" y="0"/>
            <a:chExt cx="6045200" cy="1778000"/>
          </a:xfrm>
        </p:grpSpPr>
        <p:sp>
          <p:nvSpPr>
            <p:cNvPr name="Freeform 66" id="66"/>
            <p:cNvSpPr/>
            <p:nvPr/>
          </p:nvSpPr>
          <p:spPr>
            <a:xfrm flipH="false" flipV="false" rot="0">
              <a:off x="0" y="0"/>
              <a:ext cx="6045200" cy="1778000"/>
            </a:xfrm>
            <a:custGeom>
              <a:avLst/>
              <a:gdLst/>
              <a:ahLst/>
              <a:cxnLst/>
              <a:rect r="r" b="b" t="t" l="l"/>
              <a:pathLst>
                <a:path h="1778000" w="6045200">
                  <a:moveTo>
                    <a:pt x="0" y="0"/>
                  </a:moveTo>
                  <a:lnTo>
                    <a:pt x="6045200" y="0"/>
                  </a:lnTo>
                  <a:lnTo>
                    <a:pt x="6045200" y="1778000"/>
                  </a:lnTo>
                  <a:lnTo>
                    <a:pt x="0" y="1778000"/>
                  </a:lnTo>
                  <a:close/>
                </a:path>
              </a:pathLst>
            </a:custGeom>
            <a:blipFill>
              <a:blip r:embed="rId3">
                <a:alphaModFix amt="0"/>
              </a:blip>
              <a:stretch>
                <a:fillRect l="-40219" t="0" r="486" b="-85142"/>
              </a:stretch>
            </a:blipFill>
          </p:spPr>
        </p:sp>
        <p:sp>
          <p:nvSpPr>
            <p:cNvPr name="TextBox 67" id="67"/>
            <p:cNvSpPr txBox="true"/>
            <p:nvPr/>
          </p:nvSpPr>
          <p:spPr>
            <a:xfrm>
              <a:off x="0" y="-19050"/>
              <a:ext cx="6045200" cy="1797050"/>
            </a:xfrm>
            <a:prstGeom prst="rect">
              <a:avLst/>
            </a:prstGeom>
          </p:spPr>
          <p:txBody>
            <a:bodyPr anchor="ctr" rtlCol="false" tIns="0" lIns="0" bIns="0" rIns="0"/>
            <a:lstStyle/>
            <a:p>
              <a:pPr algn="ctr">
                <a:lnSpc>
                  <a:spcPts val="1889"/>
                </a:lnSpc>
              </a:pPr>
              <a:r>
                <a:rPr lang="en-US" sz="1575">
                  <a:solidFill>
                    <a:srgbClr val="1F2E20"/>
                  </a:solidFill>
                  <a:latin typeface="Calibri (MS)"/>
                  <a:ea typeface="Calibri (MS)"/>
                  <a:cs typeface="Calibri (MS)"/>
                  <a:sym typeface="Calibri (MS)"/>
                </a:rPr>
                <a:t>Consolidación técnica y táctica.</a:t>
              </a:r>
            </a:p>
          </p:txBody>
        </p:sp>
      </p:grpSp>
      <p:grpSp>
        <p:nvGrpSpPr>
          <p:cNvPr name="Group 68" id="68"/>
          <p:cNvGrpSpPr/>
          <p:nvPr/>
        </p:nvGrpSpPr>
        <p:grpSpPr>
          <a:xfrm rot="0">
            <a:off x="12161520" y="6206490"/>
            <a:ext cx="5143500" cy="3143250"/>
            <a:chOff x="0" y="0"/>
            <a:chExt cx="6858000" cy="4191000"/>
          </a:xfrm>
        </p:grpSpPr>
        <p:sp>
          <p:nvSpPr>
            <p:cNvPr name="Freeform 69" id="69"/>
            <p:cNvSpPr/>
            <p:nvPr/>
          </p:nvSpPr>
          <p:spPr>
            <a:xfrm flipH="false" flipV="false" rot="0">
              <a:off x="0" y="0"/>
              <a:ext cx="6858000" cy="4191000"/>
            </a:xfrm>
            <a:custGeom>
              <a:avLst/>
              <a:gdLst/>
              <a:ahLst/>
              <a:cxnLst/>
              <a:rect r="r" b="b" t="t" l="l"/>
              <a:pathLst>
                <a:path h="4191000" w="6858000">
                  <a:moveTo>
                    <a:pt x="0" y="104775"/>
                  </a:moveTo>
                  <a:cubicBezTo>
                    <a:pt x="0" y="46930"/>
                    <a:pt x="135921" y="0"/>
                    <a:pt x="303451" y="0"/>
                  </a:cubicBezTo>
                  <a:lnTo>
                    <a:pt x="6554549" y="0"/>
                  </a:lnTo>
                  <a:cubicBezTo>
                    <a:pt x="6722080" y="0"/>
                    <a:pt x="6858000" y="46930"/>
                    <a:pt x="6858000" y="104775"/>
                  </a:cubicBezTo>
                  <a:lnTo>
                    <a:pt x="6858000" y="4086225"/>
                  </a:lnTo>
                  <a:cubicBezTo>
                    <a:pt x="6858000" y="4144070"/>
                    <a:pt x="6722080" y="4191000"/>
                    <a:pt x="6554549" y="4191000"/>
                  </a:cubicBezTo>
                  <a:lnTo>
                    <a:pt x="303451" y="4191000"/>
                  </a:lnTo>
                  <a:cubicBezTo>
                    <a:pt x="135921" y="4191000"/>
                    <a:pt x="0" y="4144070"/>
                    <a:pt x="0" y="4086225"/>
                  </a:cubicBezTo>
                  <a:close/>
                </a:path>
              </a:pathLst>
            </a:custGeom>
            <a:solidFill>
              <a:srgbClr val="E8F5E9"/>
            </a:solidFill>
          </p:spPr>
        </p:sp>
      </p:grpSp>
      <p:grpSp>
        <p:nvGrpSpPr>
          <p:cNvPr name="Group 70" id="70"/>
          <p:cNvGrpSpPr/>
          <p:nvPr/>
        </p:nvGrpSpPr>
        <p:grpSpPr>
          <a:xfrm rot="0">
            <a:off x="12466320" y="6511290"/>
            <a:ext cx="762000" cy="762000"/>
            <a:chOff x="0" y="0"/>
            <a:chExt cx="1016000" cy="1016000"/>
          </a:xfrm>
        </p:grpSpPr>
        <p:sp>
          <p:nvSpPr>
            <p:cNvPr name="Freeform 71" id="71"/>
            <p:cNvSpPr/>
            <p:nvPr/>
          </p:nvSpPr>
          <p:spPr>
            <a:xfrm flipH="false" flipV="false" rot="0">
              <a:off x="0" y="0"/>
              <a:ext cx="1016000" cy="1016000"/>
            </a:xfrm>
            <a:custGeom>
              <a:avLst/>
              <a:gdLst/>
              <a:ahLst/>
              <a:cxnLst/>
              <a:rect r="r" b="b" t="t" l="l"/>
              <a:pathLst>
                <a:path h="1016000" w="1016000">
                  <a:moveTo>
                    <a:pt x="0" y="508000"/>
                  </a:moveTo>
                  <a:cubicBezTo>
                    <a:pt x="0" y="227424"/>
                    <a:pt x="227424" y="0"/>
                    <a:pt x="508000" y="0"/>
                  </a:cubicBezTo>
                  <a:cubicBezTo>
                    <a:pt x="788576" y="0"/>
                    <a:pt x="1016000" y="227424"/>
                    <a:pt x="1016000" y="508000"/>
                  </a:cubicBezTo>
                  <a:cubicBezTo>
                    <a:pt x="1016000" y="788576"/>
                    <a:pt x="788576" y="1016000"/>
                    <a:pt x="508000" y="1016000"/>
                  </a:cubicBezTo>
                  <a:cubicBezTo>
                    <a:pt x="227424" y="1016000"/>
                    <a:pt x="0" y="788576"/>
                    <a:pt x="0" y="508000"/>
                  </a:cubicBezTo>
                  <a:close/>
                </a:path>
              </a:pathLst>
            </a:custGeom>
            <a:solidFill>
              <a:srgbClr val="2E7D32"/>
            </a:solidFill>
          </p:spPr>
        </p:sp>
      </p:grpSp>
      <p:grpSp>
        <p:nvGrpSpPr>
          <p:cNvPr name="Group 72" id="72"/>
          <p:cNvGrpSpPr/>
          <p:nvPr/>
        </p:nvGrpSpPr>
        <p:grpSpPr>
          <a:xfrm rot="0">
            <a:off x="12573000" y="6617970"/>
            <a:ext cx="548640" cy="548640"/>
            <a:chOff x="0" y="0"/>
            <a:chExt cx="731520" cy="731520"/>
          </a:xfrm>
        </p:grpSpPr>
        <p:sp>
          <p:nvSpPr>
            <p:cNvPr name="Freeform 73" id="73" descr="/home/claude/gazteak_pptx/icon_barchart.png"/>
            <p:cNvSpPr/>
            <p:nvPr/>
          </p:nvSpPr>
          <p:spPr>
            <a:xfrm flipH="false" flipV="false" rot="0">
              <a:off x="0" y="0"/>
              <a:ext cx="731571" cy="731571"/>
            </a:xfrm>
            <a:custGeom>
              <a:avLst/>
              <a:gdLst/>
              <a:ahLst/>
              <a:cxnLst/>
              <a:rect r="r" b="b" t="t" l="l"/>
              <a:pathLst>
                <a:path h="731571" w="731571">
                  <a:moveTo>
                    <a:pt x="0" y="0"/>
                  </a:moveTo>
                  <a:lnTo>
                    <a:pt x="731571" y="0"/>
                  </a:lnTo>
                  <a:lnTo>
                    <a:pt x="731571" y="731571"/>
                  </a:lnTo>
                  <a:lnTo>
                    <a:pt x="0" y="731571"/>
                  </a:lnTo>
                  <a:lnTo>
                    <a:pt x="0" y="0"/>
                  </a:lnTo>
                  <a:close/>
                </a:path>
              </a:pathLst>
            </a:custGeom>
            <a:blipFill>
              <a:blip r:embed="rId8"/>
              <a:stretch>
                <a:fillRect l="0" t="0" r="-10992" b="-10992"/>
              </a:stretch>
            </a:blipFill>
          </p:spPr>
        </p:sp>
      </p:grpSp>
      <p:grpSp>
        <p:nvGrpSpPr>
          <p:cNvPr name="Group 74" id="74"/>
          <p:cNvGrpSpPr/>
          <p:nvPr/>
        </p:nvGrpSpPr>
        <p:grpSpPr>
          <a:xfrm rot="0">
            <a:off x="13380720" y="6549390"/>
            <a:ext cx="3619500" cy="1651797"/>
            <a:chOff x="0" y="0"/>
            <a:chExt cx="4826000" cy="2202396"/>
          </a:xfrm>
        </p:grpSpPr>
        <p:sp>
          <p:nvSpPr>
            <p:cNvPr name="Freeform 75" id="75"/>
            <p:cNvSpPr/>
            <p:nvPr/>
          </p:nvSpPr>
          <p:spPr>
            <a:xfrm flipH="false" flipV="false" rot="0">
              <a:off x="0" y="0"/>
              <a:ext cx="4826000" cy="2202396"/>
            </a:xfrm>
            <a:custGeom>
              <a:avLst/>
              <a:gdLst/>
              <a:ahLst/>
              <a:cxnLst/>
              <a:rect r="r" b="b" t="t" l="l"/>
              <a:pathLst>
                <a:path h="2202396" w="4826000">
                  <a:moveTo>
                    <a:pt x="0" y="0"/>
                  </a:moveTo>
                  <a:lnTo>
                    <a:pt x="4826000" y="0"/>
                  </a:lnTo>
                  <a:lnTo>
                    <a:pt x="4826000" y="2202396"/>
                  </a:lnTo>
                  <a:lnTo>
                    <a:pt x="0" y="2202396"/>
                  </a:lnTo>
                  <a:close/>
                </a:path>
              </a:pathLst>
            </a:custGeom>
            <a:blipFill>
              <a:blip r:embed="rId3">
                <a:alphaModFix amt="0"/>
              </a:blip>
              <a:stretch>
                <a:fillRect l="0" t="-16075" r="23452" b="50709"/>
              </a:stretch>
            </a:blipFill>
          </p:spPr>
        </p:sp>
        <p:sp>
          <p:nvSpPr>
            <p:cNvPr name="TextBox 76" id="76"/>
            <p:cNvSpPr txBox="true"/>
            <p:nvPr/>
          </p:nvSpPr>
          <p:spPr>
            <a:xfrm>
              <a:off x="0" y="-19050"/>
              <a:ext cx="4826000" cy="2221446"/>
            </a:xfrm>
            <a:prstGeom prst="rect">
              <a:avLst/>
            </a:prstGeom>
          </p:spPr>
          <p:txBody>
            <a:bodyPr anchor="ctr" rtlCol="false" tIns="0" lIns="0" bIns="0" rIns="0"/>
            <a:lstStyle/>
            <a:p>
              <a:pPr algn="ctr">
                <a:lnSpc>
                  <a:spcPts val="2700"/>
                </a:lnSpc>
              </a:pPr>
              <a:r>
                <a:rPr lang="en-US" sz="2250" b="true">
                  <a:solidFill>
                    <a:srgbClr val="1B3D1E"/>
                  </a:solidFill>
                  <a:latin typeface="Cambria Bold"/>
                  <a:ea typeface="Cambria Bold"/>
                  <a:cs typeface="Cambria Bold"/>
                  <a:sym typeface="Cambria Bold"/>
                </a:rPr>
                <a:t>Juvenil</a:t>
              </a:r>
            </a:p>
          </p:txBody>
        </p:sp>
      </p:grpSp>
      <p:grpSp>
        <p:nvGrpSpPr>
          <p:cNvPr name="Group 77" id="77"/>
          <p:cNvGrpSpPr/>
          <p:nvPr/>
        </p:nvGrpSpPr>
        <p:grpSpPr>
          <a:xfrm rot="0">
            <a:off x="13380720" y="7006590"/>
            <a:ext cx="3619500" cy="411480"/>
            <a:chOff x="0" y="0"/>
            <a:chExt cx="4826000" cy="548640"/>
          </a:xfrm>
        </p:grpSpPr>
        <p:sp>
          <p:nvSpPr>
            <p:cNvPr name="Freeform 78" id="78"/>
            <p:cNvSpPr/>
            <p:nvPr/>
          </p:nvSpPr>
          <p:spPr>
            <a:xfrm flipH="false" flipV="false" rot="0">
              <a:off x="0" y="0"/>
              <a:ext cx="4826000" cy="548640"/>
            </a:xfrm>
            <a:custGeom>
              <a:avLst/>
              <a:gdLst/>
              <a:ahLst/>
              <a:cxnLst/>
              <a:rect r="r" b="b" t="t" l="l"/>
              <a:pathLst>
                <a:path h="548640" w="4826000">
                  <a:moveTo>
                    <a:pt x="0" y="0"/>
                  </a:moveTo>
                  <a:lnTo>
                    <a:pt x="4826000" y="0"/>
                  </a:lnTo>
                  <a:lnTo>
                    <a:pt x="4826000" y="548640"/>
                  </a:lnTo>
                  <a:lnTo>
                    <a:pt x="0" y="548640"/>
                  </a:lnTo>
                  <a:close/>
                </a:path>
              </a:pathLst>
            </a:custGeom>
            <a:blipFill>
              <a:blip r:embed="rId3">
                <a:alphaModFix amt="0"/>
              </a:blip>
              <a:stretch>
                <a:fillRect l="0" t="-81199" r="23452" b="-81199"/>
              </a:stretch>
            </a:blipFill>
          </p:spPr>
        </p:sp>
        <p:sp>
          <p:nvSpPr>
            <p:cNvPr name="TextBox 79" id="79"/>
            <p:cNvSpPr txBox="true"/>
            <p:nvPr/>
          </p:nvSpPr>
          <p:spPr>
            <a:xfrm>
              <a:off x="0" y="-19050"/>
              <a:ext cx="4826000" cy="567690"/>
            </a:xfrm>
            <a:prstGeom prst="rect">
              <a:avLst/>
            </a:prstGeom>
          </p:spPr>
          <p:txBody>
            <a:bodyPr anchor="ctr" rtlCol="false" tIns="0" lIns="0" bIns="0" rIns="0"/>
            <a:lstStyle/>
            <a:p>
              <a:pPr algn="ctr">
                <a:lnSpc>
                  <a:spcPts val="1889"/>
                </a:lnSpc>
              </a:pPr>
              <a:r>
                <a:rPr lang="en-US" sz="1575">
                  <a:solidFill>
                    <a:srgbClr val="5B6B5C"/>
                  </a:solidFill>
                  <a:latin typeface="Calibri (MS)"/>
                  <a:ea typeface="Calibri (MS)"/>
                  <a:cs typeface="Calibri (MS)"/>
                  <a:sym typeface="Calibri (MS)"/>
                </a:rPr>
                <a:t>16–18 años</a:t>
              </a:r>
            </a:p>
          </p:txBody>
        </p:sp>
      </p:grpSp>
      <p:grpSp>
        <p:nvGrpSpPr>
          <p:cNvPr name="Group 80" id="80"/>
          <p:cNvGrpSpPr/>
          <p:nvPr/>
        </p:nvGrpSpPr>
        <p:grpSpPr>
          <a:xfrm rot="0">
            <a:off x="12466320" y="7635240"/>
            <a:ext cx="4533900" cy="1333500"/>
            <a:chOff x="0" y="0"/>
            <a:chExt cx="6045200" cy="1778000"/>
          </a:xfrm>
        </p:grpSpPr>
        <p:sp>
          <p:nvSpPr>
            <p:cNvPr name="Freeform 81" id="81"/>
            <p:cNvSpPr/>
            <p:nvPr/>
          </p:nvSpPr>
          <p:spPr>
            <a:xfrm flipH="false" flipV="false" rot="0">
              <a:off x="0" y="0"/>
              <a:ext cx="6045200" cy="1778000"/>
            </a:xfrm>
            <a:custGeom>
              <a:avLst/>
              <a:gdLst/>
              <a:ahLst/>
              <a:cxnLst/>
              <a:rect r="r" b="b" t="t" l="l"/>
              <a:pathLst>
                <a:path h="1778000" w="6045200">
                  <a:moveTo>
                    <a:pt x="0" y="0"/>
                  </a:moveTo>
                  <a:lnTo>
                    <a:pt x="6045200" y="0"/>
                  </a:lnTo>
                  <a:lnTo>
                    <a:pt x="6045200" y="1778000"/>
                  </a:lnTo>
                  <a:lnTo>
                    <a:pt x="0" y="1778000"/>
                  </a:lnTo>
                  <a:close/>
                </a:path>
              </a:pathLst>
            </a:custGeom>
            <a:blipFill>
              <a:blip r:embed="rId3">
                <a:alphaModFix amt="0"/>
              </a:blip>
              <a:stretch>
                <a:fillRect l="-40219" t="0" r="486" b="-85142"/>
              </a:stretch>
            </a:blipFill>
          </p:spPr>
        </p:sp>
        <p:sp>
          <p:nvSpPr>
            <p:cNvPr name="TextBox 82" id="82"/>
            <p:cNvSpPr txBox="true"/>
            <p:nvPr/>
          </p:nvSpPr>
          <p:spPr>
            <a:xfrm>
              <a:off x="0" y="-19050"/>
              <a:ext cx="6045200" cy="1797050"/>
            </a:xfrm>
            <a:prstGeom prst="rect">
              <a:avLst/>
            </a:prstGeom>
          </p:spPr>
          <p:txBody>
            <a:bodyPr anchor="ctr" rtlCol="false" tIns="0" lIns="0" bIns="0" rIns="0"/>
            <a:lstStyle/>
            <a:p>
              <a:pPr algn="ctr">
                <a:lnSpc>
                  <a:spcPts val="1889"/>
                </a:lnSpc>
              </a:pPr>
              <a:r>
                <a:rPr lang="en-US" sz="1575">
                  <a:solidFill>
                    <a:srgbClr val="1F2E20"/>
                  </a:solidFill>
                  <a:latin typeface="Calibri (MS)"/>
                  <a:ea typeface="Calibri (MS)"/>
                  <a:cs typeface="Calibri (MS)"/>
                  <a:sym typeface="Calibri (MS)"/>
                </a:rPr>
                <a:t>Rendimiento competitivo y transición al fútbol senior.</a:t>
              </a:r>
            </a:p>
          </p:txBody>
        </p:sp>
      </p:grpSp>
      <p:grpSp>
        <p:nvGrpSpPr>
          <p:cNvPr name="Group 83" id="83"/>
          <p:cNvGrpSpPr/>
          <p:nvPr/>
        </p:nvGrpSpPr>
        <p:grpSpPr>
          <a:xfrm rot="0">
            <a:off x="685800" y="9669780"/>
            <a:ext cx="6858000" cy="411480"/>
            <a:chOff x="0" y="0"/>
            <a:chExt cx="9144000" cy="548640"/>
          </a:xfrm>
        </p:grpSpPr>
        <p:sp>
          <p:nvSpPr>
            <p:cNvPr name="Freeform 84" id="84"/>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85" id="85"/>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86" id="86"/>
          <p:cNvGrpSpPr/>
          <p:nvPr/>
        </p:nvGrpSpPr>
        <p:grpSpPr>
          <a:xfrm rot="0">
            <a:off x="16911828" y="9669780"/>
            <a:ext cx="685800" cy="411480"/>
            <a:chOff x="0" y="0"/>
            <a:chExt cx="914400" cy="548640"/>
          </a:xfrm>
        </p:grpSpPr>
        <p:sp>
          <p:nvSpPr>
            <p:cNvPr name="Freeform 87" id="87"/>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88" id="88"/>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10</a:t>
              </a:r>
            </a:p>
          </p:txBody>
        </p:sp>
      </p:grpSp>
      <p:grpSp>
        <p:nvGrpSpPr>
          <p:cNvPr name="Group 89" id="89"/>
          <p:cNvGrpSpPr/>
          <p:nvPr/>
        </p:nvGrpSpPr>
        <p:grpSpPr>
          <a:xfrm rot="0">
            <a:off x="6560820" y="6206490"/>
            <a:ext cx="5143500" cy="3143250"/>
            <a:chOff x="0" y="0"/>
            <a:chExt cx="6858000" cy="4191000"/>
          </a:xfrm>
        </p:grpSpPr>
        <p:sp>
          <p:nvSpPr>
            <p:cNvPr name="Freeform 90" id="90"/>
            <p:cNvSpPr/>
            <p:nvPr/>
          </p:nvSpPr>
          <p:spPr>
            <a:xfrm flipH="false" flipV="false" rot="0">
              <a:off x="0" y="0"/>
              <a:ext cx="6858000" cy="4191000"/>
            </a:xfrm>
            <a:custGeom>
              <a:avLst/>
              <a:gdLst/>
              <a:ahLst/>
              <a:cxnLst/>
              <a:rect r="r" b="b" t="t" l="l"/>
              <a:pathLst>
                <a:path h="4191000" w="6858000">
                  <a:moveTo>
                    <a:pt x="0" y="104775"/>
                  </a:moveTo>
                  <a:cubicBezTo>
                    <a:pt x="0" y="46930"/>
                    <a:pt x="135921" y="0"/>
                    <a:pt x="303451" y="0"/>
                  </a:cubicBezTo>
                  <a:lnTo>
                    <a:pt x="6554549" y="0"/>
                  </a:lnTo>
                  <a:cubicBezTo>
                    <a:pt x="6722080" y="0"/>
                    <a:pt x="6858000" y="46930"/>
                    <a:pt x="6858000" y="104775"/>
                  </a:cubicBezTo>
                  <a:lnTo>
                    <a:pt x="6858000" y="4086225"/>
                  </a:lnTo>
                  <a:cubicBezTo>
                    <a:pt x="6858000" y="4144070"/>
                    <a:pt x="6722080" y="4191000"/>
                    <a:pt x="6554549" y="4191000"/>
                  </a:cubicBezTo>
                  <a:lnTo>
                    <a:pt x="303451" y="4191000"/>
                  </a:lnTo>
                  <a:cubicBezTo>
                    <a:pt x="135921" y="4191000"/>
                    <a:pt x="0" y="4144070"/>
                    <a:pt x="0" y="4086225"/>
                  </a:cubicBezTo>
                  <a:close/>
                </a:path>
              </a:pathLst>
            </a:custGeom>
            <a:solidFill>
              <a:srgbClr val="E8F5E9"/>
            </a:solidFill>
          </p:spPr>
        </p:sp>
      </p:grpSp>
      <p:grpSp>
        <p:nvGrpSpPr>
          <p:cNvPr name="Group 91" id="91"/>
          <p:cNvGrpSpPr/>
          <p:nvPr/>
        </p:nvGrpSpPr>
        <p:grpSpPr>
          <a:xfrm rot="0">
            <a:off x="6865620" y="6511290"/>
            <a:ext cx="762000" cy="762000"/>
            <a:chOff x="0" y="0"/>
            <a:chExt cx="1016000" cy="1016000"/>
          </a:xfrm>
        </p:grpSpPr>
        <p:sp>
          <p:nvSpPr>
            <p:cNvPr name="Freeform 92" id="92"/>
            <p:cNvSpPr/>
            <p:nvPr/>
          </p:nvSpPr>
          <p:spPr>
            <a:xfrm flipH="false" flipV="false" rot="0">
              <a:off x="0" y="0"/>
              <a:ext cx="1016000" cy="1016000"/>
            </a:xfrm>
            <a:custGeom>
              <a:avLst/>
              <a:gdLst/>
              <a:ahLst/>
              <a:cxnLst/>
              <a:rect r="r" b="b" t="t" l="l"/>
              <a:pathLst>
                <a:path h="1016000" w="1016000">
                  <a:moveTo>
                    <a:pt x="0" y="508000"/>
                  </a:moveTo>
                  <a:cubicBezTo>
                    <a:pt x="0" y="227424"/>
                    <a:pt x="227424" y="0"/>
                    <a:pt x="508000" y="0"/>
                  </a:cubicBezTo>
                  <a:cubicBezTo>
                    <a:pt x="788576" y="0"/>
                    <a:pt x="1016000" y="227424"/>
                    <a:pt x="1016000" y="508000"/>
                  </a:cubicBezTo>
                  <a:cubicBezTo>
                    <a:pt x="1016000" y="788576"/>
                    <a:pt x="788576" y="1016000"/>
                    <a:pt x="508000" y="1016000"/>
                  </a:cubicBezTo>
                  <a:cubicBezTo>
                    <a:pt x="227424" y="1016000"/>
                    <a:pt x="0" y="788576"/>
                    <a:pt x="0" y="508000"/>
                  </a:cubicBezTo>
                  <a:close/>
                </a:path>
              </a:pathLst>
            </a:custGeom>
            <a:solidFill>
              <a:srgbClr val="2E7D32"/>
            </a:solidFill>
          </p:spPr>
        </p:sp>
      </p:grpSp>
      <p:grpSp>
        <p:nvGrpSpPr>
          <p:cNvPr name="Group 93" id="93"/>
          <p:cNvGrpSpPr/>
          <p:nvPr/>
        </p:nvGrpSpPr>
        <p:grpSpPr>
          <a:xfrm rot="0">
            <a:off x="6972300" y="6617970"/>
            <a:ext cx="548640" cy="548640"/>
            <a:chOff x="0" y="0"/>
            <a:chExt cx="731520" cy="731520"/>
          </a:xfrm>
        </p:grpSpPr>
        <p:sp>
          <p:nvSpPr>
            <p:cNvPr name="Freeform 94" id="94" descr="/home/claude/gazteak_pptx/icon_award.png"/>
            <p:cNvSpPr/>
            <p:nvPr/>
          </p:nvSpPr>
          <p:spPr>
            <a:xfrm flipH="false" flipV="false" rot="0">
              <a:off x="0" y="0"/>
              <a:ext cx="731571" cy="731571"/>
            </a:xfrm>
            <a:custGeom>
              <a:avLst/>
              <a:gdLst/>
              <a:ahLst/>
              <a:cxnLst/>
              <a:rect r="r" b="b" t="t" l="l"/>
              <a:pathLst>
                <a:path h="731571" w="731571">
                  <a:moveTo>
                    <a:pt x="0" y="0"/>
                  </a:moveTo>
                  <a:lnTo>
                    <a:pt x="731571" y="0"/>
                  </a:lnTo>
                  <a:lnTo>
                    <a:pt x="731571" y="731571"/>
                  </a:lnTo>
                  <a:lnTo>
                    <a:pt x="0" y="731571"/>
                  </a:lnTo>
                  <a:lnTo>
                    <a:pt x="0" y="0"/>
                  </a:lnTo>
                  <a:close/>
                </a:path>
              </a:pathLst>
            </a:custGeom>
            <a:blipFill>
              <a:blip r:embed="rId7"/>
              <a:stretch>
                <a:fillRect l="0" t="0" r="-10992" b="-10992"/>
              </a:stretch>
            </a:blipFill>
          </p:spPr>
        </p:sp>
      </p:grpSp>
      <p:grpSp>
        <p:nvGrpSpPr>
          <p:cNvPr name="Group 95" id="95"/>
          <p:cNvGrpSpPr/>
          <p:nvPr/>
        </p:nvGrpSpPr>
        <p:grpSpPr>
          <a:xfrm rot="0">
            <a:off x="7780020" y="6549390"/>
            <a:ext cx="3619500" cy="1651797"/>
            <a:chOff x="0" y="0"/>
            <a:chExt cx="4826000" cy="2202396"/>
          </a:xfrm>
        </p:grpSpPr>
        <p:sp>
          <p:nvSpPr>
            <p:cNvPr name="Freeform 96" id="96"/>
            <p:cNvSpPr/>
            <p:nvPr/>
          </p:nvSpPr>
          <p:spPr>
            <a:xfrm flipH="false" flipV="false" rot="0">
              <a:off x="0" y="0"/>
              <a:ext cx="4826000" cy="2202396"/>
            </a:xfrm>
            <a:custGeom>
              <a:avLst/>
              <a:gdLst/>
              <a:ahLst/>
              <a:cxnLst/>
              <a:rect r="r" b="b" t="t" l="l"/>
              <a:pathLst>
                <a:path h="2202396" w="4826000">
                  <a:moveTo>
                    <a:pt x="0" y="0"/>
                  </a:moveTo>
                  <a:lnTo>
                    <a:pt x="4826000" y="0"/>
                  </a:lnTo>
                  <a:lnTo>
                    <a:pt x="4826000" y="2202396"/>
                  </a:lnTo>
                  <a:lnTo>
                    <a:pt x="0" y="2202396"/>
                  </a:lnTo>
                  <a:close/>
                </a:path>
              </a:pathLst>
            </a:custGeom>
            <a:blipFill>
              <a:blip r:embed="rId3">
                <a:alphaModFix amt="0"/>
              </a:blip>
              <a:stretch>
                <a:fillRect l="0" t="-16075" r="23452" b="50709"/>
              </a:stretch>
            </a:blipFill>
          </p:spPr>
        </p:sp>
        <p:sp>
          <p:nvSpPr>
            <p:cNvPr name="TextBox 97" id="97"/>
            <p:cNvSpPr txBox="true"/>
            <p:nvPr/>
          </p:nvSpPr>
          <p:spPr>
            <a:xfrm>
              <a:off x="0" y="-19050"/>
              <a:ext cx="4826000" cy="2221446"/>
            </a:xfrm>
            <a:prstGeom prst="rect">
              <a:avLst/>
            </a:prstGeom>
          </p:spPr>
          <p:txBody>
            <a:bodyPr anchor="ctr" rtlCol="false" tIns="0" lIns="0" bIns="0" rIns="0"/>
            <a:lstStyle/>
            <a:p>
              <a:pPr algn="ctr">
                <a:lnSpc>
                  <a:spcPts val="2700"/>
                </a:lnSpc>
              </a:pPr>
              <a:r>
                <a:rPr lang="en-US" sz="2250" b="true">
                  <a:solidFill>
                    <a:srgbClr val="1B3D1E"/>
                  </a:solidFill>
                  <a:latin typeface="Cambria Bold"/>
                  <a:ea typeface="Cambria Bold"/>
                  <a:cs typeface="Cambria Bold"/>
                  <a:sym typeface="Cambria Bold"/>
                </a:rPr>
                <a:t>Cadete</a:t>
              </a:r>
            </a:p>
          </p:txBody>
        </p:sp>
      </p:grpSp>
      <p:grpSp>
        <p:nvGrpSpPr>
          <p:cNvPr name="Group 98" id="98"/>
          <p:cNvGrpSpPr/>
          <p:nvPr/>
        </p:nvGrpSpPr>
        <p:grpSpPr>
          <a:xfrm rot="0">
            <a:off x="7780020" y="7006590"/>
            <a:ext cx="3619500" cy="411480"/>
            <a:chOff x="0" y="0"/>
            <a:chExt cx="4826000" cy="548640"/>
          </a:xfrm>
        </p:grpSpPr>
        <p:sp>
          <p:nvSpPr>
            <p:cNvPr name="Freeform 99" id="99"/>
            <p:cNvSpPr/>
            <p:nvPr/>
          </p:nvSpPr>
          <p:spPr>
            <a:xfrm flipH="false" flipV="false" rot="0">
              <a:off x="0" y="0"/>
              <a:ext cx="4826000" cy="548640"/>
            </a:xfrm>
            <a:custGeom>
              <a:avLst/>
              <a:gdLst/>
              <a:ahLst/>
              <a:cxnLst/>
              <a:rect r="r" b="b" t="t" l="l"/>
              <a:pathLst>
                <a:path h="548640" w="4826000">
                  <a:moveTo>
                    <a:pt x="0" y="0"/>
                  </a:moveTo>
                  <a:lnTo>
                    <a:pt x="4826000" y="0"/>
                  </a:lnTo>
                  <a:lnTo>
                    <a:pt x="4826000" y="548640"/>
                  </a:lnTo>
                  <a:lnTo>
                    <a:pt x="0" y="548640"/>
                  </a:lnTo>
                  <a:close/>
                </a:path>
              </a:pathLst>
            </a:custGeom>
            <a:blipFill>
              <a:blip r:embed="rId3">
                <a:alphaModFix amt="0"/>
              </a:blip>
              <a:stretch>
                <a:fillRect l="0" t="-81199" r="23452" b="-81199"/>
              </a:stretch>
            </a:blipFill>
          </p:spPr>
        </p:sp>
        <p:sp>
          <p:nvSpPr>
            <p:cNvPr name="TextBox 100" id="100"/>
            <p:cNvSpPr txBox="true"/>
            <p:nvPr/>
          </p:nvSpPr>
          <p:spPr>
            <a:xfrm>
              <a:off x="0" y="-19050"/>
              <a:ext cx="4826000" cy="567690"/>
            </a:xfrm>
            <a:prstGeom prst="rect">
              <a:avLst/>
            </a:prstGeom>
          </p:spPr>
          <p:txBody>
            <a:bodyPr anchor="ctr" rtlCol="false" tIns="0" lIns="0" bIns="0" rIns="0"/>
            <a:lstStyle/>
            <a:p>
              <a:pPr algn="ctr">
                <a:lnSpc>
                  <a:spcPts val="1889"/>
                </a:lnSpc>
              </a:pPr>
              <a:r>
                <a:rPr lang="en-US" sz="1575">
                  <a:solidFill>
                    <a:srgbClr val="5B6B5C"/>
                  </a:solidFill>
                  <a:latin typeface="Calibri (MS)"/>
                  <a:ea typeface="Calibri (MS)"/>
                  <a:cs typeface="Calibri (MS)"/>
                  <a:sym typeface="Calibri (MS)"/>
                </a:rPr>
                <a:t>14–15 años</a:t>
              </a:r>
            </a:p>
          </p:txBody>
        </p:sp>
      </p:grpSp>
      <p:grpSp>
        <p:nvGrpSpPr>
          <p:cNvPr name="Group 101" id="101"/>
          <p:cNvGrpSpPr/>
          <p:nvPr/>
        </p:nvGrpSpPr>
        <p:grpSpPr>
          <a:xfrm rot="0">
            <a:off x="6865620" y="7635240"/>
            <a:ext cx="4533900" cy="1333500"/>
            <a:chOff x="0" y="0"/>
            <a:chExt cx="6045200" cy="1778000"/>
          </a:xfrm>
        </p:grpSpPr>
        <p:sp>
          <p:nvSpPr>
            <p:cNvPr name="Freeform 102" id="102"/>
            <p:cNvSpPr/>
            <p:nvPr/>
          </p:nvSpPr>
          <p:spPr>
            <a:xfrm flipH="false" flipV="false" rot="0">
              <a:off x="0" y="0"/>
              <a:ext cx="6045200" cy="1778000"/>
            </a:xfrm>
            <a:custGeom>
              <a:avLst/>
              <a:gdLst/>
              <a:ahLst/>
              <a:cxnLst/>
              <a:rect r="r" b="b" t="t" l="l"/>
              <a:pathLst>
                <a:path h="1778000" w="6045200">
                  <a:moveTo>
                    <a:pt x="0" y="0"/>
                  </a:moveTo>
                  <a:lnTo>
                    <a:pt x="6045200" y="0"/>
                  </a:lnTo>
                  <a:lnTo>
                    <a:pt x="6045200" y="1778000"/>
                  </a:lnTo>
                  <a:lnTo>
                    <a:pt x="0" y="1778000"/>
                  </a:lnTo>
                  <a:close/>
                </a:path>
              </a:pathLst>
            </a:custGeom>
            <a:blipFill>
              <a:blip r:embed="rId3">
                <a:alphaModFix amt="0"/>
              </a:blip>
              <a:stretch>
                <a:fillRect l="-40219" t="0" r="486" b="-85142"/>
              </a:stretch>
            </a:blipFill>
          </p:spPr>
        </p:sp>
        <p:sp>
          <p:nvSpPr>
            <p:cNvPr name="TextBox 103" id="103"/>
            <p:cNvSpPr txBox="true"/>
            <p:nvPr/>
          </p:nvSpPr>
          <p:spPr>
            <a:xfrm>
              <a:off x="0" y="-19050"/>
              <a:ext cx="6045200" cy="1797050"/>
            </a:xfrm>
            <a:prstGeom prst="rect">
              <a:avLst/>
            </a:prstGeom>
          </p:spPr>
          <p:txBody>
            <a:bodyPr anchor="ctr" rtlCol="false" tIns="0" lIns="0" bIns="0" rIns="0"/>
            <a:lstStyle/>
            <a:p>
              <a:pPr algn="ctr">
                <a:lnSpc>
                  <a:spcPts val="1889"/>
                </a:lnSpc>
              </a:pPr>
              <a:r>
                <a:rPr lang="en-US" sz="1575">
                  <a:solidFill>
                    <a:srgbClr val="1F2E20"/>
                  </a:solidFill>
                  <a:latin typeface="Calibri (MS)"/>
                  <a:ea typeface="Calibri (MS)"/>
                  <a:cs typeface="Calibri (MS)"/>
                  <a:sym typeface="Calibri (MS)"/>
                </a:rPr>
                <a:t>Consolidación y Exigencia.</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B3D1E"/>
        </a:solidFill>
      </p:bgPr>
    </p:bg>
    <p:spTree>
      <p:nvGrpSpPr>
        <p:cNvPr id="1" name=""/>
        <p:cNvGrpSpPr/>
        <p:nvPr/>
      </p:nvGrpSpPr>
      <p:grpSpPr>
        <a:xfrm>
          <a:off x="0" y="0"/>
          <a:ext cx="0" cy="0"/>
          <a:chOff x="0" y="0"/>
          <a:chExt cx="0" cy="0"/>
        </a:xfrm>
      </p:grpSpPr>
      <p:grpSp>
        <p:nvGrpSpPr>
          <p:cNvPr name="Group 2" id="2"/>
          <p:cNvGrpSpPr/>
          <p:nvPr/>
        </p:nvGrpSpPr>
        <p:grpSpPr>
          <a:xfrm rot="0">
            <a:off x="13167360" y="-3017520"/>
            <a:ext cx="8915400" cy="8915400"/>
            <a:chOff x="0" y="0"/>
            <a:chExt cx="11887200" cy="11887200"/>
          </a:xfrm>
        </p:grpSpPr>
        <p:sp>
          <p:nvSpPr>
            <p:cNvPr name="Freeform 3" id="3"/>
            <p:cNvSpPr/>
            <p:nvPr/>
          </p:nvSpPr>
          <p:spPr>
            <a:xfrm flipH="false" flipV="false" rot="0">
              <a:off x="0" y="0"/>
              <a:ext cx="11887200" cy="11887200"/>
            </a:xfrm>
            <a:custGeom>
              <a:avLst/>
              <a:gdLst/>
              <a:ahLst/>
              <a:cxnLst/>
              <a:rect r="r" b="b" t="t" l="l"/>
              <a:pathLst>
                <a:path h="11887200" w="11887200">
                  <a:moveTo>
                    <a:pt x="0" y="5943600"/>
                  </a:moveTo>
                  <a:cubicBezTo>
                    <a:pt x="0" y="2661031"/>
                    <a:pt x="2661031" y="0"/>
                    <a:pt x="5943600" y="0"/>
                  </a:cubicBezTo>
                  <a:cubicBezTo>
                    <a:pt x="9226169" y="0"/>
                    <a:pt x="11887200" y="2661031"/>
                    <a:pt x="11887200" y="5943600"/>
                  </a:cubicBezTo>
                  <a:cubicBezTo>
                    <a:pt x="11887200" y="9226169"/>
                    <a:pt x="9226169" y="11887200"/>
                    <a:pt x="5943600" y="11887200"/>
                  </a:cubicBezTo>
                  <a:cubicBezTo>
                    <a:pt x="2661031" y="11887200"/>
                    <a:pt x="0" y="9226169"/>
                    <a:pt x="0" y="5943600"/>
                  </a:cubicBezTo>
                  <a:close/>
                </a:path>
              </a:pathLst>
            </a:custGeom>
            <a:solidFill>
              <a:srgbClr val="245F28"/>
            </a:solidFill>
          </p:spPr>
        </p:sp>
      </p:grpSp>
      <p:grpSp>
        <p:nvGrpSpPr>
          <p:cNvPr name="Group 4" id="4"/>
          <p:cNvGrpSpPr/>
          <p:nvPr/>
        </p:nvGrpSpPr>
        <p:grpSpPr>
          <a:xfrm rot="0">
            <a:off x="15636240" y="6309360"/>
            <a:ext cx="4937760" cy="4937760"/>
            <a:chOff x="0" y="0"/>
            <a:chExt cx="6583680" cy="6583680"/>
          </a:xfrm>
        </p:grpSpPr>
        <p:sp>
          <p:nvSpPr>
            <p:cNvPr name="Freeform 5" id="5"/>
            <p:cNvSpPr/>
            <p:nvPr/>
          </p:nvSpPr>
          <p:spPr>
            <a:xfrm flipH="false" flipV="false" rot="0">
              <a:off x="0" y="0"/>
              <a:ext cx="6583680" cy="6583680"/>
            </a:xfrm>
            <a:custGeom>
              <a:avLst/>
              <a:gdLst/>
              <a:ahLst/>
              <a:cxnLst/>
              <a:rect r="r" b="b" t="t" l="l"/>
              <a:pathLst>
                <a:path h="6583680" w="6583680">
                  <a:moveTo>
                    <a:pt x="0" y="3291840"/>
                  </a:moveTo>
                  <a:cubicBezTo>
                    <a:pt x="0" y="1473835"/>
                    <a:pt x="1473835" y="0"/>
                    <a:pt x="3291840" y="0"/>
                  </a:cubicBezTo>
                  <a:cubicBezTo>
                    <a:pt x="5109845" y="0"/>
                    <a:pt x="6583680" y="1473835"/>
                    <a:pt x="6583680" y="3291840"/>
                  </a:cubicBezTo>
                  <a:cubicBezTo>
                    <a:pt x="6583680" y="5109845"/>
                    <a:pt x="5109845" y="6583680"/>
                    <a:pt x="3291840" y="6583680"/>
                  </a:cubicBezTo>
                  <a:cubicBezTo>
                    <a:pt x="1473835" y="6583680"/>
                    <a:pt x="0" y="5109845"/>
                    <a:pt x="0" y="3291840"/>
                  </a:cubicBezTo>
                  <a:close/>
                </a:path>
              </a:pathLst>
            </a:custGeom>
            <a:solidFill>
              <a:srgbClr val="2E7D32"/>
            </a:solidFill>
          </p:spPr>
        </p:sp>
      </p:grpSp>
      <p:grpSp>
        <p:nvGrpSpPr>
          <p:cNvPr name="Group 6" id="6"/>
          <p:cNvGrpSpPr/>
          <p:nvPr/>
        </p:nvGrpSpPr>
        <p:grpSpPr>
          <a:xfrm rot="0">
            <a:off x="1234440" y="1028700"/>
            <a:ext cx="2057400" cy="2057400"/>
            <a:chOff x="0" y="0"/>
            <a:chExt cx="2743200" cy="2743200"/>
          </a:xfrm>
        </p:grpSpPr>
        <p:sp>
          <p:nvSpPr>
            <p:cNvPr name="Freeform 7" id="7"/>
            <p:cNvSpPr/>
            <p:nvPr/>
          </p:nvSpPr>
          <p:spPr>
            <a:xfrm flipH="false" flipV="false" rot="0">
              <a:off x="0" y="0"/>
              <a:ext cx="2743200" cy="2743200"/>
            </a:xfrm>
            <a:custGeom>
              <a:avLst/>
              <a:gdLst/>
              <a:ahLst/>
              <a:cxnLst/>
              <a:rect r="r" b="b" t="t" l="l"/>
              <a:pathLst>
                <a:path h="2743200" w="2743200">
                  <a:moveTo>
                    <a:pt x="0" y="1371600"/>
                  </a:moveTo>
                  <a:cubicBezTo>
                    <a:pt x="0" y="614045"/>
                    <a:pt x="614045" y="0"/>
                    <a:pt x="1371600" y="0"/>
                  </a:cubicBezTo>
                  <a:cubicBezTo>
                    <a:pt x="2129155" y="0"/>
                    <a:pt x="2743200" y="614045"/>
                    <a:pt x="2743200" y="1371600"/>
                  </a:cubicBezTo>
                  <a:cubicBezTo>
                    <a:pt x="2743200" y="2129155"/>
                    <a:pt x="2129155" y="2743200"/>
                    <a:pt x="1371600" y="2743200"/>
                  </a:cubicBezTo>
                  <a:cubicBezTo>
                    <a:pt x="614045" y="2743200"/>
                    <a:pt x="0" y="2129155"/>
                    <a:pt x="0" y="1371600"/>
                  </a:cubicBezTo>
                  <a:close/>
                </a:path>
              </a:pathLst>
            </a:custGeom>
            <a:solidFill>
              <a:srgbClr val="FFFFFF"/>
            </a:solidFill>
          </p:spPr>
        </p:sp>
      </p:grpSp>
      <p:grpSp>
        <p:nvGrpSpPr>
          <p:cNvPr name="Group 8" id="8"/>
          <p:cNvGrpSpPr/>
          <p:nvPr/>
        </p:nvGrpSpPr>
        <p:grpSpPr>
          <a:xfrm rot="0">
            <a:off x="1330452" y="1124712"/>
            <a:ext cx="1865376" cy="1865376"/>
            <a:chOff x="0" y="0"/>
            <a:chExt cx="2487168" cy="2487168"/>
          </a:xfrm>
        </p:grpSpPr>
        <p:sp>
          <p:nvSpPr>
            <p:cNvPr name="Freeform 9" id="9" descr="/home/claude/gazteak_pptx/logo_circle.png"/>
            <p:cNvSpPr/>
            <p:nvPr/>
          </p:nvSpPr>
          <p:spPr>
            <a:xfrm flipH="false" flipV="false" rot="0">
              <a:off x="0" y="0"/>
              <a:ext cx="2487168" cy="2487168"/>
            </a:xfrm>
            <a:custGeom>
              <a:avLst/>
              <a:gdLst/>
              <a:ahLst/>
              <a:cxnLst/>
              <a:rect r="r" b="b" t="t" l="l"/>
              <a:pathLst>
                <a:path h="2487168" w="2487168">
                  <a:moveTo>
                    <a:pt x="0" y="0"/>
                  </a:moveTo>
                  <a:lnTo>
                    <a:pt x="2487168" y="0"/>
                  </a:lnTo>
                  <a:lnTo>
                    <a:pt x="2487168" y="2487168"/>
                  </a:lnTo>
                  <a:lnTo>
                    <a:pt x="0" y="2487168"/>
                  </a:lnTo>
                  <a:lnTo>
                    <a:pt x="0" y="0"/>
                  </a:lnTo>
                  <a:close/>
                </a:path>
              </a:pathLst>
            </a:custGeom>
            <a:blipFill>
              <a:blip r:embed="rId3"/>
              <a:stretch>
                <a:fillRect l="0" t="0" r="0" b="0"/>
              </a:stretch>
            </a:blipFill>
          </p:spPr>
        </p:sp>
      </p:grpSp>
      <p:grpSp>
        <p:nvGrpSpPr>
          <p:cNvPr name="Group 10" id="10"/>
          <p:cNvGrpSpPr/>
          <p:nvPr/>
        </p:nvGrpSpPr>
        <p:grpSpPr>
          <a:xfrm rot="0">
            <a:off x="1234440" y="3497580"/>
            <a:ext cx="12344400" cy="685800"/>
            <a:chOff x="0" y="0"/>
            <a:chExt cx="16459200" cy="914400"/>
          </a:xfrm>
        </p:grpSpPr>
        <p:sp>
          <p:nvSpPr>
            <p:cNvPr name="Freeform 11" id="11"/>
            <p:cNvSpPr/>
            <p:nvPr/>
          </p:nvSpPr>
          <p:spPr>
            <a:xfrm flipH="false" flipV="false" rot="0">
              <a:off x="0" y="0"/>
              <a:ext cx="16459200" cy="914400"/>
            </a:xfrm>
            <a:custGeom>
              <a:avLst/>
              <a:gdLst/>
              <a:ahLst/>
              <a:cxnLst/>
              <a:rect r="r" b="b" t="t" l="l"/>
              <a:pathLst>
                <a:path h="914400" w="16459200">
                  <a:moveTo>
                    <a:pt x="0" y="0"/>
                  </a:moveTo>
                  <a:lnTo>
                    <a:pt x="16459200" y="0"/>
                  </a:lnTo>
                  <a:lnTo>
                    <a:pt x="16459200" y="914400"/>
                  </a:lnTo>
                  <a:lnTo>
                    <a:pt x="0" y="914400"/>
                  </a:lnTo>
                  <a:close/>
                </a:path>
              </a:pathLst>
            </a:custGeom>
            <a:blipFill>
              <a:blip r:embed="rId4">
                <a:alphaModFix amt="0"/>
              </a:blip>
              <a:stretch>
                <a:fillRect l="0" t="-300730" r="0" b="-300730"/>
              </a:stretch>
            </a:blipFill>
          </p:spPr>
        </p:sp>
        <p:sp>
          <p:nvSpPr>
            <p:cNvPr name="TextBox 12" id="12"/>
            <p:cNvSpPr txBox="true"/>
            <p:nvPr/>
          </p:nvSpPr>
          <p:spPr>
            <a:xfrm>
              <a:off x="0" y="-38100"/>
              <a:ext cx="16459200" cy="952500"/>
            </a:xfrm>
            <a:prstGeom prst="rect">
              <a:avLst/>
            </a:prstGeom>
          </p:spPr>
          <p:txBody>
            <a:bodyPr anchor="ctr" rtlCol="false" tIns="0" lIns="0" bIns="0" rIns="0"/>
            <a:lstStyle/>
            <a:p>
              <a:pPr algn="l">
                <a:lnSpc>
                  <a:spcPts val="2879"/>
                </a:lnSpc>
              </a:pPr>
              <a:r>
                <a:rPr lang="en-US" b="true" sz="2400" spc="450">
                  <a:solidFill>
                    <a:srgbClr val="A9D6AC"/>
                  </a:solidFill>
                  <a:latin typeface="Calibri (MS) Bold"/>
                  <a:ea typeface="Calibri (MS) Bold"/>
                  <a:cs typeface="Calibri (MS) Bold"/>
                  <a:sym typeface="Calibri (MS) Bold"/>
                </a:rPr>
                <a:t>GAZTEAK C.F.</a:t>
              </a:r>
            </a:p>
          </p:txBody>
        </p:sp>
      </p:grpSp>
      <p:grpSp>
        <p:nvGrpSpPr>
          <p:cNvPr name="Group 13" id="13"/>
          <p:cNvGrpSpPr/>
          <p:nvPr/>
        </p:nvGrpSpPr>
        <p:grpSpPr>
          <a:xfrm rot="0">
            <a:off x="1165860" y="4114800"/>
            <a:ext cx="14401800" cy="1920240"/>
            <a:chOff x="0" y="0"/>
            <a:chExt cx="19202400" cy="2560320"/>
          </a:xfrm>
        </p:grpSpPr>
        <p:sp>
          <p:nvSpPr>
            <p:cNvPr name="Freeform 14" id="14"/>
            <p:cNvSpPr/>
            <p:nvPr/>
          </p:nvSpPr>
          <p:spPr>
            <a:xfrm flipH="false" flipV="false" rot="0">
              <a:off x="0" y="0"/>
              <a:ext cx="19202400" cy="2560320"/>
            </a:xfrm>
            <a:custGeom>
              <a:avLst/>
              <a:gdLst/>
              <a:ahLst/>
              <a:cxnLst/>
              <a:rect r="r" b="b" t="t" l="l"/>
              <a:pathLst>
                <a:path h="2560320" w="19202400">
                  <a:moveTo>
                    <a:pt x="0" y="0"/>
                  </a:moveTo>
                  <a:lnTo>
                    <a:pt x="19202400" y="0"/>
                  </a:lnTo>
                  <a:lnTo>
                    <a:pt x="19202400" y="2560320"/>
                  </a:lnTo>
                  <a:lnTo>
                    <a:pt x="0" y="2560320"/>
                  </a:lnTo>
                  <a:close/>
                </a:path>
              </a:pathLst>
            </a:custGeom>
            <a:blipFill>
              <a:blip r:embed="rId4">
                <a:alphaModFix amt="0"/>
              </a:blip>
              <a:stretch>
                <a:fillRect l="0" t="-96137" r="0" b="-96137"/>
              </a:stretch>
            </a:blipFill>
          </p:spPr>
        </p:sp>
        <p:sp>
          <p:nvSpPr>
            <p:cNvPr name="TextBox 15" id="15"/>
            <p:cNvSpPr txBox="true"/>
            <p:nvPr/>
          </p:nvSpPr>
          <p:spPr>
            <a:xfrm>
              <a:off x="0" y="-19050"/>
              <a:ext cx="19202400" cy="2579370"/>
            </a:xfrm>
            <a:prstGeom prst="rect">
              <a:avLst/>
            </a:prstGeom>
          </p:spPr>
          <p:txBody>
            <a:bodyPr anchor="ctr" rtlCol="false" tIns="0" lIns="0" bIns="0" rIns="0"/>
            <a:lstStyle/>
            <a:p>
              <a:pPr algn="l">
                <a:lnSpc>
                  <a:spcPts val="10800"/>
                </a:lnSpc>
              </a:pPr>
              <a:r>
                <a:rPr lang="en-US" sz="9000" b="true">
                  <a:solidFill>
                    <a:srgbClr val="FFFFFF"/>
                  </a:solidFill>
                  <a:latin typeface="Cambria Bold"/>
                  <a:ea typeface="Cambria Bold"/>
                  <a:cs typeface="Cambria Bold"/>
                  <a:sym typeface="Cambria Bold"/>
                </a:rPr>
                <a:t>Comunidad</a:t>
              </a:r>
            </a:p>
          </p:txBody>
        </p:sp>
      </p:grpSp>
      <p:grpSp>
        <p:nvGrpSpPr>
          <p:cNvPr name="Group 16" id="16"/>
          <p:cNvGrpSpPr/>
          <p:nvPr/>
        </p:nvGrpSpPr>
        <p:grpSpPr>
          <a:xfrm rot="0">
            <a:off x="1234440" y="5829300"/>
            <a:ext cx="12344400" cy="822960"/>
            <a:chOff x="0" y="0"/>
            <a:chExt cx="16459200" cy="1097280"/>
          </a:xfrm>
        </p:grpSpPr>
        <p:sp>
          <p:nvSpPr>
            <p:cNvPr name="Freeform 17" id="17"/>
            <p:cNvSpPr/>
            <p:nvPr/>
          </p:nvSpPr>
          <p:spPr>
            <a:xfrm flipH="false" flipV="false" rot="0">
              <a:off x="0" y="0"/>
              <a:ext cx="16459200" cy="1097280"/>
            </a:xfrm>
            <a:custGeom>
              <a:avLst/>
              <a:gdLst/>
              <a:ahLst/>
              <a:cxnLst/>
              <a:rect r="r" b="b" t="t" l="l"/>
              <a:pathLst>
                <a:path h="1097280" w="16459200">
                  <a:moveTo>
                    <a:pt x="0" y="0"/>
                  </a:moveTo>
                  <a:lnTo>
                    <a:pt x="16459200" y="0"/>
                  </a:lnTo>
                  <a:lnTo>
                    <a:pt x="16459200" y="1097280"/>
                  </a:lnTo>
                  <a:lnTo>
                    <a:pt x="0" y="1097280"/>
                  </a:lnTo>
                  <a:close/>
                </a:path>
              </a:pathLst>
            </a:custGeom>
            <a:blipFill>
              <a:blip r:embed="rId4">
                <a:alphaModFix amt="0"/>
              </a:blip>
              <a:stretch>
                <a:fillRect l="0" t="-242275" r="0" b="-242275"/>
              </a:stretch>
            </a:blipFill>
          </p:spPr>
        </p:sp>
        <p:sp>
          <p:nvSpPr>
            <p:cNvPr name="TextBox 18" id="18"/>
            <p:cNvSpPr txBox="true"/>
            <p:nvPr/>
          </p:nvSpPr>
          <p:spPr>
            <a:xfrm>
              <a:off x="0" y="-66675"/>
              <a:ext cx="16459200" cy="1163955"/>
            </a:xfrm>
            <a:prstGeom prst="rect">
              <a:avLst/>
            </a:prstGeom>
          </p:spPr>
          <p:txBody>
            <a:bodyPr anchor="ctr" rtlCol="false" tIns="0" lIns="0" bIns="0" rIns="0"/>
            <a:lstStyle/>
            <a:p>
              <a:pPr algn="l">
                <a:lnSpc>
                  <a:spcPts val="3600"/>
                </a:lnSpc>
              </a:pPr>
              <a:r>
                <a:rPr lang="en-US" sz="3000" i="true">
                  <a:solidFill>
                    <a:srgbClr val="CFE8D0"/>
                  </a:solidFill>
                  <a:latin typeface="Calibri (MS) Italics"/>
                  <a:ea typeface="Calibri (MS) Italics"/>
                  <a:cs typeface="Calibri (MS) Italics"/>
                  <a:sym typeface="Calibri (MS) Italics"/>
                </a:rPr>
                <a:t>El club, más cerca de tu familia</a:t>
              </a:r>
            </a:p>
          </p:txBody>
        </p:sp>
      </p:grpSp>
      <p:grpSp>
        <p:nvGrpSpPr>
          <p:cNvPr name="Group 19" id="19"/>
          <p:cNvGrpSpPr/>
          <p:nvPr/>
        </p:nvGrpSpPr>
        <p:grpSpPr>
          <a:xfrm rot="0">
            <a:off x="1234440" y="8709660"/>
            <a:ext cx="8229600" cy="548640"/>
            <a:chOff x="0" y="0"/>
            <a:chExt cx="10972800" cy="731520"/>
          </a:xfrm>
        </p:grpSpPr>
        <p:sp>
          <p:nvSpPr>
            <p:cNvPr name="Freeform 20" id="20"/>
            <p:cNvSpPr/>
            <p:nvPr/>
          </p:nvSpPr>
          <p:spPr>
            <a:xfrm flipH="false" flipV="false" rot="0">
              <a:off x="0" y="0"/>
              <a:ext cx="10972800" cy="731520"/>
            </a:xfrm>
            <a:custGeom>
              <a:avLst/>
              <a:gdLst/>
              <a:ahLst/>
              <a:cxnLst/>
              <a:rect r="r" b="b" t="t" l="l"/>
              <a:pathLst>
                <a:path h="731520" w="10972800">
                  <a:moveTo>
                    <a:pt x="0" y="0"/>
                  </a:moveTo>
                  <a:lnTo>
                    <a:pt x="10972800" y="0"/>
                  </a:lnTo>
                  <a:lnTo>
                    <a:pt x="10972800" y="731520"/>
                  </a:lnTo>
                  <a:lnTo>
                    <a:pt x="0" y="731520"/>
                  </a:lnTo>
                  <a:close/>
                </a:path>
              </a:pathLst>
            </a:custGeom>
            <a:blipFill>
              <a:blip r:embed="rId4">
                <a:alphaModFix amt="0"/>
              </a:blip>
              <a:stretch>
                <a:fillRect l="0" t="-242275" r="0" b="-242275"/>
              </a:stretch>
            </a:blipFill>
          </p:spPr>
        </p:sp>
        <p:sp>
          <p:nvSpPr>
            <p:cNvPr name="TextBox 21" id="21"/>
            <p:cNvSpPr txBox="true"/>
            <p:nvPr/>
          </p:nvSpPr>
          <p:spPr>
            <a:xfrm>
              <a:off x="0" y="-47625"/>
              <a:ext cx="10972800" cy="779145"/>
            </a:xfrm>
            <a:prstGeom prst="rect">
              <a:avLst/>
            </a:prstGeom>
          </p:spPr>
          <p:txBody>
            <a:bodyPr anchor="ctr" rtlCol="false" tIns="0" lIns="0" bIns="0" rIns="0"/>
            <a:lstStyle/>
            <a:p>
              <a:pPr algn="l">
                <a:lnSpc>
                  <a:spcPts val="2520"/>
                </a:lnSpc>
              </a:pPr>
              <a:r>
                <a:rPr lang="en-US" sz="2100">
                  <a:solidFill>
                    <a:srgbClr val="BFD8C0"/>
                  </a:solidFill>
                  <a:latin typeface="Calibri (MS)"/>
                  <a:ea typeface="Calibri (MS)"/>
                  <a:cs typeface="Calibri (MS)"/>
                  <a:sym typeface="Calibri (MS)"/>
                </a:rPr>
                <a:t>Guía para las familias</a:t>
              </a:r>
            </a:p>
          </p:txBody>
        </p:sp>
      </p:grpSp>
      <p:grpSp>
        <p:nvGrpSpPr>
          <p:cNvPr name="Group 22" id="22"/>
          <p:cNvGrpSpPr/>
          <p:nvPr/>
        </p:nvGrpSpPr>
        <p:grpSpPr>
          <a:xfrm rot="0">
            <a:off x="1234440" y="9189720"/>
            <a:ext cx="8229600" cy="548640"/>
            <a:chOff x="0" y="0"/>
            <a:chExt cx="10972800" cy="731520"/>
          </a:xfrm>
        </p:grpSpPr>
        <p:sp>
          <p:nvSpPr>
            <p:cNvPr name="Freeform 23" id="23"/>
            <p:cNvSpPr/>
            <p:nvPr/>
          </p:nvSpPr>
          <p:spPr>
            <a:xfrm flipH="false" flipV="false" rot="0">
              <a:off x="0" y="0"/>
              <a:ext cx="10972800" cy="731520"/>
            </a:xfrm>
            <a:custGeom>
              <a:avLst/>
              <a:gdLst/>
              <a:ahLst/>
              <a:cxnLst/>
              <a:rect r="r" b="b" t="t" l="l"/>
              <a:pathLst>
                <a:path h="731520" w="10972800">
                  <a:moveTo>
                    <a:pt x="0" y="0"/>
                  </a:moveTo>
                  <a:lnTo>
                    <a:pt x="10972800" y="0"/>
                  </a:lnTo>
                  <a:lnTo>
                    <a:pt x="10972800" y="731520"/>
                  </a:lnTo>
                  <a:lnTo>
                    <a:pt x="0" y="731520"/>
                  </a:lnTo>
                  <a:close/>
                </a:path>
              </a:pathLst>
            </a:custGeom>
            <a:blipFill>
              <a:blip r:embed="rId4">
                <a:alphaModFix amt="0"/>
              </a:blip>
              <a:stretch>
                <a:fillRect l="0" t="-242275" r="0" b="-242275"/>
              </a:stretch>
            </a:blipFill>
          </p:spPr>
        </p:sp>
        <p:sp>
          <p:nvSpPr>
            <p:cNvPr name="TextBox 24" id="24"/>
            <p:cNvSpPr txBox="true"/>
            <p:nvPr/>
          </p:nvSpPr>
          <p:spPr>
            <a:xfrm>
              <a:off x="0" y="-47625"/>
              <a:ext cx="10972800" cy="779145"/>
            </a:xfrm>
            <a:prstGeom prst="rect">
              <a:avLst/>
            </a:prstGeom>
          </p:spPr>
          <p:txBody>
            <a:bodyPr anchor="ctr" rtlCol="false" tIns="0" lIns="0" bIns="0" rIns="0"/>
            <a:lstStyle/>
            <a:p>
              <a:pPr algn="l">
                <a:lnSpc>
                  <a:spcPts val="2520"/>
                </a:lnSpc>
              </a:pPr>
              <a:r>
                <a:rPr lang="en-US" sz="2100" b="true">
                  <a:solidFill>
                    <a:srgbClr val="FFFFFF"/>
                  </a:solidFill>
                  <a:latin typeface="Calibri (MS) Bold"/>
                  <a:ea typeface="Calibri (MS) Bold"/>
                  <a:cs typeface="Calibri (MS) Bold"/>
                  <a:sym typeface="Calibri (MS) Bold"/>
                </a:rPr>
                <a:t>comunidad.gazteak.com</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Antes de entrar: la web del club</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gazteak.com es la web pública de Gazteak C.F.</a:t>
              </a:r>
            </a:p>
          </p:txBody>
        </p:sp>
      </p:grpSp>
      <p:grpSp>
        <p:nvGrpSpPr>
          <p:cNvPr name="Group 8" id="8"/>
          <p:cNvGrpSpPr/>
          <p:nvPr/>
        </p:nvGrpSpPr>
        <p:grpSpPr>
          <a:xfrm rot="0">
            <a:off x="960120" y="2811780"/>
            <a:ext cx="850392" cy="850392"/>
            <a:chOff x="0" y="0"/>
            <a:chExt cx="1133856" cy="1133856"/>
          </a:xfrm>
        </p:grpSpPr>
        <p:sp>
          <p:nvSpPr>
            <p:cNvPr name="Freeform 9" id="9"/>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2E7D32"/>
            </a:solidFill>
          </p:spPr>
        </p:sp>
      </p:grpSp>
      <p:grpSp>
        <p:nvGrpSpPr>
          <p:cNvPr name="Group 10" id="10"/>
          <p:cNvGrpSpPr/>
          <p:nvPr/>
        </p:nvGrpSpPr>
        <p:grpSpPr>
          <a:xfrm rot="0">
            <a:off x="1070667" y="2922327"/>
            <a:ext cx="629288" cy="629288"/>
            <a:chOff x="0" y="0"/>
            <a:chExt cx="839051" cy="839051"/>
          </a:xfrm>
        </p:grpSpPr>
        <p:sp>
          <p:nvSpPr>
            <p:cNvPr name="Freeform 11" id="11" descr="/home/claude/gazteak_pptx/icon_globe.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4"/>
              <a:stretch>
                <a:fillRect l="0" t="0" r="4" b="4"/>
              </a:stretch>
            </a:blipFill>
          </p:spPr>
        </p:sp>
      </p:grpSp>
      <p:sp>
        <p:nvSpPr>
          <p:cNvPr name="TextBox 12" id="12"/>
          <p:cNvSpPr txBox="true"/>
          <p:nvPr/>
        </p:nvSpPr>
        <p:spPr>
          <a:xfrm rot="0">
            <a:off x="2125980" y="2705100"/>
            <a:ext cx="6858000" cy="1546860"/>
          </a:xfrm>
          <a:prstGeom prst="rect">
            <a:avLst/>
          </a:prstGeom>
        </p:spPr>
        <p:txBody>
          <a:bodyPr anchor="t" rtlCol="false" tIns="0" lIns="0" bIns="0" rIns="0">
            <a:spAutoFit/>
          </a:bodyPr>
          <a:lstStyle/>
          <a:p>
            <a:pPr algn="l">
              <a:lnSpc>
                <a:spcPts val="2430"/>
              </a:lnSpc>
            </a:pPr>
            <a:r>
              <a:rPr lang="en-US" sz="2025">
                <a:solidFill>
                  <a:srgbClr val="1F2E20"/>
                </a:solidFill>
                <a:latin typeface="Calibri (MS)"/>
                <a:ea typeface="Calibri (MS)"/>
                <a:cs typeface="Calibri (MS)"/>
                <a:sym typeface="Calibri (MS)"/>
              </a:rPr>
              <a:t>Cualquiera puede visitarla, sin necesidad de identificarse: equipos, torneos, noticias y toda la actualidad del club.</a:t>
            </a:r>
          </a:p>
        </p:txBody>
      </p:sp>
      <p:grpSp>
        <p:nvGrpSpPr>
          <p:cNvPr name="Group 13" id="13"/>
          <p:cNvGrpSpPr/>
          <p:nvPr/>
        </p:nvGrpSpPr>
        <p:grpSpPr>
          <a:xfrm rot="0">
            <a:off x="960120" y="4594860"/>
            <a:ext cx="7612380" cy="3977640"/>
            <a:chOff x="0" y="0"/>
            <a:chExt cx="10149840" cy="5303520"/>
          </a:xfrm>
        </p:grpSpPr>
        <p:sp>
          <p:nvSpPr>
            <p:cNvPr name="Freeform 14" id="14"/>
            <p:cNvSpPr/>
            <p:nvPr/>
          </p:nvSpPr>
          <p:spPr>
            <a:xfrm flipH="false" flipV="false" rot="0">
              <a:off x="0" y="0"/>
              <a:ext cx="10149840" cy="5303520"/>
            </a:xfrm>
            <a:custGeom>
              <a:avLst/>
              <a:gdLst/>
              <a:ahLst/>
              <a:cxnLst/>
              <a:rect r="r" b="b" t="t" l="l"/>
              <a:pathLst>
                <a:path h="5303520" w="10149840">
                  <a:moveTo>
                    <a:pt x="0" y="219456"/>
                  </a:moveTo>
                  <a:cubicBezTo>
                    <a:pt x="0" y="98298"/>
                    <a:pt x="98298" y="0"/>
                    <a:pt x="219456" y="0"/>
                  </a:cubicBezTo>
                  <a:lnTo>
                    <a:pt x="9930384" y="0"/>
                  </a:lnTo>
                  <a:cubicBezTo>
                    <a:pt x="10051542" y="0"/>
                    <a:pt x="10149840" y="98298"/>
                    <a:pt x="10149840" y="219456"/>
                  </a:cubicBezTo>
                  <a:lnTo>
                    <a:pt x="10149840" y="5084064"/>
                  </a:lnTo>
                  <a:cubicBezTo>
                    <a:pt x="10149840" y="5205222"/>
                    <a:pt x="10051542" y="5303520"/>
                    <a:pt x="9930384" y="5303520"/>
                  </a:cubicBezTo>
                  <a:lnTo>
                    <a:pt x="219456" y="5303520"/>
                  </a:lnTo>
                  <a:cubicBezTo>
                    <a:pt x="98298" y="5303520"/>
                    <a:pt x="0" y="5205222"/>
                    <a:pt x="0" y="5084064"/>
                  </a:cubicBezTo>
                  <a:close/>
                </a:path>
              </a:pathLst>
            </a:custGeom>
            <a:solidFill>
              <a:srgbClr val="2E7D32"/>
            </a:solidFill>
          </p:spPr>
        </p:sp>
      </p:grpSp>
      <p:grpSp>
        <p:nvGrpSpPr>
          <p:cNvPr name="Group 15" id="15"/>
          <p:cNvGrpSpPr/>
          <p:nvPr/>
        </p:nvGrpSpPr>
        <p:grpSpPr>
          <a:xfrm rot="0">
            <a:off x="1371600" y="5006340"/>
            <a:ext cx="891540" cy="891540"/>
            <a:chOff x="0" y="0"/>
            <a:chExt cx="1188720" cy="1188720"/>
          </a:xfrm>
        </p:grpSpPr>
        <p:sp>
          <p:nvSpPr>
            <p:cNvPr name="Freeform 16" id="16"/>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FFFFFF"/>
            </a:solidFill>
          </p:spPr>
        </p:sp>
      </p:grpSp>
      <p:grpSp>
        <p:nvGrpSpPr>
          <p:cNvPr name="Group 17" id="17"/>
          <p:cNvGrpSpPr/>
          <p:nvPr/>
        </p:nvGrpSpPr>
        <p:grpSpPr>
          <a:xfrm rot="0">
            <a:off x="1487500" y="5122240"/>
            <a:ext cx="659740" cy="659740"/>
            <a:chOff x="0" y="0"/>
            <a:chExt cx="879653" cy="879653"/>
          </a:xfrm>
        </p:grpSpPr>
        <p:sp>
          <p:nvSpPr>
            <p:cNvPr name="Freeform 18" id="18" descr="/home/claude/gazteak_pptx/icon_login_d.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5"/>
              <a:stretch>
                <a:fillRect l="0" t="0" r="-5" b="-5"/>
              </a:stretch>
            </a:blipFill>
          </p:spPr>
        </p:sp>
      </p:grpSp>
      <p:grpSp>
        <p:nvGrpSpPr>
          <p:cNvPr name="Group 19" id="19"/>
          <p:cNvGrpSpPr/>
          <p:nvPr/>
        </p:nvGrpSpPr>
        <p:grpSpPr>
          <a:xfrm rot="0">
            <a:off x="2537460" y="5074920"/>
            <a:ext cx="5760720" cy="754380"/>
            <a:chOff x="0" y="0"/>
            <a:chExt cx="7680960" cy="1005840"/>
          </a:xfrm>
        </p:grpSpPr>
        <p:sp>
          <p:nvSpPr>
            <p:cNvPr name="Freeform 20" id="20"/>
            <p:cNvSpPr/>
            <p:nvPr/>
          </p:nvSpPr>
          <p:spPr>
            <a:xfrm flipH="false" flipV="false" rot="0">
              <a:off x="0" y="0"/>
              <a:ext cx="7680960" cy="1005840"/>
            </a:xfrm>
            <a:custGeom>
              <a:avLst/>
              <a:gdLst/>
              <a:ahLst/>
              <a:cxnLst/>
              <a:rect r="r" b="b" t="t" l="l"/>
              <a:pathLst>
                <a:path h="1005840" w="7680960">
                  <a:moveTo>
                    <a:pt x="0" y="0"/>
                  </a:moveTo>
                  <a:lnTo>
                    <a:pt x="7680960" y="0"/>
                  </a:lnTo>
                  <a:lnTo>
                    <a:pt x="7680960" y="1005840"/>
                  </a:lnTo>
                  <a:lnTo>
                    <a:pt x="0" y="1005840"/>
                  </a:lnTo>
                  <a:close/>
                </a:path>
              </a:pathLst>
            </a:custGeom>
            <a:blipFill>
              <a:blip r:embed="rId3">
                <a:alphaModFix amt="0"/>
              </a:blip>
              <a:stretch>
                <a:fillRect l="0" t="-98794" r="0" b="-98794"/>
              </a:stretch>
            </a:blipFill>
          </p:spPr>
        </p:sp>
        <p:sp>
          <p:nvSpPr>
            <p:cNvPr name="TextBox 21" id="21"/>
            <p:cNvSpPr txBox="true"/>
            <p:nvPr/>
          </p:nvSpPr>
          <p:spPr>
            <a:xfrm>
              <a:off x="0" y="-47625"/>
              <a:ext cx="7680960" cy="1053465"/>
            </a:xfrm>
            <a:prstGeom prst="rect">
              <a:avLst/>
            </a:prstGeom>
          </p:spPr>
          <p:txBody>
            <a:bodyPr anchor="ctr" rtlCol="false" tIns="0" lIns="0" bIns="0" rIns="0"/>
            <a:lstStyle/>
            <a:p>
              <a:pPr algn="l">
                <a:lnSpc>
                  <a:spcPts val="2610"/>
                </a:lnSpc>
              </a:pPr>
              <a:r>
                <a:rPr lang="en-US" sz="2175" b="true">
                  <a:solidFill>
                    <a:srgbClr val="FFFFFF"/>
                  </a:solidFill>
                  <a:latin typeface="Calibri (MS) Bold"/>
                  <a:ea typeface="Calibri (MS) Bold"/>
                  <a:cs typeface="Calibri (MS) Bold"/>
                  <a:sym typeface="Calibri (MS) Bold"/>
                </a:rPr>
                <a:t>El acceso de familias y socios</a:t>
              </a:r>
            </a:p>
          </p:txBody>
        </p:sp>
      </p:grpSp>
      <p:grpSp>
        <p:nvGrpSpPr>
          <p:cNvPr name="Group 22" id="22"/>
          <p:cNvGrpSpPr/>
          <p:nvPr/>
        </p:nvGrpSpPr>
        <p:grpSpPr>
          <a:xfrm rot="0">
            <a:off x="1371600" y="6035040"/>
            <a:ext cx="6858000" cy="2331720"/>
            <a:chOff x="0" y="0"/>
            <a:chExt cx="9144000" cy="3108960"/>
          </a:xfrm>
        </p:grpSpPr>
        <p:sp>
          <p:nvSpPr>
            <p:cNvPr name="Freeform 23" id="23"/>
            <p:cNvSpPr/>
            <p:nvPr/>
          </p:nvSpPr>
          <p:spPr>
            <a:xfrm flipH="false" flipV="false" rot="0">
              <a:off x="0" y="0"/>
              <a:ext cx="9144000" cy="3108960"/>
            </a:xfrm>
            <a:custGeom>
              <a:avLst/>
              <a:gdLst/>
              <a:ahLst/>
              <a:cxnLst/>
              <a:rect r="r" b="b" t="t" l="l"/>
              <a:pathLst>
                <a:path h="3108960" w="9144000">
                  <a:moveTo>
                    <a:pt x="0" y="0"/>
                  </a:moveTo>
                  <a:lnTo>
                    <a:pt x="9144000" y="0"/>
                  </a:lnTo>
                  <a:lnTo>
                    <a:pt x="9144000" y="3108960"/>
                  </a:lnTo>
                  <a:lnTo>
                    <a:pt x="0" y="3108960"/>
                  </a:lnTo>
                  <a:close/>
                </a:path>
              </a:pathLst>
            </a:custGeom>
            <a:blipFill>
              <a:blip r:embed="rId3">
                <a:alphaModFix amt="0"/>
              </a:blip>
              <a:stretch>
                <a:fillRect l="0" t="-7308" r="0" b="-7308"/>
              </a:stretch>
            </a:blipFill>
          </p:spPr>
        </p:sp>
        <p:sp>
          <p:nvSpPr>
            <p:cNvPr name="TextBox 24" id="24"/>
            <p:cNvSpPr txBox="true"/>
            <p:nvPr/>
          </p:nvSpPr>
          <p:spPr>
            <a:xfrm>
              <a:off x="0" y="-47625"/>
              <a:ext cx="9144000" cy="3156585"/>
            </a:xfrm>
            <a:prstGeom prst="rect">
              <a:avLst/>
            </a:prstGeom>
          </p:spPr>
          <p:txBody>
            <a:bodyPr anchor="ctr" rtlCol="false" tIns="0" lIns="0" bIns="0" rIns="0"/>
            <a:lstStyle/>
            <a:p>
              <a:pPr algn="l">
                <a:lnSpc>
                  <a:spcPts val="2340"/>
                </a:lnSpc>
              </a:pPr>
              <a:r>
                <a:rPr lang="en-US" sz="1950">
                  <a:solidFill>
                    <a:srgbClr val="E4F2E4"/>
                  </a:solidFill>
                  <a:latin typeface="Calibri (MS)"/>
                  <a:ea typeface="Calibri (MS)"/>
                  <a:cs typeface="Calibri (MS)"/>
                  <a:sym typeface="Calibri (MS)"/>
                </a:rPr>
                <a:t>Arriba a la derecha de la web está el botón “Acceso familias y socios”. Ahí es donde entráis a Comunidad, el portal privado que os presentamos en esta guía.</a:t>
              </a:r>
            </a:p>
          </p:txBody>
        </p:sp>
      </p:grpSp>
      <p:grpSp>
        <p:nvGrpSpPr>
          <p:cNvPr name="Group 25" id="25"/>
          <p:cNvGrpSpPr/>
          <p:nvPr/>
        </p:nvGrpSpPr>
        <p:grpSpPr>
          <a:xfrm rot="0">
            <a:off x="9248775" y="2459355"/>
            <a:ext cx="8111490" cy="6534150"/>
            <a:chOff x="0" y="0"/>
            <a:chExt cx="10815320" cy="8712200"/>
          </a:xfrm>
        </p:grpSpPr>
        <p:sp>
          <p:nvSpPr>
            <p:cNvPr name="Freeform 26" id="26"/>
            <p:cNvSpPr/>
            <p:nvPr/>
          </p:nvSpPr>
          <p:spPr>
            <a:xfrm flipH="false" flipV="false" rot="0">
              <a:off x="0" y="0"/>
              <a:ext cx="10815320" cy="8712200"/>
            </a:xfrm>
            <a:custGeom>
              <a:avLst/>
              <a:gdLst/>
              <a:ahLst/>
              <a:cxnLst/>
              <a:rect r="r" b="b" t="t" l="l"/>
              <a:pathLst>
                <a:path h="8712200" w="10815320">
                  <a:moveTo>
                    <a:pt x="0" y="183388"/>
                  </a:moveTo>
                  <a:cubicBezTo>
                    <a:pt x="0" y="82169"/>
                    <a:pt x="82169" y="0"/>
                    <a:pt x="183388" y="0"/>
                  </a:cubicBezTo>
                  <a:lnTo>
                    <a:pt x="10631932" y="0"/>
                  </a:lnTo>
                  <a:cubicBezTo>
                    <a:pt x="10733277" y="0"/>
                    <a:pt x="10815320" y="82169"/>
                    <a:pt x="10815320" y="183388"/>
                  </a:cubicBezTo>
                  <a:lnTo>
                    <a:pt x="10815320" y="8528812"/>
                  </a:lnTo>
                  <a:cubicBezTo>
                    <a:pt x="10815320" y="8630158"/>
                    <a:pt x="10733150" y="8712200"/>
                    <a:pt x="10631932" y="8712200"/>
                  </a:cubicBezTo>
                  <a:lnTo>
                    <a:pt x="183388" y="8712200"/>
                  </a:lnTo>
                  <a:cubicBezTo>
                    <a:pt x="82169" y="8712200"/>
                    <a:pt x="0" y="8630031"/>
                    <a:pt x="0" y="8528812"/>
                  </a:cubicBezTo>
                  <a:close/>
                </a:path>
              </a:pathLst>
            </a:custGeom>
            <a:solidFill>
              <a:srgbClr val="FFFFFF"/>
            </a:solidFill>
            <a:ln w="19050" cap="sq">
              <a:solidFill>
                <a:srgbClr val="D8E4D9"/>
              </a:solidFill>
              <a:prstDash val="solid"/>
              <a:miter/>
            </a:ln>
          </p:spPr>
        </p:sp>
      </p:grpSp>
      <p:grpSp>
        <p:nvGrpSpPr>
          <p:cNvPr name="Group 27" id="27"/>
          <p:cNvGrpSpPr/>
          <p:nvPr/>
        </p:nvGrpSpPr>
        <p:grpSpPr>
          <a:xfrm rot="0">
            <a:off x="9601200" y="2743200"/>
            <a:ext cx="192024" cy="192024"/>
            <a:chOff x="0" y="0"/>
            <a:chExt cx="256032" cy="256032"/>
          </a:xfrm>
        </p:grpSpPr>
        <p:sp>
          <p:nvSpPr>
            <p:cNvPr name="Freeform 28" id="28"/>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E57373"/>
            </a:solidFill>
          </p:spPr>
        </p:sp>
      </p:grpSp>
      <p:grpSp>
        <p:nvGrpSpPr>
          <p:cNvPr name="Group 29" id="29"/>
          <p:cNvGrpSpPr/>
          <p:nvPr/>
        </p:nvGrpSpPr>
        <p:grpSpPr>
          <a:xfrm rot="0">
            <a:off x="9930384" y="2743200"/>
            <a:ext cx="192024" cy="192024"/>
            <a:chOff x="0" y="0"/>
            <a:chExt cx="256032" cy="256032"/>
          </a:xfrm>
        </p:grpSpPr>
        <p:sp>
          <p:nvSpPr>
            <p:cNvPr name="Freeform 30" id="30"/>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FFD54F"/>
            </a:solidFill>
          </p:spPr>
        </p:sp>
      </p:grpSp>
      <p:grpSp>
        <p:nvGrpSpPr>
          <p:cNvPr name="Group 31" id="31"/>
          <p:cNvGrpSpPr/>
          <p:nvPr/>
        </p:nvGrpSpPr>
        <p:grpSpPr>
          <a:xfrm rot="0">
            <a:off x="10259568" y="2743200"/>
            <a:ext cx="192024" cy="192024"/>
            <a:chOff x="0" y="0"/>
            <a:chExt cx="256032" cy="256032"/>
          </a:xfrm>
        </p:grpSpPr>
        <p:sp>
          <p:nvSpPr>
            <p:cNvPr name="Freeform 32" id="32"/>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81C784"/>
            </a:solidFill>
          </p:spPr>
        </p:sp>
      </p:grpSp>
      <p:grpSp>
        <p:nvGrpSpPr>
          <p:cNvPr name="Group 33" id="33"/>
          <p:cNvGrpSpPr/>
          <p:nvPr/>
        </p:nvGrpSpPr>
        <p:grpSpPr>
          <a:xfrm rot="0">
            <a:off x="10767060" y="2674620"/>
            <a:ext cx="5897880" cy="356616"/>
            <a:chOff x="0" y="0"/>
            <a:chExt cx="7863840" cy="475488"/>
          </a:xfrm>
        </p:grpSpPr>
        <p:sp>
          <p:nvSpPr>
            <p:cNvPr name="Freeform 34" id="34"/>
            <p:cNvSpPr/>
            <p:nvPr/>
          </p:nvSpPr>
          <p:spPr>
            <a:xfrm flipH="false" flipV="false" rot="0">
              <a:off x="0" y="0"/>
              <a:ext cx="7863839" cy="475488"/>
            </a:xfrm>
            <a:custGeom>
              <a:avLst/>
              <a:gdLst/>
              <a:ahLst/>
              <a:cxnLst/>
              <a:rect r="r" b="b" t="t" l="l"/>
              <a:pathLst>
                <a:path h="475488" w="7863839">
                  <a:moveTo>
                    <a:pt x="0" y="237744"/>
                  </a:moveTo>
                  <a:cubicBezTo>
                    <a:pt x="0" y="106426"/>
                    <a:pt x="106426" y="0"/>
                    <a:pt x="237744" y="0"/>
                  </a:cubicBezTo>
                  <a:lnTo>
                    <a:pt x="7626096" y="0"/>
                  </a:lnTo>
                  <a:cubicBezTo>
                    <a:pt x="7757414" y="0"/>
                    <a:pt x="7863839" y="106426"/>
                    <a:pt x="7863839" y="237744"/>
                  </a:cubicBezTo>
                  <a:cubicBezTo>
                    <a:pt x="7863839" y="369062"/>
                    <a:pt x="7757414" y="475488"/>
                    <a:pt x="7626096" y="475488"/>
                  </a:cubicBezTo>
                  <a:lnTo>
                    <a:pt x="237744" y="475488"/>
                  </a:lnTo>
                  <a:cubicBezTo>
                    <a:pt x="106426" y="475488"/>
                    <a:pt x="0" y="369062"/>
                    <a:pt x="0" y="237744"/>
                  </a:cubicBezTo>
                  <a:close/>
                </a:path>
              </a:pathLst>
            </a:custGeom>
            <a:solidFill>
              <a:srgbClr val="F2F5F2"/>
            </a:solidFill>
          </p:spPr>
        </p:sp>
      </p:grpSp>
      <p:grpSp>
        <p:nvGrpSpPr>
          <p:cNvPr name="Group 35" id="35"/>
          <p:cNvGrpSpPr/>
          <p:nvPr/>
        </p:nvGrpSpPr>
        <p:grpSpPr>
          <a:xfrm rot="0">
            <a:off x="10767060" y="2674620"/>
            <a:ext cx="5897880" cy="356616"/>
            <a:chOff x="0" y="0"/>
            <a:chExt cx="7863840" cy="475488"/>
          </a:xfrm>
        </p:grpSpPr>
        <p:sp>
          <p:nvSpPr>
            <p:cNvPr name="Freeform 36" id="36"/>
            <p:cNvSpPr/>
            <p:nvPr/>
          </p:nvSpPr>
          <p:spPr>
            <a:xfrm flipH="false" flipV="false" rot="0">
              <a:off x="0" y="0"/>
              <a:ext cx="7863840" cy="475488"/>
            </a:xfrm>
            <a:custGeom>
              <a:avLst/>
              <a:gdLst/>
              <a:ahLst/>
              <a:cxnLst/>
              <a:rect r="r" b="b" t="t" l="l"/>
              <a:pathLst>
                <a:path h="475488" w="7863840">
                  <a:moveTo>
                    <a:pt x="0" y="0"/>
                  </a:moveTo>
                  <a:lnTo>
                    <a:pt x="7863840" y="0"/>
                  </a:lnTo>
                  <a:lnTo>
                    <a:pt x="7863840" y="475488"/>
                  </a:lnTo>
                  <a:lnTo>
                    <a:pt x="0" y="475488"/>
                  </a:lnTo>
                  <a:close/>
                </a:path>
              </a:pathLst>
            </a:custGeom>
            <a:blipFill>
              <a:blip r:embed="rId3">
                <a:alphaModFix amt="0"/>
              </a:blip>
              <a:stretch>
                <a:fillRect l="0" t="-272252" r="0" b="-272252"/>
              </a:stretch>
            </a:blipFill>
          </p:spPr>
        </p:sp>
        <p:sp>
          <p:nvSpPr>
            <p:cNvPr name="TextBox 37" id="37"/>
            <p:cNvSpPr txBox="true"/>
            <p:nvPr/>
          </p:nvSpPr>
          <p:spPr>
            <a:xfrm>
              <a:off x="0" y="-28575"/>
              <a:ext cx="7863840" cy="504063"/>
            </a:xfrm>
            <a:prstGeom prst="rect">
              <a:avLst/>
            </a:prstGeom>
          </p:spPr>
          <p:txBody>
            <a:bodyPr anchor="ctr" rtlCol="false" tIns="0" lIns="0" bIns="0" rIns="0"/>
            <a:lstStyle/>
            <a:p>
              <a:pPr algn="ctr">
                <a:lnSpc>
                  <a:spcPts val="1620"/>
                </a:lnSpc>
              </a:pPr>
              <a:r>
                <a:rPr lang="en-US" sz="1350">
                  <a:solidFill>
                    <a:srgbClr val="5B6B5C"/>
                  </a:solidFill>
                  <a:latin typeface="Calibri (MS)"/>
                  <a:ea typeface="Calibri (MS)"/>
                  <a:cs typeface="Calibri (MS)"/>
                  <a:sym typeface="Calibri (MS)"/>
                </a:rPr>
                <a:t>gazteak.com</a:t>
              </a:r>
            </a:p>
          </p:txBody>
        </p:sp>
      </p:grpSp>
      <p:grpSp>
        <p:nvGrpSpPr>
          <p:cNvPr name="Group 38" id="38"/>
          <p:cNvGrpSpPr/>
          <p:nvPr/>
        </p:nvGrpSpPr>
        <p:grpSpPr>
          <a:xfrm rot="0">
            <a:off x="9258300" y="3223260"/>
            <a:ext cx="8092440" cy="548640"/>
            <a:chOff x="0" y="0"/>
            <a:chExt cx="10789920" cy="731520"/>
          </a:xfrm>
        </p:grpSpPr>
        <p:sp>
          <p:nvSpPr>
            <p:cNvPr name="Freeform 39" id="39"/>
            <p:cNvSpPr/>
            <p:nvPr/>
          </p:nvSpPr>
          <p:spPr>
            <a:xfrm flipH="false" flipV="false" rot="0">
              <a:off x="0" y="0"/>
              <a:ext cx="10789920" cy="731520"/>
            </a:xfrm>
            <a:custGeom>
              <a:avLst/>
              <a:gdLst/>
              <a:ahLst/>
              <a:cxnLst/>
              <a:rect r="r" b="b" t="t" l="l"/>
              <a:pathLst>
                <a:path h="731520" w="10789920">
                  <a:moveTo>
                    <a:pt x="0" y="0"/>
                  </a:moveTo>
                  <a:lnTo>
                    <a:pt x="10789920" y="0"/>
                  </a:lnTo>
                  <a:lnTo>
                    <a:pt x="10789920" y="731520"/>
                  </a:lnTo>
                  <a:lnTo>
                    <a:pt x="0" y="731520"/>
                  </a:lnTo>
                  <a:close/>
                </a:path>
              </a:pathLst>
            </a:custGeom>
            <a:solidFill>
              <a:srgbClr val="1B3D1E"/>
            </a:solidFill>
          </p:spPr>
        </p:sp>
      </p:grpSp>
      <p:grpSp>
        <p:nvGrpSpPr>
          <p:cNvPr name="Group 40" id="40"/>
          <p:cNvGrpSpPr/>
          <p:nvPr/>
        </p:nvGrpSpPr>
        <p:grpSpPr>
          <a:xfrm rot="0">
            <a:off x="9601200" y="3223260"/>
            <a:ext cx="4389120" cy="548640"/>
            <a:chOff x="0" y="0"/>
            <a:chExt cx="5852160" cy="731520"/>
          </a:xfrm>
        </p:grpSpPr>
        <p:sp>
          <p:nvSpPr>
            <p:cNvPr name="Freeform 41" id="41"/>
            <p:cNvSpPr/>
            <p:nvPr/>
          </p:nvSpPr>
          <p:spPr>
            <a:xfrm flipH="false" flipV="false" rot="0">
              <a:off x="0" y="0"/>
              <a:ext cx="5852160" cy="731520"/>
            </a:xfrm>
            <a:custGeom>
              <a:avLst/>
              <a:gdLst/>
              <a:ahLst/>
              <a:cxnLst/>
              <a:rect r="r" b="b" t="t" l="l"/>
              <a:pathLst>
                <a:path h="731520" w="5852160">
                  <a:moveTo>
                    <a:pt x="0" y="0"/>
                  </a:moveTo>
                  <a:lnTo>
                    <a:pt x="5852160" y="0"/>
                  </a:lnTo>
                  <a:lnTo>
                    <a:pt x="5852160" y="731520"/>
                  </a:lnTo>
                  <a:lnTo>
                    <a:pt x="0" y="731520"/>
                  </a:lnTo>
                  <a:close/>
                </a:path>
              </a:pathLst>
            </a:custGeom>
            <a:blipFill>
              <a:blip r:embed="rId3">
                <a:alphaModFix amt="0"/>
              </a:blip>
              <a:stretch>
                <a:fillRect l="0" t="-105880" r="0" b="-105880"/>
              </a:stretch>
            </a:blipFill>
          </p:spPr>
        </p:sp>
        <p:sp>
          <p:nvSpPr>
            <p:cNvPr name="TextBox 42" id="42"/>
            <p:cNvSpPr txBox="true"/>
            <p:nvPr/>
          </p:nvSpPr>
          <p:spPr>
            <a:xfrm>
              <a:off x="0" y="-19050"/>
              <a:ext cx="5852160" cy="750570"/>
            </a:xfrm>
            <a:prstGeom prst="rect">
              <a:avLst/>
            </a:prstGeom>
          </p:spPr>
          <p:txBody>
            <a:bodyPr anchor="ctr" rtlCol="false" tIns="0" lIns="0" bIns="0" rIns="0"/>
            <a:lstStyle/>
            <a:p>
              <a:pPr algn="l">
                <a:lnSpc>
                  <a:spcPts val="1439"/>
                </a:lnSpc>
              </a:pPr>
              <a:r>
                <a:rPr lang="en-US" sz="1200">
                  <a:solidFill>
                    <a:srgbClr val="CFE8D0"/>
                  </a:solidFill>
                  <a:latin typeface="Calibri (MS)"/>
                  <a:ea typeface="Calibri (MS)"/>
                  <a:cs typeface="Calibri (MS)"/>
                  <a:sym typeface="Calibri (MS)"/>
                </a:rPr>
                <a:t>Kabiezes, Santurtzi · Bizkaia   ·   Fundado en 1973</a:t>
              </a:r>
            </a:p>
          </p:txBody>
        </p:sp>
      </p:grpSp>
      <p:grpSp>
        <p:nvGrpSpPr>
          <p:cNvPr name="Group 43" id="43"/>
          <p:cNvGrpSpPr/>
          <p:nvPr/>
        </p:nvGrpSpPr>
        <p:grpSpPr>
          <a:xfrm rot="0">
            <a:off x="13841254" y="3307366"/>
            <a:ext cx="2835592" cy="380428"/>
            <a:chOff x="0" y="0"/>
            <a:chExt cx="3780790" cy="507238"/>
          </a:xfrm>
        </p:grpSpPr>
        <p:sp>
          <p:nvSpPr>
            <p:cNvPr name="Freeform 44" id="44"/>
            <p:cNvSpPr/>
            <p:nvPr/>
          </p:nvSpPr>
          <p:spPr>
            <a:xfrm flipH="false" flipV="false" rot="0">
              <a:off x="0" y="0"/>
              <a:ext cx="3780790" cy="507238"/>
            </a:xfrm>
            <a:custGeom>
              <a:avLst/>
              <a:gdLst/>
              <a:ahLst/>
              <a:cxnLst/>
              <a:rect r="r" b="b" t="t" l="l"/>
              <a:pathLst>
                <a:path h="507238" w="3780790">
                  <a:moveTo>
                    <a:pt x="0" y="253619"/>
                  </a:moveTo>
                  <a:cubicBezTo>
                    <a:pt x="0" y="113538"/>
                    <a:pt x="113538" y="0"/>
                    <a:pt x="253619" y="0"/>
                  </a:cubicBezTo>
                  <a:lnTo>
                    <a:pt x="3527171" y="0"/>
                  </a:lnTo>
                  <a:cubicBezTo>
                    <a:pt x="3667252" y="0"/>
                    <a:pt x="3780790" y="113538"/>
                    <a:pt x="3780790" y="253619"/>
                  </a:cubicBezTo>
                  <a:cubicBezTo>
                    <a:pt x="3780790" y="393700"/>
                    <a:pt x="3667252" y="507238"/>
                    <a:pt x="3527171" y="507238"/>
                  </a:cubicBezTo>
                  <a:lnTo>
                    <a:pt x="253619" y="507238"/>
                  </a:lnTo>
                  <a:cubicBezTo>
                    <a:pt x="113538" y="507238"/>
                    <a:pt x="0" y="393700"/>
                    <a:pt x="0" y="253619"/>
                  </a:cubicBezTo>
                  <a:close/>
                </a:path>
              </a:pathLst>
            </a:custGeom>
            <a:solidFill>
              <a:srgbClr val="2E7D32"/>
            </a:solidFill>
            <a:ln w="23812" cap="sq">
              <a:solidFill>
                <a:srgbClr val="FFFFFF"/>
              </a:solidFill>
              <a:prstDash val="solid"/>
              <a:miter/>
            </a:ln>
          </p:spPr>
        </p:sp>
      </p:grpSp>
      <p:grpSp>
        <p:nvGrpSpPr>
          <p:cNvPr name="Group 45" id="45"/>
          <p:cNvGrpSpPr/>
          <p:nvPr/>
        </p:nvGrpSpPr>
        <p:grpSpPr>
          <a:xfrm rot="0">
            <a:off x="13853160" y="3319272"/>
            <a:ext cx="2811780" cy="356616"/>
            <a:chOff x="0" y="0"/>
            <a:chExt cx="3749040" cy="475488"/>
          </a:xfrm>
        </p:grpSpPr>
        <p:sp>
          <p:nvSpPr>
            <p:cNvPr name="Freeform 46" id="46"/>
            <p:cNvSpPr/>
            <p:nvPr/>
          </p:nvSpPr>
          <p:spPr>
            <a:xfrm flipH="false" flipV="false" rot="0">
              <a:off x="0" y="0"/>
              <a:ext cx="3749040" cy="475488"/>
            </a:xfrm>
            <a:custGeom>
              <a:avLst/>
              <a:gdLst/>
              <a:ahLst/>
              <a:cxnLst/>
              <a:rect r="r" b="b" t="t" l="l"/>
              <a:pathLst>
                <a:path h="475488" w="3749040">
                  <a:moveTo>
                    <a:pt x="0" y="0"/>
                  </a:moveTo>
                  <a:lnTo>
                    <a:pt x="3749040" y="0"/>
                  </a:lnTo>
                  <a:lnTo>
                    <a:pt x="3749040" y="475488"/>
                  </a:lnTo>
                  <a:lnTo>
                    <a:pt x="0" y="475488"/>
                  </a:lnTo>
                  <a:close/>
                </a:path>
              </a:pathLst>
            </a:custGeom>
            <a:blipFill>
              <a:blip r:embed="rId3">
                <a:alphaModFix amt="0"/>
              </a:blip>
              <a:stretch>
                <a:fillRect l="0" t="-103632" r="0" b="-103632"/>
              </a:stretch>
            </a:blipFill>
          </p:spPr>
        </p:sp>
        <p:sp>
          <p:nvSpPr>
            <p:cNvPr name="TextBox 47" id="47"/>
            <p:cNvSpPr txBox="true"/>
            <p:nvPr/>
          </p:nvSpPr>
          <p:spPr>
            <a:xfrm>
              <a:off x="0" y="-19050"/>
              <a:ext cx="3749040" cy="494538"/>
            </a:xfrm>
            <a:prstGeom prst="rect">
              <a:avLst/>
            </a:prstGeom>
          </p:spPr>
          <p:txBody>
            <a:bodyPr anchor="ctr" rtlCol="false" tIns="0" lIns="0" bIns="0" rIns="0"/>
            <a:lstStyle/>
            <a:p>
              <a:pPr algn="ctr">
                <a:lnSpc>
                  <a:spcPts val="1080"/>
                </a:lnSpc>
              </a:pPr>
              <a:r>
                <a:rPr lang="en-US" sz="900" b="true">
                  <a:solidFill>
                    <a:srgbClr val="FFFFFF"/>
                  </a:solidFill>
                  <a:latin typeface="Calibri (MS) Bold"/>
                  <a:ea typeface="Calibri (MS) Bold"/>
                  <a:cs typeface="Calibri (MS) Bold"/>
                  <a:sym typeface="Calibri (MS) Bold"/>
                </a:rPr>
                <a:t>ACCESO FAMILIAS Y SOCIOS</a:t>
              </a:r>
            </a:p>
          </p:txBody>
        </p:sp>
      </p:grpSp>
      <p:grpSp>
        <p:nvGrpSpPr>
          <p:cNvPr name="Group 48" id="48"/>
          <p:cNvGrpSpPr/>
          <p:nvPr/>
        </p:nvGrpSpPr>
        <p:grpSpPr>
          <a:xfrm rot="0">
            <a:off x="16774668" y="3305556"/>
            <a:ext cx="411480" cy="384048"/>
            <a:chOff x="0" y="0"/>
            <a:chExt cx="548640" cy="512064"/>
          </a:xfrm>
        </p:grpSpPr>
        <p:sp>
          <p:nvSpPr>
            <p:cNvPr name="Freeform 49" id="49"/>
            <p:cNvSpPr/>
            <p:nvPr/>
          </p:nvSpPr>
          <p:spPr>
            <a:xfrm flipH="false" flipV="false" rot="0">
              <a:off x="0" y="0"/>
              <a:ext cx="548640" cy="512064"/>
            </a:xfrm>
            <a:custGeom>
              <a:avLst/>
              <a:gdLst/>
              <a:ahLst/>
              <a:cxnLst/>
              <a:rect r="r" b="b" t="t" l="l"/>
              <a:pathLst>
                <a:path h="512064" w="548640">
                  <a:moveTo>
                    <a:pt x="0" y="91440"/>
                  </a:moveTo>
                  <a:cubicBezTo>
                    <a:pt x="0" y="40894"/>
                    <a:pt x="40894" y="0"/>
                    <a:pt x="91440" y="0"/>
                  </a:cubicBezTo>
                  <a:lnTo>
                    <a:pt x="457200" y="0"/>
                  </a:lnTo>
                  <a:cubicBezTo>
                    <a:pt x="507746" y="0"/>
                    <a:pt x="548640" y="40894"/>
                    <a:pt x="548640" y="91440"/>
                  </a:cubicBezTo>
                  <a:lnTo>
                    <a:pt x="548640" y="420624"/>
                  </a:lnTo>
                  <a:cubicBezTo>
                    <a:pt x="548640" y="471170"/>
                    <a:pt x="507746" y="512064"/>
                    <a:pt x="457200" y="512064"/>
                  </a:cubicBezTo>
                  <a:lnTo>
                    <a:pt x="91440" y="512064"/>
                  </a:lnTo>
                  <a:cubicBezTo>
                    <a:pt x="40894" y="512064"/>
                    <a:pt x="0" y="471170"/>
                    <a:pt x="0" y="420624"/>
                  </a:cubicBezTo>
                  <a:close/>
                </a:path>
              </a:pathLst>
            </a:custGeom>
            <a:solidFill>
              <a:srgbClr val="1F5C23"/>
            </a:solidFill>
          </p:spPr>
        </p:sp>
      </p:grpSp>
      <p:grpSp>
        <p:nvGrpSpPr>
          <p:cNvPr name="Group 50" id="50"/>
          <p:cNvGrpSpPr/>
          <p:nvPr/>
        </p:nvGrpSpPr>
        <p:grpSpPr>
          <a:xfrm rot="0">
            <a:off x="16774668" y="3305556"/>
            <a:ext cx="411480" cy="384048"/>
            <a:chOff x="0" y="0"/>
            <a:chExt cx="548640" cy="512064"/>
          </a:xfrm>
        </p:grpSpPr>
        <p:sp>
          <p:nvSpPr>
            <p:cNvPr name="Freeform 51" id="51"/>
            <p:cNvSpPr/>
            <p:nvPr/>
          </p:nvSpPr>
          <p:spPr>
            <a:xfrm flipH="false" flipV="false" rot="0">
              <a:off x="0" y="0"/>
              <a:ext cx="548640" cy="512064"/>
            </a:xfrm>
            <a:custGeom>
              <a:avLst/>
              <a:gdLst/>
              <a:ahLst/>
              <a:cxnLst/>
              <a:rect r="r" b="b" t="t" l="l"/>
              <a:pathLst>
                <a:path h="512064" w="548640">
                  <a:moveTo>
                    <a:pt x="0" y="0"/>
                  </a:moveTo>
                  <a:lnTo>
                    <a:pt x="548640" y="0"/>
                  </a:lnTo>
                  <a:lnTo>
                    <a:pt x="548640" y="512064"/>
                  </a:lnTo>
                  <a:lnTo>
                    <a:pt x="0" y="512064"/>
                  </a:lnTo>
                  <a:close/>
                </a:path>
              </a:pathLst>
            </a:custGeom>
            <a:blipFill>
              <a:blip r:embed="rId3">
                <a:alphaModFix amt="0"/>
              </a:blip>
              <a:stretch>
                <a:fillRect l="-69749" t="0" r="-69749" b="0"/>
              </a:stretch>
            </a:blipFill>
          </p:spPr>
        </p:sp>
        <p:sp>
          <p:nvSpPr>
            <p:cNvPr name="TextBox 52" id="52"/>
            <p:cNvSpPr txBox="true"/>
            <p:nvPr/>
          </p:nvSpPr>
          <p:spPr>
            <a:xfrm>
              <a:off x="0" y="-19050"/>
              <a:ext cx="548640" cy="531114"/>
            </a:xfrm>
            <a:prstGeom prst="rect">
              <a:avLst/>
            </a:prstGeom>
          </p:spPr>
          <p:txBody>
            <a:bodyPr anchor="ctr" rtlCol="false" tIns="0" lIns="0" bIns="0" rIns="0"/>
            <a:lstStyle/>
            <a:p>
              <a:pPr algn="ctr">
                <a:lnSpc>
                  <a:spcPts val="1170"/>
                </a:lnSpc>
              </a:pPr>
              <a:r>
                <a:rPr lang="en-US" sz="975" b="true">
                  <a:solidFill>
                    <a:srgbClr val="FFFFFF"/>
                  </a:solidFill>
                  <a:latin typeface="Calibri (MS) Bold"/>
                  <a:ea typeface="Calibri (MS) Bold"/>
                  <a:cs typeface="Calibri (MS) Bold"/>
                  <a:sym typeface="Calibri (MS) Bold"/>
                </a:rPr>
                <a:t>ES</a:t>
              </a:r>
            </a:p>
          </p:txBody>
        </p:sp>
      </p:grpSp>
      <p:grpSp>
        <p:nvGrpSpPr>
          <p:cNvPr name="Group 53" id="53"/>
          <p:cNvGrpSpPr/>
          <p:nvPr/>
        </p:nvGrpSpPr>
        <p:grpSpPr>
          <a:xfrm rot="0">
            <a:off x="9258300" y="3771900"/>
            <a:ext cx="8092440" cy="754380"/>
            <a:chOff x="0" y="0"/>
            <a:chExt cx="10789920" cy="1005840"/>
          </a:xfrm>
        </p:grpSpPr>
        <p:sp>
          <p:nvSpPr>
            <p:cNvPr name="Freeform 54" id="54"/>
            <p:cNvSpPr/>
            <p:nvPr/>
          </p:nvSpPr>
          <p:spPr>
            <a:xfrm flipH="false" flipV="false" rot="0">
              <a:off x="0" y="0"/>
              <a:ext cx="10789920" cy="1005840"/>
            </a:xfrm>
            <a:custGeom>
              <a:avLst/>
              <a:gdLst/>
              <a:ahLst/>
              <a:cxnLst/>
              <a:rect r="r" b="b" t="t" l="l"/>
              <a:pathLst>
                <a:path h="1005840" w="10789920">
                  <a:moveTo>
                    <a:pt x="0" y="0"/>
                  </a:moveTo>
                  <a:lnTo>
                    <a:pt x="10789920" y="0"/>
                  </a:lnTo>
                  <a:lnTo>
                    <a:pt x="10789920" y="1005840"/>
                  </a:lnTo>
                  <a:lnTo>
                    <a:pt x="0" y="1005840"/>
                  </a:lnTo>
                  <a:close/>
                </a:path>
              </a:pathLst>
            </a:custGeom>
            <a:solidFill>
              <a:srgbClr val="FFFFFF"/>
            </a:solidFill>
          </p:spPr>
        </p:sp>
      </p:grpSp>
      <p:grpSp>
        <p:nvGrpSpPr>
          <p:cNvPr name="Group 55" id="55"/>
          <p:cNvGrpSpPr/>
          <p:nvPr/>
        </p:nvGrpSpPr>
        <p:grpSpPr>
          <a:xfrm rot="0">
            <a:off x="9591675" y="3899535"/>
            <a:ext cx="499110" cy="499110"/>
            <a:chOff x="0" y="0"/>
            <a:chExt cx="665480" cy="665480"/>
          </a:xfrm>
        </p:grpSpPr>
        <p:sp>
          <p:nvSpPr>
            <p:cNvPr name="Freeform 56" id="56"/>
            <p:cNvSpPr/>
            <p:nvPr/>
          </p:nvSpPr>
          <p:spPr>
            <a:xfrm flipH="false" flipV="false" rot="0">
              <a:off x="0" y="0"/>
              <a:ext cx="665480" cy="665480"/>
            </a:xfrm>
            <a:custGeom>
              <a:avLst/>
              <a:gdLst/>
              <a:ahLst/>
              <a:cxnLst/>
              <a:rect r="r" b="b" t="t" l="l"/>
              <a:pathLst>
                <a:path h="665480" w="665480">
                  <a:moveTo>
                    <a:pt x="0" y="332740"/>
                  </a:moveTo>
                  <a:cubicBezTo>
                    <a:pt x="0" y="148971"/>
                    <a:pt x="148971" y="0"/>
                    <a:pt x="332740" y="0"/>
                  </a:cubicBezTo>
                  <a:cubicBezTo>
                    <a:pt x="516509" y="0"/>
                    <a:pt x="665480" y="148971"/>
                    <a:pt x="665480" y="332740"/>
                  </a:cubicBezTo>
                  <a:cubicBezTo>
                    <a:pt x="665480" y="516509"/>
                    <a:pt x="516509" y="665480"/>
                    <a:pt x="332740" y="665480"/>
                  </a:cubicBezTo>
                  <a:cubicBezTo>
                    <a:pt x="148971" y="665480"/>
                    <a:pt x="0" y="516509"/>
                    <a:pt x="0" y="332740"/>
                  </a:cubicBezTo>
                  <a:close/>
                </a:path>
              </a:pathLst>
            </a:custGeom>
            <a:solidFill>
              <a:srgbClr val="E8F5E9"/>
            </a:solidFill>
            <a:ln w="19050" cap="sq">
              <a:solidFill>
                <a:srgbClr val="2E7D32"/>
              </a:solidFill>
              <a:prstDash val="solid"/>
              <a:miter/>
            </a:ln>
          </p:spPr>
        </p:sp>
      </p:grpSp>
      <p:grpSp>
        <p:nvGrpSpPr>
          <p:cNvPr name="Group 57" id="57"/>
          <p:cNvGrpSpPr/>
          <p:nvPr/>
        </p:nvGrpSpPr>
        <p:grpSpPr>
          <a:xfrm rot="0">
            <a:off x="10190988" y="3881628"/>
            <a:ext cx="2331720" cy="301752"/>
            <a:chOff x="0" y="0"/>
            <a:chExt cx="3108960" cy="402336"/>
          </a:xfrm>
        </p:grpSpPr>
        <p:sp>
          <p:nvSpPr>
            <p:cNvPr name="Freeform 58" id="58"/>
            <p:cNvSpPr/>
            <p:nvPr/>
          </p:nvSpPr>
          <p:spPr>
            <a:xfrm flipH="false" flipV="false" rot="0">
              <a:off x="0" y="0"/>
              <a:ext cx="3108960" cy="402336"/>
            </a:xfrm>
            <a:custGeom>
              <a:avLst/>
              <a:gdLst/>
              <a:ahLst/>
              <a:cxnLst/>
              <a:rect r="r" b="b" t="t" l="l"/>
              <a:pathLst>
                <a:path h="402336" w="3108960">
                  <a:moveTo>
                    <a:pt x="0" y="0"/>
                  </a:moveTo>
                  <a:lnTo>
                    <a:pt x="3108960" y="0"/>
                  </a:lnTo>
                  <a:lnTo>
                    <a:pt x="3108960" y="402336"/>
                  </a:lnTo>
                  <a:lnTo>
                    <a:pt x="0" y="402336"/>
                  </a:lnTo>
                  <a:close/>
                </a:path>
              </a:pathLst>
            </a:custGeom>
            <a:blipFill>
              <a:blip r:embed="rId3">
                <a:alphaModFix amt="0"/>
              </a:blip>
              <a:stretch>
                <a:fillRect l="0" t="-100566" r="0" b="-100566"/>
              </a:stretch>
            </a:blipFill>
          </p:spPr>
        </p:sp>
        <p:sp>
          <p:nvSpPr>
            <p:cNvPr name="TextBox 59" id="59"/>
            <p:cNvSpPr txBox="true"/>
            <p:nvPr/>
          </p:nvSpPr>
          <p:spPr>
            <a:xfrm>
              <a:off x="0" y="-28575"/>
              <a:ext cx="3108960" cy="430911"/>
            </a:xfrm>
            <a:prstGeom prst="rect">
              <a:avLst/>
            </a:prstGeom>
          </p:spPr>
          <p:txBody>
            <a:bodyPr anchor="ctr" rtlCol="false" tIns="0" lIns="0" bIns="0" rIns="0"/>
            <a:lstStyle/>
            <a:p>
              <a:pPr algn="l">
                <a:lnSpc>
                  <a:spcPts val="1620"/>
                </a:lnSpc>
              </a:pPr>
              <a:r>
                <a:rPr lang="en-US" sz="1350" b="true">
                  <a:solidFill>
                    <a:srgbClr val="1B3D1E"/>
                  </a:solidFill>
                  <a:latin typeface="Calibri (MS) Bold"/>
                  <a:ea typeface="Calibri (MS) Bold"/>
                  <a:cs typeface="Calibri (MS) Bold"/>
                  <a:sym typeface="Calibri (MS) Bold"/>
                </a:rPr>
                <a:t>GAZTEAK C.F.</a:t>
              </a:r>
            </a:p>
          </p:txBody>
        </p:sp>
      </p:grpSp>
      <p:grpSp>
        <p:nvGrpSpPr>
          <p:cNvPr name="Group 60" id="60"/>
          <p:cNvGrpSpPr/>
          <p:nvPr/>
        </p:nvGrpSpPr>
        <p:grpSpPr>
          <a:xfrm rot="0">
            <a:off x="10190988" y="4155948"/>
            <a:ext cx="2331720" cy="246888"/>
            <a:chOff x="0" y="0"/>
            <a:chExt cx="3108960" cy="329184"/>
          </a:xfrm>
        </p:grpSpPr>
        <p:sp>
          <p:nvSpPr>
            <p:cNvPr name="Freeform 61" id="61"/>
            <p:cNvSpPr/>
            <p:nvPr/>
          </p:nvSpPr>
          <p:spPr>
            <a:xfrm flipH="false" flipV="false" rot="0">
              <a:off x="0" y="0"/>
              <a:ext cx="3108960" cy="329184"/>
            </a:xfrm>
            <a:custGeom>
              <a:avLst/>
              <a:gdLst/>
              <a:ahLst/>
              <a:cxnLst/>
              <a:rect r="r" b="b" t="t" l="l"/>
              <a:pathLst>
                <a:path h="329184" w="3108960">
                  <a:moveTo>
                    <a:pt x="0" y="0"/>
                  </a:moveTo>
                  <a:lnTo>
                    <a:pt x="3108960" y="0"/>
                  </a:lnTo>
                  <a:lnTo>
                    <a:pt x="3108960" y="329184"/>
                  </a:lnTo>
                  <a:lnTo>
                    <a:pt x="0" y="329184"/>
                  </a:lnTo>
                  <a:close/>
                </a:path>
              </a:pathLst>
            </a:custGeom>
            <a:blipFill>
              <a:blip r:embed="rId3">
                <a:alphaModFix amt="0"/>
              </a:blip>
              <a:stretch>
                <a:fillRect l="0" t="-134025" r="0" b="-134025"/>
              </a:stretch>
            </a:blipFill>
          </p:spPr>
        </p:sp>
        <p:sp>
          <p:nvSpPr>
            <p:cNvPr name="TextBox 62" id="62"/>
            <p:cNvSpPr txBox="true"/>
            <p:nvPr/>
          </p:nvSpPr>
          <p:spPr>
            <a:xfrm>
              <a:off x="0" y="-19050"/>
              <a:ext cx="3108960" cy="348234"/>
            </a:xfrm>
            <a:prstGeom prst="rect">
              <a:avLst/>
            </a:prstGeom>
          </p:spPr>
          <p:txBody>
            <a:bodyPr anchor="ctr" rtlCol="false" tIns="0" lIns="0" bIns="0" rIns="0"/>
            <a:lstStyle/>
            <a:p>
              <a:pPr algn="l">
                <a:lnSpc>
                  <a:spcPts val="1080"/>
                </a:lnSpc>
              </a:pPr>
              <a:r>
                <a:rPr lang="en-US" sz="900">
                  <a:solidFill>
                    <a:srgbClr val="5B6B5C"/>
                  </a:solidFill>
                  <a:latin typeface="Calibri (MS)"/>
                  <a:ea typeface="Calibri (MS)"/>
                  <a:cs typeface="Calibri (MS)"/>
                  <a:sym typeface="Calibri (MS)"/>
                </a:rPr>
                <a:t>KABIEZES · SANTURTZI</a:t>
              </a:r>
            </a:p>
          </p:txBody>
        </p:sp>
      </p:grpSp>
      <p:grpSp>
        <p:nvGrpSpPr>
          <p:cNvPr name="Group 63" id="63"/>
          <p:cNvGrpSpPr/>
          <p:nvPr/>
        </p:nvGrpSpPr>
        <p:grpSpPr>
          <a:xfrm rot="0">
            <a:off x="12755880" y="4018788"/>
            <a:ext cx="850392" cy="274320"/>
            <a:chOff x="0" y="0"/>
            <a:chExt cx="1133856" cy="365760"/>
          </a:xfrm>
        </p:grpSpPr>
        <p:sp>
          <p:nvSpPr>
            <p:cNvPr name="Freeform 64" id="64"/>
            <p:cNvSpPr/>
            <p:nvPr/>
          </p:nvSpPr>
          <p:spPr>
            <a:xfrm flipH="false" flipV="false" rot="0">
              <a:off x="0" y="0"/>
              <a:ext cx="1133856" cy="365760"/>
            </a:xfrm>
            <a:custGeom>
              <a:avLst/>
              <a:gdLst/>
              <a:ahLst/>
              <a:cxnLst/>
              <a:rect r="r" b="b" t="t" l="l"/>
              <a:pathLst>
                <a:path h="365760" w="1133856">
                  <a:moveTo>
                    <a:pt x="0" y="0"/>
                  </a:moveTo>
                  <a:lnTo>
                    <a:pt x="1133856" y="0"/>
                  </a:lnTo>
                  <a:lnTo>
                    <a:pt x="1133856" y="365760"/>
                  </a:lnTo>
                  <a:lnTo>
                    <a:pt x="0" y="365760"/>
                  </a:lnTo>
                  <a:close/>
                </a:path>
              </a:pathLst>
            </a:custGeom>
            <a:blipFill>
              <a:blip r:embed="rId3">
                <a:alphaModFix amt="0"/>
              </a:blip>
              <a:stretch>
                <a:fillRect l="0" t="-10403" r="0" b="-10403"/>
              </a:stretch>
            </a:blipFill>
          </p:spPr>
        </p:sp>
        <p:sp>
          <p:nvSpPr>
            <p:cNvPr name="TextBox 65" id="65"/>
            <p:cNvSpPr txBox="true"/>
            <p:nvPr/>
          </p:nvSpPr>
          <p:spPr>
            <a:xfrm>
              <a:off x="0" y="-19050"/>
              <a:ext cx="1133856" cy="384810"/>
            </a:xfrm>
            <a:prstGeom prst="rect">
              <a:avLst/>
            </a:prstGeom>
          </p:spPr>
          <p:txBody>
            <a:bodyPr anchor="ctr" rtlCol="false" tIns="0" lIns="0" bIns="0" rIns="0"/>
            <a:lstStyle/>
            <a:p>
              <a:pPr algn="l">
                <a:lnSpc>
                  <a:spcPts val="1080"/>
                </a:lnSpc>
              </a:pPr>
              <a:r>
                <a:rPr lang="en-US" sz="900" b="true">
                  <a:solidFill>
                    <a:srgbClr val="3A4A3B"/>
                  </a:solidFill>
                  <a:latin typeface="Calibri (MS) Bold"/>
                  <a:ea typeface="Calibri (MS) Bold"/>
                  <a:cs typeface="Calibri (MS) Bold"/>
                  <a:sym typeface="Calibri (MS) Bold"/>
                </a:rPr>
                <a:t>INICIO</a:t>
              </a:r>
            </a:p>
          </p:txBody>
        </p:sp>
      </p:grpSp>
      <p:grpSp>
        <p:nvGrpSpPr>
          <p:cNvPr name="Group 66" id="66"/>
          <p:cNvGrpSpPr/>
          <p:nvPr/>
        </p:nvGrpSpPr>
        <p:grpSpPr>
          <a:xfrm rot="0">
            <a:off x="13647420" y="4018788"/>
            <a:ext cx="850392" cy="274320"/>
            <a:chOff x="0" y="0"/>
            <a:chExt cx="1133856" cy="365760"/>
          </a:xfrm>
        </p:grpSpPr>
        <p:sp>
          <p:nvSpPr>
            <p:cNvPr name="Freeform 67" id="67"/>
            <p:cNvSpPr/>
            <p:nvPr/>
          </p:nvSpPr>
          <p:spPr>
            <a:xfrm flipH="false" flipV="false" rot="0">
              <a:off x="0" y="0"/>
              <a:ext cx="1133856" cy="365760"/>
            </a:xfrm>
            <a:custGeom>
              <a:avLst/>
              <a:gdLst/>
              <a:ahLst/>
              <a:cxnLst/>
              <a:rect r="r" b="b" t="t" l="l"/>
              <a:pathLst>
                <a:path h="365760" w="1133856">
                  <a:moveTo>
                    <a:pt x="0" y="0"/>
                  </a:moveTo>
                  <a:lnTo>
                    <a:pt x="1133856" y="0"/>
                  </a:lnTo>
                  <a:lnTo>
                    <a:pt x="1133856" y="365760"/>
                  </a:lnTo>
                  <a:lnTo>
                    <a:pt x="0" y="365760"/>
                  </a:lnTo>
                  <a:close/>
                </a:path>
              </a:pathLst>
            </a:custGeom>
            <a:blipFill>
              <a:blip r:embed="rId3">
                <a:alphaModFix amt="0"/>
              </a:blip>
              <a:stretch>
                <a:fillRect l="0" t="-10403" r="0" b="-10403"/>
              </a:stretch>
            </a:blipFill>
          </p:spPr>
        </p:sp>
        <p:sp>
          <p:nvSpPr>
            <p:cNvPr name="TextBox 68" id="68"/>
            <p:cNvSpPr txBox="true"/>
            <p:nvPr/>
          </p:nvSpPr>
          <p:spPr>
            <a:xfrm>
              <a:off x="0" y="-19050"/>
              <a:ext cx="1133856" cy="384810"/>
            </a:xfrm>
            <a:prstGeom prst="rect">
              <a:avLst/>
            </a:prstGeom>
          </p:spPr>
          <p:txBody>
            <a:bodyPr anchor="ctr" rtlCol="false" tIns="0" lIns="0" bIns="0" rIns="0"/>
            <a:lstStyle/>
            <a:p>
              <a:pPr algn="l">
                <a:lnSpc>
                  <a:spcPts val="1080"/>
                </a:lnSpc>
              </a:pPr>
              <a:r>
                <a:rPr lang="en-US" sz="900" b="true">
                  <a:solidFill>
                    <a:srgbClr val="3A4A3B"/>
                  </a:solidFill>
                  <a:latin typeface="Calibri (MS) Bold"/>
                  <a:ea typeface="Calibri (MS) Bold"/>
                  <a:cs typeface="Calibri (MS) Bold"/>
                  <a:sym typeface="Calibri (MS) Bold"/>
                </a:rPr>
                <a:t>EL CLUB</a:t>
              </a:r>
            </a:p>
          </p:txBody>
        </p:sp>
      </p:grpSp>
      <p:grpSp>
        <p:nvGrpSpPr>
          <p:cNvPr name="Group 69" id="69"/>
          <p:cNvGrpSpPr/>
          <p:nvPr/>
        </p:nvGrpSpPr>
        <p:grpSpPr>
          <a:xfrm rot="0">
            <a:off x="14538960" y="4018788"/>
            <a:ext cx="850392" cy="274320"/>
            <a:chOff x="0" y="0"/>
            <a:chExt cx="1133856" cy="365760"/>
          </a:xfrm>
        </p:grpSpPr>
        <p:sp>
          <p:nvSpPr>
            <p:cNvPr name="Freeform 70" id="70"/>
            <p:cNvSpPr/>
            <p:nvPr/>
          </p:nvSpPr>
          <p:spPr>
            <a:xfrm flipH="false" flipV="false" rot="0">
              <a:off x="0" y="0"/>
              <a:ext cx="1133856" cy="365760"/>
            </a:xfrm>
            <a:custGeom>
              <a:avLst/>
              <a:gdLst/>
              <a:ahLst/>
              <a:cxnLst/>
              <a:rect r="r" b="b" t="t" l="l"/>
              <a:pathLst>
                <a:path h="365760" w="1133856">
                  <a:moveTo>
                    <a:pt x="0" y="0"/>
                  </a:moveTo>
                  <a:lnTo>
                    <a:pt x="1133856" y="0"/>
                  </a:lnTo>
                  <a:lnTo>
                    <a:pt x="1133856" y="365760"/>
                  </a:lnTo>
                  <a:lnTo>
                    <a:pt x="0" y="365760"/>
                  </a:lnTo>
                  <a:close/>
                </a:path>
              </a:pathLst>
            </a:custGeom>
            <a:blipFill>
              <a:blip r:embed="rId3">
                <a:alphaModFix amt="0"/>
              </a:blip>
              <a:stretch>
                <a:fillRect l="0" t="-10403" r="0" b="-10403"/>
              </a:stretch>
            </a:blipFill>
          </p:spPr>
        </p:sp>
        <p:sp>
          <p:nvSpPr>
            <p:cNvPr name="TextBox 71" id="71"/>
            <p:cNvSpPr txBox="true"/>
            <p:nvPr/>
          </p:nvSpPr>
          <p:spPr>
            <a:xfrm>
              <a:off x="0" y="-19050"/>
              <a:ext cx="1133856" cy="384810"/>
            </a:xfrm>
            <a:prstGeom prst="rect">
              <a:avLst/>
            </a:prstGeom>
          </p:spPr>
          <p:txBody>
            <a:bodyPr anchor="ctr" rtlCol="false" tIns="0" lIns="0" bIns="0" rIns="0"/>
            <a:lstStyle/>
            <a:p>
              <a:pPr algn="l">
                <a:lnSpc>
                  <a:spcPts val="1080"/>
                </a:lnSpc>
              </a:pPr>
              <a:r>
                <a:rPr lang="en-US" sz="900" b="true">
                  <a:solidFill>
                    <a:srgbClr val="3A4A3B"/>
                  </a:solidFill>
                  <a:latin typeface="Calibri (MS) Bold"/>
                  <a:ea typeface="Calibri (MS) Bold"/>
                  <a:cs typeface="Calibri (MS) Bold"/>
                  <a:sym typeface="Calibri (MS) Bold"/>
                </a:rPr>
                <a:t>EQUIPOS</a:t>
              </a:r>
            </a:p>
          </p:txBody>
        </p:sp>
      </p:grpSp>
      <p:grpSp>
        <p:nvGrpSpPr>
          <p:cNvPr name="Group 72" id="72"/>
          <p:cNvGrpSpPr/>
          <p:nvPr/>
        </p:nvGrpSpPr>
        <p:grpSpPr>
          <a:xfrm rot="0">
            <a:off x="15430500" y="4018788"/>
            <a:ext cx="850392" cy="274320"/>
            <a:chOff x="0" y="0"/>
            <a:chExt cx="1133856" cy="365760"/>
          </a:xfrm>
        </p:grpSpPr>
        <p:sp>
          <p:nvSpPr>
            <p:cNvPr name="Freeform 73" id="73"/>
            <p:cNvSpPr/>
            <p:nvPr/>
          </p:nvSpPr>
          <p:spPr>
            <a:xfrm flipH="false" flipV="false" rot="0">
              <a:off x="0" y="0"/>
              <a:ext cx="1133856" cy="365760"/>
            </a:xfrm>
            <a:custGeom>
              <a:avLst/>
              <a:gdLst/>
              <a:ahLst/>
              <a:cxnLst/>
              <a:rect r="r" b="b" t="t" l="l"/>
              <a:pathLst>
                <a:path h="365760" w="1133856">
                  <a:moveTo>
                    <a:pt x="0" y="0"/>
                  </a:moveTo>
                  <a:lnTo>
                    <a:pt x="1133856" y="0"/>
                  </a:lnTo>
                  <a:lnTo>
                    <a:pt x="1133856" y="365760"/>
                  </a:lnTo>
                  <a:lnTo>
                    <a:pt x="0" y="365760"/>
                  </a:lnTo>
                  <a:close/>
                </a:path>
              </a:pathLst>
            </a:custGeom>
            <a:blipFill>
              <a:blip r:embed="rId3">
                <a:alphaModFix amt="0"/>
              </a:blip>
              <a:stretch>
                <a:fillRect l="0" t="-10403" r="0" b="-10403"/>
              </a:stretch>
            </a:blipFill>
          </p:spPr>
        </p:sp>
        <p:sp>
          <p:nvSpPr>
            <p:cNvPr name="TextBox 74" id="74"/>
            <p:cNvSpPr txBox="true"/>
            <p:nvPr/>
          </p:nvSpPr>
          <p:spPr>
            <a:xfrm>
              <a:off x="0" y="-19050"/>
              <a:ext cx="1133856" cy="384810"/>
            </a:xfrm>
            <a:prstGeom prst="rect">
              <a:avLst/>
            </a:prstGeom>
          </p:spPr>
          <p:txBody>
            <a:bodyPr anchor="ctr" rtlCol="false" tIns="0" lIns="0" bIns="0" rIns="0"/>
            <a:lstStyle/>
            <a:p>
              <a:pPr algn="l">
                <a:lnSpc>
                  <a:spcPts val="1080"/>
                </a:lnSpc>
              </a:pPr>
              <a:r>
                <a:rPr lang="en-US" sz="900" b="true">
                  <a:solidFill>
                    <a:srgbClr val="3A4A3B"/>
                  </a:solidFill>
                  <a:latin typeface="Calibri (MS) Bold"/>
                  <a:ea typeface="Calibri (MS) Bold"/>
                  <a:cs typeface="Calibri (MS) Bold"/>
                  <a:sym typeface="Calibri (MS) Bold"/>
                </a:rPr>
                <a:t>TORNEOS</a:t>
              </a:r>
            </a:p>
          </p:txBody>
        </p:sp>
      </p:grpSp>
      <p:grpSp>
        <p:nvGrpSpPr>
          <p:cNvPr name="Group 75" id="75"/>
          <p:cNvGrpSpPr/>
          <p:nvPr/>
        </p:nvGrpSpPr>
        <p:grpSpPr>
          <a:xfrm rot="0">
            <a:off x="16322040" y="4018788"/>
            <a:ext cx="850392" cy="274320"/>
            <a:chOff x="0" y="0"/>
            <a:chExt cx="1133856" cy="365760"/>
          </a:xfrm>
        </p:grpSpPr>
        <p:sp>
          <p:nvSpPr>
            <p:cNvPr name="Freeform 76" id="76"/>
            <p:cNvSpPr/>
            <p:nvPr/>
          </p:nvSpPr>
          <p:spPr>
            <a:xfrm flipH="false" flipV="false" rot="0">
              <a:off x="0" y="0"/>
              <a:ext cx="1133856" cy="365760"/>
            </a:xfrm>
            <a:custGeom>
              <a:avLst/>
              <a:gdLst/>
              <a:ahLst/>
              <a:cxnLst/>
              <a:rect r="r" b="b" t="t" l="l"/>
              <a:pathLst>
                <a:path h="365760" w="1133856">
                  <a:moveTo>
                    <a:pt x="0" y="0"/>
                  </a:moveTo>
                  <a:lnTo>
                    <a:pt x="1133856" y="0"/>
                  </a:lnTo>
                  <a:lnTo>
                    <a:pt x="1133856" y="365760"/>
                  </a:lnTo>
                  <a:lnTo>
                    <a:pt x="0" y="365760"/>
                  </a:lnTo>
                  <a:close/>
                </a:path>
              </a:pathLst>
            </a:custGeom>
            <a:blipFill>
              <a:blip r:embed="rId3">
                <a:alphaModFix amt="0"/>
              </a:blip>
              <a:stretch>
                <a:fillRect l="0" t="-10403" r="0" b="-10403"/>
              </a:stretch>
            </a:blipFill>
          </p:spPr>
        </p:sp>
        <p:sp>
          <p:nvSpPr>
            <p:cNvPr name="TextBox 77" id="77"/>
            <p:cNvSpPr txBox="true"/>
            <p:nvPr/>
          </p:nvSpPr>
          <p:spPr>
            <a:xfrm>
              <a:off x="0" y="-19050"/>
              <a:ext cx="1133856" cy="384810"/>
            </a:xfrm>
            <a:prstGeom prst="rect">
              <a:avLst/>
            </a:prstGeom>
          </p:spPr>
          <p:txBody>
            <a:bodyPr anchor="ctr" rtlCol="false" tIns="0" lIns="0" bIns="0" rIns="0"/>
            <a:lstStyle/>
            <a:p>
              <a:pPr algn="l">
                <a:lnSpc>
                  <a:spcPts val="1080"/>
                </a:lnSpc>
              </a:pPr>
              <a:r>
                <a:rPr lang="en-US" sz="900" b="true">
                  <a:solidFill>
                    <a:srgbClr val="3A4A3B"/>
                  </a:solidFill>
                  <a:latin typeface="Calibri (MS) Bold"/>
                  <a:ea typeface="Calibri (MS) Bold"/>
                  <a:cs typeface="Calibri (MS) Bold"/>
                  <a:sym typeface="Calibri (MS) Bold"/>
                </a:rPr>
                <a:t>MÁS</a:t>
              </a:r>
            </a:p>
          </p:txBody>
        </p:sp>
      </p:grpSp>
      <p:grpSp>
        <p:nvGrpSpPr>
          <p:cNvPr name="Group 78" id="78"/>
          <p:cNvGrpSpPr/>
          <p:nvPr/>
        </p:nvGrpSpPr>
        <p:grpSpPr>
          <a:xfrm rot="0">
            <a:off x="9258300" y="4526280"/>
            <a:ext cx="8092440" cy="4457700"/>
            <a:chOff x="0" y="0"/>
            <a:chExt cx="10789920" cy="5943600"/>
          </a:xfrm>
        </p:grpSpPr>
        <p:sp>
          <p:nvSpPr>
            <p:cNvPr name="Freeform 79" id="79"/>
            <p:cNvSpPr/>
            <p:nvPr/>
          </p:nvSpPr>
          <p:spPr>
            <a:xfrm flipH="false" flipV="false" rot="0">
              <a:off x="0" y="0"/>
              <a:ext cx="10789920" cy="5943600"/>
            </a:xfrm>
            <a:custGeom>
              <a:avLst/>
              <a:gdLst/>
              <a:ahLst/>
              <a:cxnLst/>
              <a:rect r="r" b="b" t="t" l="l"/>
              <a:pathLst>
                <a:path h="5943600" w="10789920">
                  <a:moveTo>
                    <a:pt x="0" y="0"/>
                  </a:moveTo>
                  <a:lnTo>
                    <a:pt x="10789920" y="0"/>
                  </a:lnTo>
                  <a:lnTo>
                    <a:pt x="10789920" y="5943600"/>
                  </a:lnTo>
                  <a:lnTo>
                    <a:pt x="0" y="5943600"/>
                  </a:lnTo>
                  <a:close/>
                </a:path>
              </a:pathLst>
            </a:custGeom>
            <a:solidFill>
              <a:srgbClr val="245F28"/>
            </a:solidFill>
          </p:spPr>
        </p:sp>
      </p:grpSp>
      <p:grpSp>
        <p:nvGrpSpPr>
          <p:cNvPr name="Group 80" id="80"/>
          <p:cNvGrpSpPr/>
          <p:nvPr/>
        </p:nvGrpSpPr>
        <p:grpSpPr>
          <a:xfrm rot="0">
            <a:off x="9258300" y="5897880"/>
            <a:ext cx="8092440" cy="822960"/>
            <a:chOff x="0" y="0"/>
            <a:chExt cx="10789920" cy="1097280"/>
          </a:xfrm>
        </p:grpSpPr>
        <p:sp>
          <p:nvSpPr>
            <p:cNvPr name="Freeform 81" id="81"/>
            <p:cNvSpPr/>
            <p:nvPr/>
          </p:nvSpPr>
          <p:spPr>
            <a:xfrm flipH="false" flipV="false" rot="0">
              <a:off x="0" y="0"/>
              <a:ext cx="10789920" cy="1097280"/>
            </a:xfrm>
            <a:custGeom>
              <a:avLst/>
              <a:gdLst/>
              <a:ahLst/>
              <a:cxnLst/>
              <a:rect r="r" b="b" t="t" l="l"/>
              <a:pathLst>
                <a:path h="1097280" w="10789920">
                  <a:moveTo>
                    <a:pt x="0" y="0"/>
                  </a:moveTo>
                  <a:lnTo>
                    <a:pt x="10789920" y="0"/>
                  </a:lnTo>
                  <a:lnTo>
                    <a:pt x="10789920" y="1097280"/>
                  </a:lnTo>
                  <a:lnTo>
                    <a:pt x="0" y="1097280"/>
                  </a:lnTo>
                  <a:close/>
                </a:path>
              </a:pathLst>
            </a:custGeom>
            <a:blipFill>
              <a:blip r:embed="rId3">
                <a:alphaModFix amt="0"/>
              </a:blip>
              <a:stretch>
                <a:fillRect l="0" t="-141602" r="0" b="-141602"/>
              </a:stretch>
            </a:blipFill>
          </p:spPr>
        </p:sp>
        <p:sp>
          <p:nvSpPr>
            <p:cNvPr name="TextBox 82" id="82"/>
            <p:cNvSpPr txBox="true"/>
            <p:nvPr/>
          </p:nvSpPr>
          <p:spPr>
            <a:xfrm>
              <a:off x="0" y="0"/>
              <a:ext cx="10789920" cy="1097280"/>
            </a:xfrm>
            <a:prstGeom prst="rect">
              <a:avLst/>
            </a:prstGeom>
          </p:spPr>
          <p:txBody>
            <a:bodyPr anchor="ctr" rtlCol="false" tIns="0" lIns="0" bIns="0" rIns="0"/>
            <a:lstStyle/>
            <a:p>
              <a:pPr algn="ctr">
                <a:lnSpc>
                  <a:spcPts val="4680"/>
                </a:lnSpc>
              </a:pPr>
              <a:r>
                <a:rPr lang="en-US" sz="3900" b="true">
                  <a:solidFill>
                    <a:srgbClr val="FFFFFF"/>
                  </a:solidFill>
                  <a:latin typeface="Cambria Bold"/>
                  <a:ea typeface="Cambria Bold"/>
                  <a:cs typeface="Cambria Bold"/>
                  <a:sym typeface="Cambria Bold"/>
                </a:rPr>
                <a:t>gazteak.com</a:t>
              </a:r>
            </a:p>
          </p:txBody>
        </p:sp>
      </p:grpSp>
      <p:grpSp>
        <p:nvGrpSpPr>
          <p:cNvPr name="Group 83" id="83"/>
          <p:cNvGrpSpPr/>
          <p:nvPr/>
        </p:nvGrpSpPr>
        <p:grpSpPr>
          <a:xfrm rot="0">
            <a:off x="9258300" y="6652260"/>
            <a:ext cx="8092440" cy="548640"/>
            <a:chOff x="0" y="0"/>
            <a:chExt cx="10789920" cy="731520"/>
          </a:xfrm>
        </p:grpSpPr>
        <p:sp>
          <p:nvSpPr>
            <p:cNvPr name="Freeform 84" id="84"/>
            <p:cNvSpPr/>
            <p:nvPr/>
          </p:nvSpPr>
          <p:spPr>
            <a:xfrm flipH="false" flipV="false" rot="0">
              <a:off x="0" y="0"/>
              <a:ext cx="10789920" cy="731520"/>
            </a:xfrm>
            <a:custGeom>
              <a:avLst/>
              <a:gdLst/>
              <a:ahLst/>
              <a:cxnLst/>
              <a:rect r="r" b="b" t="t" l="l"/>
              <a:pathLst>
                <a:path h="731520" w="10789920">
                  <a:moveTo>
                    <a:pt x="0" y="0"/>
                  </a:moveTo>
                  <a:lnTo>
                    <a:pt x="10789920" y="0"/>
                  </a:lnTo>
                  <a:lnTo>
                    <a:pt x="10789920" y="731520"/>
                  </a:lnTo>
                  <a:lnTo>
                    <a:pt x="0" y="731520"/>
                  </a:lnTo>
                  <a:close/>
                </a:path>
              </a:pathLst>
            </a:custGeom>
            <a:blipFill>
              <a:blip r:embed="rId3">
                <a:alphaModFix amt="0"/>
              </a:blip>
              <a:stretch>
                <a:fillRect l="0" t="-237404" r="0" b="-237404"/>
              </a:stretch>
            </a:blipFill>
          </p:spPr>
        </p:sp>
        <p:sp>
          <p:nvSpPr>
            <p:cNvPr name="TextBox 85" id="85"/>
            <p:cNvSpPr txBox="true"/>
            <p:nvPr/>
          </p:nvSpPr>
          <p:spPr>
            <a:xfrm>
              <a:off x="0" y="-38100"/>
              <a:ext cx="10789920" cy="769620"/>
            </a:xfrm>
            <a:prstGeom prst="rect">
              <a:avLst/>
            </a:prstGeom>
          </p:spPr>
          <p:txBody>
            <a:bodyPr anchor="ctr" rtlCol="false" tIns="0" lIns="0" bIns="0" rIns="0"/>
            <a:lstStyle/>
            <a:p>
              <a:pPr algn="ctr">
                <a:lnSpc>
                  <a:spcPts val="2160"/>
                </a:lnSpc>
              </a:pPr>
              <a:r>
                <a:rPr lang="en-US" sz="1800" i="true">
                  <a:solidFill>
                    <a:srgbClr val="CFE8D0"/>
                  </a:solidFill>
                  <a:latin typeface="Calibri (MS) Italics"/>
                  <a:ea typeface="Calibri (MS) Italics"/>
                  <a:cs typeface="Calibri (MS) Italics"/>
                  <a:sym typeface="Calibri (MS) Italics"/>
                </a:rPr>
                <a:t>la web pública del club</a:t>
              </a:r>
            </a:p>
          </p:txBody>
        </p:sp>
      </p:grpSp>
      <p:grpSp>
        <p:nvGrpSpPr>
          <p:cNvPr name="Group 86" id="86"/>
          <p:cNvGrpSpPr/>
          <p:nvPr/>
        </p:nvGrpSpPr>
        <p:grpSpPr>
          <a:xfrm rot="0">
            <a:off x="13738098" y="3231642"/>
            <a:ext cx="3041904" cy="531876"/>
            <a:chOff x="0" y="0"/>
            <a:chExt cx="4055872" cy="709168"/>
          </a:xfrm>
        </p:grpSpPr>
        <p:sp>
          <p:nvSpPr>
            <p:cNvPr name="Freeform 87" id="87"/>
            <p:cNvSpPr/>
            <p:nvPr/>
          </p:nvSpPr>
          <p:spPr>
            <a:xfrm flipH="false" flipV="false" rot="0">
              <a:off x="0" y="0"/>
              <a:ext cx="4055872" cy="709168"/>
            </a:xfrm>
            <a:custGeom>
              <a:avLst/>
              <a:gdLst/>
              <a:ahLst/>
              <a:cxnLst/>
              <a:rect r="r" b="b" t="t" l="l"/>
              <a:pathLst>
                <a:path h="709168" w="4055872">
                  <a:moveTo>
                    <a:pt x="0" y="315214"/>
                  </a:moveTo>
                  <a:cubicBezTo>
                    <a:pt x="0" y="141097"/>
                    <a:pt x="141097" y="0"/>
                    <a:pt x="315214" y="0"/>
                  </a:cubicBezTo>
                  <a:lnTo>
                    <a:pt x="3740658" y="0"/>
                  </a:lnTo>
                  <a:cubicBezTo>
                    <a:pt x="3914775" y="0"/>
                    <a:pt x="4055872" y="141097"/>
                    <a:pt x="4055872" y="315214"/>
                  </a:cubicBezTo>
                  <a:lnTo>
                    <a:pt x="4055872" y="393954"/>
                  </a:lnTo>
                  <a:cubicBezTo>
                    <a:pt x="4055872" y="568071"/>
                    <a:pt x="3914775" y="709168"/>
                    <a:pt x="3740658" y="709168"/>
                  </a:cubicBezTo>
                  <a:lnTo>
                    <a:pt x="315214" y="709168"/>
                  </a:lnTo>
                  <a:cubicBezTo>
                    <a:pt x="141097" y="709168"/>
                    <a:pt x="0" y="568071"/>
                    <a:pt x="0" y="393954"/>
                  </a:cubicBezTo>
                  <a:close/>
                </a:path>
              </a:pathLst>
            </a:custGeom>
            <a:blipFill>
              <a:blip r:embed="rId3">
                <a:alphaModFix amt="0"/>
              </a:blip>
              <a:stretch>
                <a:fillRect l="0" t="-61438" r="0" b="-61438"/>
              </a:stretch>
            </a:blipFill>
            <a:ln w="38100" cap="sq">
              <a:solidFill>
                <a:srgbClr val="FFD54F"/>
              </a:solidFill>
              <a:prstDash val="solid"/>
              <a:miter/>
            </a:ln>
          </p:spPr>
        </p:sp>
      </p:grpSp>
      <p:grpSp>
        <p:nvGrpSpPr>
          <p:cNvPr name="Group 88" id="88"/>
          <p:cNvGrpSpPr/>
          <p:nvPr/>
        </p:nvGrpSpPr>
        <p:grpSpPr>
          <a:xfrm rot="0">
            <a:off x="11452860" y="9121140"/>
            <a:ext cx="5897880" cy="480060"/>
            <a:chOff x="0" y="0"/>
            <a:chExt cx="7863840" cy="640080"/>
          </a:xfrm>
        </p:grpSpPr>
        <p:sp>
          <p:nvSpPr>
            <p:cNvPr name="Freeform 89" id="89"/>
            <p:cNvSpPr/>
            <p:nvPr/>
          </p:nvSpPr>
          <p:spPr>
            <a:xfrm flipH="false" flipV="false" rot="0">
              <a:off x="0" y="0"/>
              <a:ext cx="7863840" cy="640080"/>
            </a:xfrm>
            <a:custGeom>
              <a:avLst/>
              <a:gdLst/>
              <a:ahLst/>
              <a:cxnLst/>
              <a:rect r="r" b="b" t="t" l="l"/>
              <a:pathLst>
                <a:path h="640080" w="7863840">
                  <a:moveTo>
                    <a:pt x="0" y="0"/>
                  </a:moveTo>
                  <a:lnTo>
                    <a:pt x="7863840" y="0"/>
                  </a:lnTo>
                  <a:lnTo>
                    <a:pt x="7863840" y="640080"/>
                  </a:lnTo>
                  <a:lnTo>
                    <a:pt x="0" y="640080"/>
                  </a:lnTo>
                  <a:close/>
                </a:path>
              </a:pathLst>
            </a:custGeom>
            <a:blipFill>
              <a:blip r:embed="rId3">
                <a:alphaModFix amt="0"/>
              </a:blip>
              <a:stretch>
                <a:fillRect l="0" t="-189387" r="0" b="-189387"/>
              </a:stretch>
            </a:blipFill>
          </p:spPr>
        </p:sp>
        <p:sp>
          <p:nvSpPr>
            <p:cNvPr name="TextBox 90" id="90"/>
            <p:cNvSpPr txBox="true"/>
            <p:nvPr/>
          </p:nvSpPr>
          <p:spPr>
            <a:xfrm>
              <a:off x="0" y="-38100"/>
              <a:ext cx="7863840" cy="678180"/>
            </a:xfrm>
            <a:prstGeom prst="rect">
              <a:avLst/>
            </a:prstGeom>
          </p:spPr>
          <p:txBody>
            <a:bodyPr anchor="ctr" rtlCol="false" tIns="0" lIns="0" bIns="0" rIns="0"/>
            <a:lstStyle/>
            <a:p>
              <a:pPr algn="r">
                <a:lnSpc>
                  <a:spcPts val="2070"/>
                </a:lnSpc>
              </a:pPr>
              <a:r>
                <a:rPr lang="en-US" sz="1725" b="true">
                  <a:solidFill>
                    <a:srgbClr val="1B3D1E"/>
                  </a:solidFill>
                  <a:latin typeface="Calibri (MS) Bold"/>
                  <a:ea typeface="Calibri (MS) Bold"/>
                  <a:cs typeface="Calibri (MS) Bold"/>
                  <a:sym typeface="Calibri (MS) Bold"/>
                </a:rPr>
                <a:t>↑  El botón que abre Comunidad</a:t>
              </a:r>
            </a:p>
          </p:txBody>
        </p:sp>
      </p:grpSp>
      <p:grpSp>
        <p:nvGrpSpPr>
          <p:cNvPr name="Group 91" id="91"/>
          <p:cNvGrpSpPr/>
          <p:nvPr/>
        </p:nvGrpSpPr>
        <p:grpSpPr>
          <a:xfrm rot="0">
            <a:off x="685800" y="9669780"/>
            <a:ext cx="6858000" cy="411480"/>
            <a:chOff x="0" y="0"/>
            <a:chExt cx="9144000" cy="548640"/>
          </a:xfrm>
        </p:grpSpPr>
        <p:sp>
          <p:nvSpPr>
            <p:cNvPr name="Freeform 92" id="92"/>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93" id="93"/>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94" id="94"/>
          <p:cNvGrpSpPr/>
          <p:nvPr/>
        </p:nvGrpSpPr>
        <p:grpSpPr>
          <a:xfrm rot="0">
            <a:off x="16911828" y="9669780"/>
            <a:ext cx="685800" cy="411480"/>
            <a:chOff x="0" y="0"/>
            <a:chExt cx="914400" cy="548640"/>
          </a:xfrm>
        </p:grpSpPr>
        <p:sp>
          <p:nvSpPr>
            <p:cNvPr name="Freeform 95" id="95"/>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96" id="96"/>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12</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Bienvenida, familias</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Comunidad es el portal del club pensado para vosotros</a:t>
              </a:r>
            </a:p>
          </p:txBody>
        </p:sp>
      </p:grpSp>
      <p:grpSp>
        <p:nvGrpSpPr>
          <p:cNvPr name="Group 8" id="8"/>
          <p:cNvGrpSpPr/>
          <p:nvPr/>
        </p:nvGrpSpPr>
        <p:grpSpPr>
          <a:xfrm rot="0">
            <a:off x="960120" y="2400300"/>
            <a:ext cx="10012680" cy="1234440"/>
            <a:chOff x="0" y="0"/>
            <a:chExt cx="13350240" cy="1645920"/>
          </a:xfrm>
        </p:grpSpPr>
        <p:sp>
          <p:nvSpPr>
            <p:cNvPr name="Freeform 9" id="9"/>
            <p:cNvSpPr/>
            <p:nvPr/>
          </p:nvSpPr>
          <p:spPr>
            <a:xfrm flipH="false" flipV="false" rot="0">
              <a:off x="0" y="0"/>
              <a:ext cx="13350239" cy="1645920"/>
            </a:xfrm>
            <a:custGeom>
              <a:avLst/>
              <a:gdLst/>
              <a:ahLst/>
              <a:cxnLst/>
              <a:rect r="r" b="b" t="t" l="l"/>
              <a:pathLst>
                <a:path h="1645920" w="13350239">
                  <a:moveTo>
                    <a:pt x="0" y="0"/>
                  </a:moveTo>
                  <a:lnTo>
                    <a:pt x="13350239" y="0"/>
                  </a:lnTo>
                  <a:lnTo>
                    <a:pt x="13350239" y="1645920"/>
                  </a:lnTo>
                  <a:lnTo>
                    <a:pt x="0" y="1645920"/>
                  </a:lnTo>
                  <a:close/>
                </a:path>
              </a:pathLst>
            </a:custGeom>
            <a:blipFill>
              <a:blip r:embed="rId3">
                <a:alphaModFix amt="0"/>
              </a:blip>
              <a:stretch>
                <a:fillRect l="0" t="-108045" r="0" b="-108045"/>
              </a:stretch>
            </a:blipFill>
          </p:spPr>
        </p:sp>
        <p:sp>
          <p:nvSpPr>
            <p:cNvPr name="TextBox 10" id="10"/>
            <p:cNvSpPr txBox="true"/>
            <p:nvPr/>
          </p:nvSpPr>
          <p:spPr>
            <a:xfrm>
              <a:off x="0" y="-57150"/>
              <a:ext cx="13350240" cy="1703070"/>
            </a:xfrm>
            <a:prstGeom prst="rect">
              <a:avLst/>
            </a:prstGeom>
          </p:spPr>
          <p:txBody>
            <a:bodyPr anchor="ctr" rtlCol="false" tIns="0" lIns="0" bIns="0" rIns="0"/>
            <a:lstStyle/>
            <a:p>
              <a:pPr algn="l">
                <a:lnSpc>
                  <a:spcPts val="2700"/>
                </a:lnSpc>
              </a:pPr>
              <a:r>
                <a:rPr lang="en-US" sz="2250">
                  <a:solidFill>
                    <a:srgbClr val="1F2E20"/>
                  </a:solidFill>
                  <a:latin typeface="Calibri (MS)"/>
                  <a:ea typeface="Calibri (MS)"/>
                  <a:cs typeface="Calibri (MS)"/>
                  <a:sym typeface="Calibri (MS)"/>
                </a:rPr>
                <a:t>Desde aquí podéis seguir el día a día de vuestros hijos e hijas en Gazteak C.F.</a:t>
              </a:r>
            </a:p>
          </p:txBody>
        </p:sp>
      </p:grpSp>
      <p:grpSp>
        <p:nvGrpSpPr>
          <p:cNvPr name="Group 11" id="11"/>
          <p:cNvGrpSpPr/>
          <p:nvPr/>
        </p:nvGrpSpPr>
        <p:grpSpPr>
          <a:xfrm rot="0">
            <a:off x="960120" y="3909060"/>
            <a:ext cx="850392" cy="850392"/>
            <a:chOff x="0" y="0"/>
            <a:chExt cx="1133856" cy="1133856"/>
          </a:xfrm>
        </p:grpSpPr>
        <p:sp>
          <p:nvSpPr>
            <p:cNvPr name="Freeform 12" id="12"/>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2E7D32"/>
            </a:solidFill>
          </p:spPr>
        </p:sp>
      </p:grpSp>
      <p:grpSp>
        <p:nvGrpSpPr>
          <p:cNvPr name="Group 13" id="13"/>
          <p:cNvGrpSpPr/>
          <p:nvPr/>
        </p:nvGrpSpPr>
        <p:grpSpPr>
          <a:xfrm rot="0">
            <a:off x="1070667" y="4019607"/>
            <a:ext cx="629288" cy="629288"/>
            <a:chOff x="0" y="0"/>
            <a:chExt cx="839051" cy="839051"/>
          </a:xfrm>
        </p:grpSpPr>
        <p:sp>
          <p:nvSpPr>
            <p:cNvPr name="Freeform 14" id="14" descr="/home/claude/gazteak_pptx/icon_smartphone.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4"/>
              <a:stretch>
                <a:fillRect l="0" t="0" r="4" b="4"/>
              </a:stretch>
            </a:blipFill>
          </p:spPr>
        </p:sp>
      </p:grpSp>
      <p:grpSp>
        <p:nvGrpSpPr>
          <p:cNvPr name="Group 15" id="15"/>
          <p:cNvGrpSpPr/>
          <p:nvPr/>
        </p:nvGrpSpPr>
        <p:grpSpPr>
          <a:xfrm rot="0">
            <a:off x="2125980" y="3867912"/>
            <a:ext cx="8778240" cy="480060"/>
            <a:chOff x="0" y="0"/>
            <a:chExt cx="11704320" cy="640080"/>
          </a:xfrm>
        </p:grpSpPr>
        <p:sp>
          <p:nvSpPr>
            <p:cNvPr name="Freeform 16" id="16"/>
            <p:cNvSpPr/>
            <p:nvPr/>
          </p:nvSpPr>
          <p:spPr>
            <a:xfrm flipH="false" flipV="false" rot="0">
              <a:off x="0" y="0"/>
              <a:ext cx="11704320" cy="640080"/>
            </a:xfrm>
            <a:custGeom>
              <a:avLst/>
              <a:gdLst/>
              <a:ahLst/>
              <a:cxnLst/>
              <a:rect r="r" b="b" t="t" l="l"/>
              <a:pathLst>
                <a:path h="640080" w="11704320">
                  <a:moveTo>
                    <a:pt x="0" y="0"/>
                  </a:moveTo>
                  <a:lnTo>
                    <a:pt x="11704320" y="0"/>
                  </a:lnTo>
                  <a:lnTo>
                    <a:pt x="11704320" y="640080"/>
                  </a:lnTo>
                  <a:lnTo>
                    <a:pt x="0" y="640080"/>
                  </a:lnTo>
                  <a:close/>
                </a:path>
              </a:pathLst>
            </a:custGeom>
            <a:blipFill>
              <a:blip r:embed="rId3">
                <a:alphaModFix amt="0"/>
              </a:blip>
              <a:stretch>
                <a:fillRect l="0" t="-306297" r="0" b="-306297"/>
              </a:stretch>
            </a:blipFill>
          </p:spPr>
        </p:sp>
        <p:sp>
          <p:nvSpPr>
            <p:cNvPr name="TextBox 17" id="17"/>
            <p:cNvSpPr txBox="true"/>
            <p:nvPr/>
          </p:nvSpPr>
          <p:spPr>
            <a:xfrm>
              <a:off x="0" y="-57150"/>
              <a:ext cx="11704320" cy="697230"/>
            </a:xfrm>
            <a:prstGeom prst="rect">
              <a:avLst/>
            </a:prstGeom>
          </p:spPr>
          <p:txBody>
            <a:bodyPr anchor="ctr" rtlCol="false" tIns="0" lIns="0" bIns="0" rIns="0"/>
            <a:lstStyle/>
            <a:p>
              <a:pPr algn="l">
                <a:lnSpc>
                  <a:spcPts val="2700"/>
                </a:lnSpc>
              </a:pPr>
              <a:r>
                <a:rPr lang="en-US" sz="2250" b="true">
                  <a:solidFill>
                    <a:srgbClr val="1B3D1E"/>
                  </a:solidFill>
                  <a:latin typeface="Calibri (MS) Bold"/>
                  <a:ea typeface="Calibri (MS) Bold"/>
                  <a:cs typeface="Calibri (MS) Bold"/>
                  <a:sym typeface="Calibri (MS) Bold"/>
                </a:rPr>
                <a:t>Cualquier dispositivo</a:t>
              </a:r>
            </a:p>
          </p:txBody>
        </p:sp>
      </p:grpSp>
      <p:grpSp>
        <p:nvGrpSpPr>
          <p:cNvPr name="Group 18" id="18"/>
          <p:cNvGrpSpPr/>
          <p:nvPr/>
        </p:nvGrpSpPr>
        <p:grpSpPr>
          <a:xfrm rot="0">
            <a:off x="2125980" y="4347972"/>
            <a:ext cx="8778240" cy="754380"/>
            <a:chOff x="0" y="0"/>
            <a:chExt cx="11704320" cy="1005840"/>
          </a:xfrm>
        </p:grpSpPr>
        <p:sp>
          <p:nvSpPr>
            <p:cNvPr name="Freeform 19" id="19"/>
            <p:cNvSpPr/>
            <p:nvPr/>
          </p:nvSpPr>
          <p:spPr>
            <a:xfrm flipH="false" flipV="false" rot="0">
              <a:off x="0" y="0"/>
              <a:ext cx="11704320" cy="1005840"/>
            </a:xfrm>
            <a:custGeom>
              <a:avLst/>
              <a:gdLst/>
              <a:ahLst/>
              <a:cxnLst/>
              <a:rect r="r" b="b" t="t" l="l"/>
              <a:pathLst>
                <a:path h="1005840" w="11704320">
                  <a:moveTo>
                    <a:pt x="0" y="0"/>
                  </a:moveTo>
                  <a:lnTo>
                    <a:pt x="11704320" y="0"/>
                  </a:lnTo>
                  <a:lnTo>
                    <a:pt x="11704320" y="1005840"/>
                  </a:lnTo>
                  <a:lnTo>
                    <a:pt x="0" y="1005840"/>
                  </a:lnTo>
                  <a:close/>
                </a:path>
              </a:pathLst>
            </a:custGeom>
            <a:blipFill>
              <a:blip r:embed="rId3">
                <a:alphaModFix amt="0"/>
              </a:blip>
              <a:stretch>
                <a:fillRect l="0" t="-176734" r="0" b="-176734"/>
              </a:stretch>
            </a:blipFill>
          </p:spPr>
        </p:sp>
        <p:sp>
          <p:nvSpPr>
            <p:cNvPr name="TextBox 20" id="20"/>
            <p:cNvSpPr txBox="true"/>
            <p:nvPr/>
          </p:nvSpPr>
          <p:spPr>
            <a:xfrm>
              <a:off x="0" y="-38100"/>
              <a:ext cx="11704320" cy="1043940"/>
            </a:xfrm>
            <a:prstGeom prst="rect">
              <a:avLst/>
            </a:prstGeom>
          </p:spPr>
          <p:txBody>
            <a:bodyPr anchor="ctr" rtlCol="false" tIns="0" lIns="0" bIns="0" rIns="0"/>
            <a:lstStyle/>
            <a:p>
              <a:pPr algn="l">
                <a:lnSpc>
                  <a:spcPts val="2250"/>
                </a:lnSpc>
              </a:pPr>
              <a:r>
                <a:rPr lang="en-US" sz="1875">
                  <a:solidFill>
                    <a:srgbClr val="5B6B5C"/>
                  </a:solidFill>
                  <a:latin typeface="Calibri (MS)"/>
                  <a:ea typeface="Calibri (MS)"/>
                  <a:cs typeface="Calibri (MS)"/>
                  <a:sym typeface="Calibri (MS)"/>
                </a:rPr>
                <a:t>Se abre en el móvil, la tablet o el ordenador: no hay que instalar nada.</a:t>
              </a:r>
            </a:p>
          </p:txBody>
        </p:sp>
      </p:grpSp>
      <p:grpSp>
        <p:nvGrpSpPr>
          <p:cNvPr name="Group 21" id="21"/>
          <p:cNvGrpSpPr/>
          <p:nvPr/>
        </p:nvGrpSpPr>
        <p:grpSpPr>
          <a:xfrm rot="0">
            <a:off x="960120" y="5486400"/>
            <a:ext cx="850392" cy="850392"/>
            <a:chOff x="0" y="0"/>
            <a:chExt cx="1133856" cy="1133856"/>
          </a:xfrm>
        </p:grpSpPr>
        <p:sp>
          <p:nvSpPr>
            <p:cNvPr name="Freeform 22" id="22"/>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2E7D32"/>
            </a:solidFill>
          </p:spPr>
        </p:sp>
      </p:grpSp>
      <p:grpSp>
        <p:nvGrpSpPr>
          <p:cNvPr name="Group 23" id="23"/>
          <p:cNvGrpSpPr/>
          <p:nvPr/>
        </p:nvGrpSpPr>
        <p:grpSpPr>
          <a:xfrm rot="0">
            <a:off x="1070667" y="5596947"/>
            <a:ext cx="629288" cy="629288"/>
            <a:chOff x="0" y="0"/>
            <a:chExt cx="839051" cy="839051"/>
          </a:xfrm>
        </p:grpSpPr>
        <p:sp>
          <p:nvSpPr>
            <p:cNvPr name="Freeform 24" id="24" descr="/home/claude/gazteak_pptx/icon_globe.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5"/>
              <a:stretch>
                <a:fillRect l="0" t="0" r="4" b="4"/>
              </a:stretch>
            </a:blipFill>
          </p:spPr>
        </p:sp>
      </p:grpSp>
      <p:grpSp>
        <p:nvGrpSpPr>
          <p:cNvPr name="Group 25" id="25"/>
          <p:cNvGrpSpPr/>
          <p:nvPr/>
        </p:nvGrpSpPr>
        <p:grpSpPr>
          <a:xfrm rot="0">
            <a:off x="2125980" y="5445252"/>
            <a:ext cx="8778240" cy="480060"/>
            <a:chOff x="0" y="0"/>
            <a:chExt cx="11704320" cy="640080"/>
          </a:xfrm>
        </p:grpSpPr>
        <p:sp>
          <p:nvSpPr>
            <p:cNvPr name="Freeform 26" id="26"/>
            <p:cNvSpPr/>
            <p:nvPr/>
          </p:nvSpPr>
          <p:spPr>
            <a:xfrm flipH="false" flipV="false" rot="0">
              <a:off x="0" y="0"/>
              <a:ext cx="11704320" cy="640080"/>
            </a:xfrm>
            <a:custGeom>
              <a:avLst/>
              <a:gdLst/>
              <a:ahLst/>
              <a:cxnLst/>
              <a:rect r="r" b="b" t="t" l="l"/>
              <a:pathLst>
                <a:path h="640080" w="11704320">
                  <a:moveTo>
                    <a:pt x="0" y="0"/>
                  </a:moveTo>
                  <a:lnTo>
                    <a:pt x="11704320" y="0"/>
                  </a:lnTo>
                  <a:lnTo>
                    <a:pt x="11704320" y="640080"/>
                  </a:lnTo>
                  <a:lnTo>
                    <a:pt x="0" y="640080"/>
                  </a:lnTo>
                  <a:close/>
                </a:path>
              </a:pathLst>
            </a:custGeom>
            <a:blipFill>
              <a:blip r:embed="rId3">
                <a:alphaModFix amt="0"/>
              </a:blip>
              <a:stretch>
                <a:fillRect l="0" t="-306297" r="0" b="-306297"/>
              </a:stretch>
            </a:blipFill>
          </p:spPr>
        </p:sp>
        <p:sp>
          <p:nvSpPr>
            <p:cNvPr name="TextBox 27" id="27"/>
            <p:cNvSpPr txBox="true"/>
            <p:nvPr/>
          </p:nvSpPr>
          <p:spPr>
            <a:xfrm>
              <a:off x="0" y="-57150"/>
              <a:ext cx="11704320" cy="697230"/>
            </a:xfrm>
            <a:prstGeom prst="rect">
              <a:avLst/>
            </a:prstGeom>
          </p:spPr>
          <p:txBody>
            <a:bodyPr anchor="ctr" rtlCol="false" tIns="0" lIns="0" bIns="0" rIns="0"/>
            <a:lstStyle/>
            <a:p>
              <a:pPr algn="l">
                <a:lnSpc>
                  <a:spcPts val="2700"/>
                </a:lnSpc>
              </a:pPr>
              <a:r>
                <a:rPr lang="en-US" sz="2250" b="true">
                  <a:solidFill>
                    <a:srgbClr val="1B3D1E"/>
                  </a:solidFill>
                  <a:latin typeface="Calibri (MS) Bold"/>
                  <a:ea typeface="Calibri (MS) Bold"/>
                  <a:cs typeface="Calibri (MS) Bold"/>
                  <a:sym typeface="Calibri (MS) Bold"/>
                </a:rPr>
                <a:t>Dos idiomas</a:t>
              </a:r>
            </a:p>
          </p:txBody>
        </p:sp>
      </p:grpSp>
      <p:grpSp>
        <p:nvGrpSpPr>
          <p:cNvPr name="Group 28" id="28"/>
          <p:cNvGrpSpPr/>
          <p:nvPr/>
        </p:nvGrpSpPr>
        <p:grpSpPr>
          <a:xfrm rot="0">
            <a:off x="2125980" y="5925312"/>
            <a:ext cx="8778240" cy="754380"/>
            <a:chOff x="0" y="0"/>
            <a:chExt cx="11704320" cy="1005840"/>
          </a:xfrm>
        </p:grpSpPr>
        <p:sp>
          <p:nvSpPr>
            <p:cNvPr name="Freeform 29" id="29"/>
            <p:cNvSpPr/>
            <p:nvPr/>
          </p:nvSpPr>
          <p:spPr>
            <a:xfrm flipH="false" flipV="false" rot="0">
              <a:off x="0" y="0"/>
              <a:ext cx="11704320" cy="1005840"/>
            </a:xfrm>
            <a:custGeom>
              <a:avLst/>
              <a:gdLst/>
              <a:ahLst/>
              <a:cxnLst/>
              <a:rect r="r" b="b" t="t" l="l"/>
              <a:pathLst>
                <a:path h="1005840" w="11704320">
                  <a:moveTo>
                    <a:pt x="0" y="0"/>
                  </a:moveTo>
                  <a:lnTo>
                    <a:pt x="11704320" y="0"/>
                  </a:lnTo>
                  <a:lnTo>
                    <a:pt x="11704320" y="1005840"/>
                  </a:lnTo>
                  <a:lnTo>
                    <a:pt x="0" y="1005840"/>
                  </a:lnTo>
                  <a:close/>
                </a:path>
              </a:pathLst>
            </a:custGeom>
            <a:blipFill>
              <a:blip r:embed="rId3">
                <a:alphaModFix amt="0"/>
              </a:blip>
              <a:stretch>
                <a:fillRect l="0" t="-176734" r="0" b="-176734"/>
              </a:stretch>
            </a:blipFill>
          </p:spPr>
        </p:sp>
        <p:sp>
          <p:nvSpPr>
            <p:cNvPr name="TextBox 30" id="30"/>
            <p:cNvSpPr txBox="true"/>
            <p:nvPr/>
          </p:nvSpPr>
          <p:spPr>
            <a:xfrm>
              <a:off x="0" y="-38100"/>
              <a:ext cx="11704320" cy="1043940"/>
            </a:xfrm>
            <a:prstGeom prst="rect">
              <a:avLst/>
            </a:prstGeom>
          </p:spPr>
          <p:txBody>
            <a:bodyPr anchor="ctr" rtlCol="false" tIns="0" lIns="0" bIns="0" rIns="0"/>
            <a:lstStyle/>
            <a:p>
              <a:pPr algn="l">
                <a:lnSpc>
                  <a:spcPts val="2250"/>
                </a:lnSpc>
              </a:pPr>
              <a:r>
                <a:rPr lang="en-US" sz="1875">
                  <a:solidFill>
                    <a:srgbClr val="5B6B5C"/>
                  </a:solidFill>
                  <a:latin typeface="Calibri (MS)"/>
                  <a:ea typeface="Calibri (MS)"/>
                  <a:cs typeface="Calibri (MS)"/>
                  <a:sym typeface="Calibri (MS)"/>
                </a:rPr>
                <a:t>Disponible en castellano y euskera. Cambiáis de idioma cuando queráis.</a:t>
              </a:r>
            </a:p>
          </p:txBody>
        </p:sp>
      </p:grpSp>
      <p:grpSp>
        <p:nvGrpSpPr>
          <p:cNvPr name="Group 31" id="31"/>
          <p:cNvGrpSpPr/>
          <p:nvPr/>
        </p:nvGrpSpPr>
        <p:grpSpPr>
          <a:xfrm rot="0">
            <a:off x="960120" y="7063740"/>
            <a:ext cx="850392" cy="850392"/>
            <a:chOff x="0" y="0"/>
            <a:chExt cx="1133856" cy="1133856"/>
          </a:xfrm>
        </p:grpSpPr>
        <p:sp>
          <p:nvSpPr>
            <p:cNvPr name="Freeform 32" id="32"/>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2E7D32"/>
            </a:solidFill>
          </p:spPr>
        </p:sp>
      </p:grpSp>
      <p:grpSp>
        <p:nvGrpSpPr>
          <p:cNvPr name="Group 33" id="33"/>
          <p:cNvGrpSpPr/>
          <p:nvPr/>
        </p:nvGrpSpPr>
        <p:grpSpPr>
          <a:xfrm rot="0">
            <a:off x="1070667" y="7174287"/>
            <a:ext cx="629288" cy="629288"/>
            <a:chOff x="0" y="0"/>
            <a:chExt cx="839051" cy="839051"/>
          </a:xfrm>
        </p:grpSpPr>
        <p:sp>
          <p:nvSpPr>
            <p:cNvPr name="Freeform 34" id="34" descr="/home/claude/gazteak_pptx/icon_refresh.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6"/>
              <a:stretch>
                <a:fillRect l="0" t="0" r="4" b="4"/>
              </a:stretch>
            </a:blipFill>
          </p:spPr>
        </p:sp>
      </p:grpSp>
      <p:grpSp>
        <p:nvGrpSpPr>
          <p:cNvPr name="Group 35" id="35"/>
          <p:cNvGrpSpPr/>
          <p:nvPr/>
        </p:nvGrpSpPr>
        <p:grpSpPr>
          <a:xfrm rot="0">
            <a:off x="2125980" y="7022592"/>
            <a:ext cx="8778240" cy="480060"/>
            <a:chOff x="0" y="0"/>
            <a:chExt cx="11704320" cy="640080"/>
          </a:xfrm>
        </p:grpSpPr>
        <p:sp>
          <p:nvSpPr>
            <p:cNvPr name="Freeform 36" id="36"/>
            <p:cNvSpPr/>
            <p:nvPr/>
          </p:nvSpPr>
          <p:spPr>
            <a:xfrm flipH="false" flipV="false" rot="0">
              <a:off x="0" y="0"/>
              <a:ext cx="11704320" cy="640080"/>
            </a:xfrm>
            <a:custGeom>
              <a:avLst/>
              <a:gdLst/>
              <a:ahLst/>
              <a:cxnLst/>
              <a:rect r="r" b="b" t="t" l="l"/>
              <a:pathLst>
                <a:path h="640080" w="11704320">
                  <a:moveTo>
                    <a:pt x="0" y="0"/>
                  </a:moveTo>
                  <a:lnTo>
                    <a:pt x="11704320" y="0"/>
                  </a:lnTo>
                  <a:lnTo>
                    <a:pt x="11704320" y="640080"/>
                  </a:lnTo>
                  <a:lnTo>
                    <a:pt x="0" y="640080"/>
                  </a:lnTo>
                  <a:close/>
                </a:path>
              </a:pathLst>
            </a:custGeom>
            <a:blipFill>
              <a:blip r:embed="rId3">
                <a:alphaModFix amt="0"/>
              </a:blip>
              <a:stretch>
                <a:fillRect l="0" t="-306297" r="0" b="-306297"/>
              </a:stretch>
            </a:blipFill>
          </p:spPr>
        </p:sp>
        <p:sp>
          <p:nvSpPr>
            <p:cNvPr name="TextBox 37" id="37"/>
            <p:cNvSpPr txBox="true"/>
            <p:nvPr/>
          </p:nvSpPr>
          <p:spPr>
            <a:xfrm>
              <a:off x="0" y="-57150"/>
              <a:ext cx="11704320" cy="697230"/>
            </a:xfrm>
            <a:prstGeom prst="rect">
              <a:avLst/>
            </a:prstGeom>
          </p:spPr>
          <p:txBody>
            <a:bodyPr anchor="ctr" rtlCol="false" tIns="0" lIns="0" bIns="0" rIns="0"/>
            <a:lstStyle/>
            <a:p>
              <a:pPr algn="l">
                <a:lnSpc>
                  <a:spcPts val="2700"/>
                </a:lnSpc>
              </a:pPr>
              <a:r>
                <a:rPr lang="en-US" sz="2250" b="true">
                  <a:solidFill>
                    <a:srgbClr val="1B3D1E"/>
                  </a:solidFill>
                  <a:latin typeface="Calibri (MS) Bold"/>
                  <a:ea typeface="Calibri (MS) Bold"/>
                  <a:cs typeface="Calibri (MS) Bold"/>
                  <a:sym typeface="Calibri (MS) Bold"/>
                </a:rPr>
                <a:t>Siempre al día</a:t>
              </a:r>
            </a:p>
          </p:txBody>
        </p:sp>
      </p:grpSp>
      <p:grpSp>
        <p:nvGrpSpPr>
          <p:cNvPr name="Group 38" id="38"/>
          <p:cNvGrpSpPr/>
          <p:nvPr/>
        </p:nvGrpSpPr>
        <p:grpSpPr>
          <a:xfrm rot="0">
            <a:off x="2125980" y="7502652"/>
            <a:ext cx="8778240" cy="754380"/>
            <a:chOff x="0" y="0"/>
            <a:chExt cx="11704320" cy="1005840"/>
          </a:xfrm>
        </p:grpSpPr>
        <p:sp>
          <p:nvSpPr>
            <p:cNvPr name="Freeform 39" id="39"/>
            <p:cNvSpPr/>
            <p:nvPr/>
          </p:nvSpPr>
          <p:spPr>
            <a:xfrm flipH="false" flipV="false" rot="0">
              <a:off x="0" y="0"/>
              <a:ext cx="11704320" cy="1005840"/>
            </a:xfrm>
            <a:custGeom>
              <a:avLst/>
              <a:gdLst/>
              <a:ahLst/>
              <a:cxnLst/>
              <a:rect r="r" b="b" t="t" l="l"/>
              <a:pathLst>
                <a:path h="1005840" w="11704320">
                  <a:moveTo>
                    <a:pt x="0" y="0"/>
                  </a:moveTo>
                  <a:lnTo>
                    <a:pt x="11704320" y="0"/>
                  </a:lnTo>
                  <a:lnTo>
                    <a:pt x="11704320" y="1005840"/>
                  </a:lnTo>
                  <a:lnTo>
                    <a:pt x="0" y="1005840"/>
                  </a:lnTo>
                  <a:close/>
                </a:path>
              </a:pathLst>
            </a:custGeom>
            <a:blipFill>
              <a:blip r:embed="rId3">
                <a:alphaModFix amt="0"/>
              </a:blip>
              <a:stretch>
                <a:fillRect l="0" t="-176734" r="0" b="-176734"/>
              </a:stretch>
            </a:blipFill>
          </p:spPr>
        </p:sp>
        <p:sp>
          <p:nvSpPr>
            <p:cNvPr name="TextBox 40" id="40"/>
            <p:cNvSpPr txBox="true"/>
            <p:nvPr/>
          </p:nvSpPr>
          <p:spPr>
            <a:xfrm>
              <a:off x="0" y="-38100"/>
              <a:ext cx="11704320" cy="1043940"/>
            </a:xfrm>
            <a:prstGeom prst="rect">
              <a:avLst/>
            </a:prstGeom>
          </p:spPr>
          <p:txBody>
            <a:bodyPr anchor="ctr" rtlCol="false" tIns="0" lIns="0" bIns="0" rIns="0"/>
            <a:lstStyle/>
            <a:p>
              <a:pPr algn="l">
                <a:lnSpc>
                  <a:spcPts val="2250"/>
                </a:lnSpc>
              </a:pPr>
              <a:r>
                <a:rPr lang="en-US" sz="1875">
                  <a:solidFill>
                    <a:srgbClr val="5B6B5C"/>
                  </a:solidFill>
                  <a:latin typeface="Calibri (MS)"/>
                  <a:ea typeface="Calibri (MS)"/>
                  <a:cs typeface="Calibri (MS)"/>
                  <a:sym typeface="Calibri (MS)"/>
                </a:rPr>
                <a:t>Todo lo que veis está siempre actualizado por el club.</a:t>
              </a:r>
            </a:p>
          </p:txBody>
        </p:sp>
      </p:grpSp>
      <p:grpSp>
        <p:nvGrpSpPr>
          <p:cNvPr name="Group 41" id="41"/>
          <p:cNvGrpSpPr/>
          <p:nvPr/>
        </p:nvGrpSpPr>
        <p:grpSpPr>
          <a:xfrm rot="0">
            <a:off x="11521440" y="2400300"/>
            <a:ext cx="5829300" cy="6720840"/>
            <a:chOff x="0" y="0"/>
            <a:chExt cx="7772400" cy="8961120"/>
          </a:xfrm>
        </p:grpSpPr>
        <p:sp>
          <p:nvSpPr>
            <p:cNvPr name="Freeform 42" id="42"/>
            <p:cNvSpPr/>
            <p:nvPr/>
          </p:nvSpPr>
          <p:spPr>
            <a:xfrm flipH="false" flipV="false" rot="0">
              <a:off x="0" y="0"/>
              <a:ext cx="7772400" cy="8961120"/>
            </a:xfrm>
            <a:custGeom>
              <a:avLst/>
              <a:gdLst/>
              <a:ahLst/>
              <a:cxnLst/>
              <a:rect r="r" b="b" t="t" l="l"/>
              <a:pathLst>
                <a:path h="8961120" w="7772400">
                  <a:moveTo>
                    <a:pt x="0" y="219456"/>
                  </a:moveTo>
                  <a:cubicBezTo>
                    <a:pt x="0" y="98298"/>
                    <a:pt x="98298" y="0"/>
                    <a:pt x="219456" y="0"/>
                  </a:cubicBezTo>
                  <a:lnTo>
                    <a:pt x="7552944" y="0"/>
                  </a:lnTo>
                  <a:cubicBezTo>
                    <a:pt x="7674102" y="0"/>
                    <a:pt x="7772400" y="98298"/>
                    <a:pt x="7772400" y="219456"/>
                  </a:cubicBezTo>
                  <a:lnTo>
                    <a:pt x="7772400" y="8741664"/>
                  </a:lnTo>
                  <a:cubicBezTo>
                    <a:pt x="7772400" y="8862949"/>
                    <a:pt x="7674102" y="8961120"/>
                    <a:pt x="7552944" y="8961120"/>
                  </a:cubicBezTo>
                  <a:lnTo>
                    <a:pt x="219456" y="8961120"/>
                  </a:lnTo>
                  <a:cubicBezTo>
                    <a:pt x="98298" y="8961120"/>
                    <a:pt x="0" y="8862822"/>
                    <a:pt x="0" y="8741664"/>
                  </a:cubicBezTo>
                  <a:close/>
                </a:path>
              </a:pathLst>
            </a:custGeom>
            <a:solidFill>
              <a:srgbClr val="E8F5E9"/>
            </a:solidFill>
          </p:spPr>
        </p:sp>
      </p:grpSp>
      <p:grpSp>
        <p:nvGrpSpPr>
          <p:cNvPr name="Group 43" id="43"/>
          <p:cNvGrpSpPr/>
          <p:nvPr/>
        </p:nvGrpSpPr>
        <p:grpSpPr>
          <a:xfrm rot="0">
            <a:off x="12001500" y="2880360"/>
            <a:ext cx="891540" cy="891540"/>
            <a:chOff x="0" y="0"/>
            <a:chExt cx="1188720" cy="1188720"/>
          </a:xfrm>
        </p:grpSpPr>
        <p:sp>
          <p:nvSpPr>
            <p:cNvPr name="Freeform 44" id="44"/>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2E7D32"/>
            </a:solidFill>
          </p:spPr>
        </p:sp>
      </p:grpSp>
      <p:grpSp>
        <p:nvGrpSpPr>
          <p:cNvPr name="Group 45" id="45"/>
          <p:cNvGrpSpPr/>
          <p:nvPr/>
        </p:nvGrpSpPr>
        <p:grpSpPr>
          <a:xfrm rot="0">
            <a:off x="12117400" y="2996260"/>
            <a:ext cx="659740" cy="659740"/>
            <a:chOff x="0" y="0"/>
            <a:chExt cx="879653" cy="879653"/>
          </a:xfrm>
        </p:grpSpPr>
        <p:sp>
          <p:nvSpPr>
            <p:cNvPr name="Freeform 46" id="46" descr="/home/claude/gazteak_pptx/icon_home.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7"/>
              <a:stretch>
                <a:fillRect l="0" t="0" r="-5" b="-5"/>
              </a:stretch>
            </a:blipFill>
          </p:spPr>
        </p:sp>
      </p:grpSp>
      <p:grpSp>
        <p:nvGrpSpPr>
          <p:cNvPr name="Group 47" id="47"/>
          <p:cNvGrpSpPr/>
          <p:nvPr/>
        </p:nvGrpSpPr>
        <p:grpSpPr>
          <a:xfrm rot="0">
            <a:off x="11932920" y="4114800"/>
            <a:ext cx="4937760" cy="548640"/>
            <a:chOff x="0" y="0"/>
            <a:chExt cx="6583680" cy="731520"/>
          </a:xfrm>
        </p:grpSpPr>
        <p:sp>
          <p:nvSpPr>
            <p:cNvPr name="Freeform 48" id="48"/>
            <p:cNvSpPr/>
            <p:nvPr/>
          </p:nvSpPr>
          <p:spPr>
            <a:xfrm flipH="false" flipV="false" rot="0">
              <a:off x="0" y="0"/>
              <a:ext cx="6583680" cy="731520"/>
            </a:xfrm>
            <a:custGeom>
              <a:avLst/>
              <a:gdLst/>
              <a:ahLst/>
              <a:cxnLst/>
              <a:rect r="r" b="b" t="t" l="l"/>
              <a:pathLst>
                <a:path h="731520" w="6583680">
                  <a:moveTo>
                    <a:pt x="0" y="0"/>
                  </a:moveTo>
                  <a:lnTo>
                    <a:pt x="6583680" y="0"/>
                  </a:lnTo>
                  <a:lnTo>
                    <a:pt x="6583680" y="731520"/>
                  </a:lnTo>
                  <a:lnTo>
                    <a:pt x="0" y="731520"/>
                  </a:lnTo>
                  <a:close/>
                </a:path>
              </a:pathLst>
            </a:custGeom>
            <a:blipFill>
              <a:blip r:embed="rId3">
                <a:alphaModFix amt="0"/>
              </a:blip>
              <a:stretch>
                <a:fillRect l="0" t="-125365" r="0" b="-125365"/>
              </a:stretch>
            </a:blipFill>
          </p:spPr>
        </p:sp>
        <p:sp>
          <p:nvSpPr>
            <p:cNvPr name="TextBox 49" id="49"/>
            <p:cNvSpPr txBox="true"/>
            <p:nvPr/>
          </p:nvSpPr>
          <p:spPr>
            <a:xfrm>
              <a:off x="0" y="-47625"/>
              <a:ext cx="6583680" cy="779145"/>
            </a:xfrm>
            <a:prstGeom prst="rect">
              <a:avLst/>
            </a:prstGeom>
          </p:spPr>
          <p:txBody>
            <a:bodyPr anchor="ctr" rtlCol="false" tIns="0" lIns="0" bIns="0" rIns="0"/>
            <a:lstStyle/>
            <a:p>
              <a:pPr algn="l">
                <a:lnSpc>
                  <a:spcPts val="2340"/>
                </a:lnSpc>
              </a:pPr>
              <a:r>
                <a:rPr lang="en-US" sz="1950">
                  <a:solidFill>
                    <a:srgbClr val="1F2E20"/>
                  </a:solidFill>
                  <a:latin typeface="Calibri (MS)"/>
                  <a:ea typeface="Calibri (MS)"/>
                  <a:cs typeface="Calibri (MS)"/>
                  <a:sym typeface="Calibri (MS)"/>
                </a:rPr>
                <a:t>Solo tenéis que entrar en</a:t>
              </a:r>
            </a:p>
          </p:txBody>
        </p:sp>
      </p:grpSp>
      <p:grpSp>
        <p:nvGrpSpPr>
          <p:cNvPr name="Group 50" id="50"/>
          <p:cNvGrpSpPr/>
          <p:nvPr/>
        </p:nvGrpSpPr>
        <p:grpSpPr>
          <a:xfrm rot="0">
            <a:off x="11932920" y="4663440"/>
            <a:ext cx="4937760" cy="822960"/>
            <a:chOff x="0" y="0"/>
            <a:chExt cx="6583680" cy="1097280"/>
          </a:xfrm>
        </p:grpSpPr>
        <p:sp>
          <p:nvSpPr>
            <p:cNvPr name="Freeform 51" id="51"/>
            <p:cNvSpPr/>
            <p:nvPr/>
          </p:nvSpPr>
          <p:spPr>
            <a:xfrm flipH="false" flipV="false" rot="0">
              <a:off x="0" y="0"/>
              <a:ext cx="6583680" cy="1097280"/>
            </a:xfrm>
            <a:custGeom>
              <a:avLst/>
              <a:gdLst/>
              <a:ahLst/>
              <a:cxnLst/>
              <a:rect r="r" b="b" t="t" l="l"/>
              <a:pathLst>
                <a:path h="1097280" w="6583680">
                  <a:moveTo>
                    <a:pt x="0" y="0"/>
                  </a:moveTo>
                  <a:lnTo>
                    <a:pt x="6583680" y="0"/>
                  </a:lnTo>
                  <a:lnTo>
                    <a:pt x="6583680" y="1097280"/>
                  </a:lnTo>
                  <a:lnTo>
                    <a:pt x="0" y="1097280"/>
                  </a:lnTo>
                  <a:close/>
                </a:path>
              </a:pathLst>
            </a:custGeom>
            <a:blipFill>
              <a:blip r:embed="rId3">
                <a:alphaModFix amt="0"/>
              </a:blip>
              <a:stretch>
                <a:fillRect l="0" t="-66910" r="0" b="-66910"/>
              </a:stretch>
            </a:blipFill>
          </p:spPr>
        </p:sp>
        <p:sp>
          <p:nvSpPr>
            <p:cNvPr name="TextBox 52" id="52"/>
            <p:cNvSpPr txBox="true"/>
            <p:nvPr/>
          </p:nvSpPr>
          <p:spPr>
            <a:xfrm>
              <a:off x="0" y="-9525"/>
              <a:ext cx="6583680" cy="1106805"/>
            </a:xfrm>
            <a:prstGeom prst="rect">
              <a:avLst/>
            </a:prstGeom>
          </p:spPr>
          <p:txBody>
            <a:bodyPr anchor="ctr" rtlCol="false" tIns="0" lIns="0" bIns="0" rIns="0"/>
            <a:lstStyle/>
            <a:p>
              <a:pPr algn="l">
                <a:lnSpc>
                  <a:spcPts val="3419"/>
                </a:lnSpc>
              </a:pPr>
              <a:r>
                <a:rPr lang="en-US" sz="2850" b="true">
                  <a:solidFill>
                    <a:srgbClr val="2E7D32"/>
                  </a:solidFill>
                  <a:latin typeface="Cambria Bold"/>
                  <a:ea typeface="Cambria Bold"/>
                  <a:cs typeface="Cambria Bold"/>
                  <a:sym typeface="Cambria Bold"/>
                </a:rPr>
                <a:t>comunidad.gazteak.com</a:t>
              </a:r>
            </a:p>
          </p:txBody>
        </p:sp>
      </p:grpSp>
      <p:sp>
        <p:nvSpPr>
          <p:cNvPr name="AutoShape 53" id="53"/>
          <p:cNvSpPr/>
          <p:nvPr/>
        </p:nvSpPr>
        <p:spPr>
          <a:xfrm rot="13200">
            <a:off x="11923376" y="5824538"/>
            <a:ext cx="4956848" cy="0"/>
          </a:xfrm>
          <a:prstGeom prst="line">
            <a:avLst/>
          </a:prstGeom>
          <a:ln cap="rnd" w="9525">
            <a:solidFill>
              <a:srgbClr val="C8E0C9"/>
            </a:solidFill>
            <a:prstDash val="solid"/>
            <a:headEnd type="none" len="sm" w="sm"/>
            <a:tailEnd type="none" len="sm" w="sm"/>
          </a:ln>
        </p:spPr>
      </p:sp>
      <p:grpSp>
        <p:nvGrpSpPr>
          <p:cNvPr name="Group 54" id="54"/>
          <p:cNvGrpSpPr/>
          <p:nvPr/>
        </p:nvGrpSpPr>
        <p:grpSpPr>
          <a:xfrm rot="0">
            <a:off x="11932920" y="6103620"/>
            <a:ext cx="4937760" cy="2606040"/>
            <a:chOff x="0" y="0"/>
            <a:chExt cx="6583680" cy="3474720"/>
          </a:xfrm>
        </p:grpSpPr>
        <p:sp>
          <p:nvSpPr>
            <p:cNvPr name="Freeform 55" id="55"/>
            <p:cNvSpPr/>
            <p:nvPr/>
          </p:nvSpPr>
          <p:spPr>
            <a:xfrm flipH="false" flipV="false" rot="0">
              <a:off x="0" y="0"/>
              <a:ext cx="6583680" cy="3474720"/>
            </a:xfrm>
            <a:custGeom>
              <a:avLst/>
              <a:gdLst/>
              <a:ahLst/>
              <a:cxnLst/>
              <a:rect r="r" b="b" t="t" l="l"/>
              <a:pathLst>
                <a:path h="3474720" w="6583680">
                  <a:moveTo>
                    <a:pt x="0" y="0"/>
                  </a:moveTo>
                  <a:lnTo>
                    <a:pt x="6583680" y="0"/>
                  </a:lnTo>
                  <a:lnTo>
                    <a:pt x="6583680" y="3474720"/>
                  </a:lnTo>
                  <a:lnTo>
                    <a:pt x="0" y="3474720"/>
                  </a:lnTo>
                  <a:close/>
                </a:path>
              </a:pathLst>
            </a:custGeom>
            <a:blipFill>
              <a:blip r:embed="rId3">
                <a:alphaModFix amt="0"/>
              </a:blip>
              <a:stretch>
                <a:fillRect l="-17715" t="0" r="-17715" b="0"/>
              </a:stretch>
            </a:blipFill>
          </p:spPr>
        </p:sp>
        <p:sp>
          <p:nvSpPr>
            <p:cNvPr name="TextBox 56" id="56"/>
            <p:cNvSpPr txBox="true"/>
            <p:nvPr/>
          </p:nvSpPr>
          <p:spPr>
            <a:xfrm>
              <a:off x="0" y="-38100"/>
              <a:ext cx="6583680" cy="3512820"/>
            </a:xfrm>
            <a:prstGeom prst="rect">
              <a:avLst/>
            </a:prstGeom>
          </p:spPr>
          <p:txBody>
            <a:bodyPr anchor="ctr" rtlCol="false" tIns="0" lIns="0" bIns="0" rIns="0"/>
            <a:lstStyle/>
            <a:p>
              <a:pPr algn="l">
                <a:lnSpc>
                  <a:spcPts val="2160"/>
                </a:lnSpc>
              </a:pPr>
              <a:r>
                <a:rPr lang="en-US" sz="1800" i="true">
                  <a:solidFill>
                    <a:srgbClr val="5B6B5C"/>
                  </a:solidFill>
                  <a:latin typeface="Calibri (MS) Italics"/>
                  <a:ea typeface="Calibri (MS) Italics"/>
                  <a:cs typeface="Calibri (MS) Italics"/>
                  <a:sym typeface="Calibri (MS) Italics"/>
                </a:rPr>
                <a:t>Guardadla en favoritos: en las próximas páginas os contamos todo lo que encontraréis dentro.</a:t>
              </a:r>
            </a:p>
          </p:txBody>
        </p:sp>
      </p:grpSp>
      <p:grpSp>
        <p:nvGrpSpPr>
          <p:cNvPr name="Group 57" id="57"/>
          <p:cNvGrpSpPr/>
          <p:nvPr/>
        </p:nvGrpSpPr>
        <p:grpSpPr>
          <a:xfrm rot="0">
            <a:off x="685800" y="9669780"/>
            <a:ext cx="6858000" cy="411480"/>
            <a:chOff x="0" y="0"/>
            <a:chExt cx="9144000" cy="548640"/>
          </a:xfrm>
        </p:grpSpPr>
        <p:sp>
          <p:nvSpPr>
            <p:cNvPr name="Freeform 58" id="58"/>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59" id="59"/>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60" id="60"/>
          <p:cNvGrpSpPr/>
          <p:nvPr/>
        </p:nvGrpSpPr>
        <p:grpSpPr>
          <a:xfrm rot="0">
            <a:off x="16911828" y="9669780"/>
            <a:ext cx="685800" cy="411480"/>
            <a:chOff x="0" y="0"/>
            <a:chExt cx="914400" cy="548640"/>
          </a:xfrm>
        </p:grpSpPr>
        <p:sp>
          <p:nvSpPr>
            <p:cNvPr name="Freeform 61" id="61"/>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62" id="62"/>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13</a:t>
              </a: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Cómo entrar</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Tres pasos para acceder a la ficha de vuestros jugadores</a:t>
              </a:r>
            </a:p>
          </p:txBody>
        </p:sp>
      </p:grpSp>
      <p:grpSp>
        <p:nvGrpSpPr>
          <p:cNvPr name="Group 8" id="8"/>
          <p:cNvGrpSpPr/>
          <p:nvPr/>
        </p:nvGrpSpPr>
        <p:grpSpPr>
          <a:xfrm rot="0">
            <a:off x="960120" y="2743200"/>
            <a:ext cx="5143500" cy="4251960"/>
            <a:chOff x="0" y="0"/>
            <a:chExt cx="6858000" cy="5669280"/>
          </a:xfrm>
        </p:grpSpPr>
        <p:sp>
          <p:nvSpPr>
            <p:cNvPr name="Freeform 9" id="9"/>
            <p:cNvSpPr/>
            <p:nvPr/>
          </p:nvSpPr>
          <p:spPr>
            <a:xfrm flipH="false" flipV="false" rot="0">
              <a:off x="0" y="0"/>
              <a:ext cx="6858000" cy="5669280"/>
            </a:xfrm>
            <a:custGeom>
              <a:avLst/>
              <a:gdLst/>
              <a:ahLst/>
              <a:cxnLst/>
              <a:rect r="r" b="b" t="t" l="l"/>
              <a:pathLst>
                <a:path h="5669280" w="6858000">
                  <a:moveTo>
                    <a:pt x="0" y="182880"/>
                  </a:moveTo>
                  <a:cubicBezTo>
                    <a:pt x="0" y="81915"/>
                    <a:pt x="81915" y="0"/>
                    <a:pt x="182880" y="0"/>
                  </a:cubicBezTo>
                  <a:lnTo>
                    <a:pt x="6675120" y="0"/>
                  </a:lnTo>
                  <a:cubicBezTo>
                    <a:pt x="6776085" y="0"/>
                    <a:pt x="6858000" y="81915"/>
                    <a:pt x="6858000" y="182880"/>
                  </a:cubicBezTo>
                  <a:lnTo>
                    <a:pt x="6858000" y="5486400"/>
                  </a:lnTo>
                  <a:cubicBezTo>
                    <a:pt x="6858000" y="5587365"/>
                    <a:pt x="6776085" y="5669280"/>
                    <a:pt x="6675120" y="5669280"/>
                  </a:cubicBezTo>
                  <a:lnTo>
                    <a:pt x="182880" y="5669280"/>
                  </a:lnTo>
                  <a:cubicBezTo>
                    <a:pt x="81915" y="5669280"/>
                    <a:pt x="0" y="5587365"/>
                    <a:pt x="0" y="5486400"/>
                  </a:cubicBezTo>
                  <a:close/>
                </a:path>
              </a:pathLst>
            </a:custGeom>
            <a:solidFill>
              <a:srgbClr val="E8F5E9"/>
            </a:solidFill>
          </p:spPr>
        </p:sp>
      </p:grpSp>
      <p:grpSp>
        <p:nvGrpSpPr>
          <p:cNvPr name="Group 10" id="10"/>
          <p:cNvGrpSpPr/>
          <p:nvPr/>
        </p:nvGrpSpPr>
        <p:grpSpPr>
          <a:xfrm rot="0">
            <a:off x="1371600" y="3154680"/>
            <a:ext cx="754380" cy="754380"/>
            <a:chOff x="0" y="0"/>
            <a:chExt cx="1005840" cy="1005840"/>
          </a:xfrm>
        </p:grpSpPr>
        <p:sp>
          <p:nvSpPr>
            <p:cNvPr name="Freeform 11" id="11"/>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grpSp>
      <p:grpSp>
        <p:nvGrpSpPr>
          <p:cNvPr name="Group 12" id="12"/>
          <p:cNvGrpSpPr/>
          <p:nvPr/>
        </p:nvGrpSpPr>
        <p:grpSpPr>
          <a:xfrm rot="0">
            <a:off x="1371600" y="3154680"/>
            <a:ext cx="754380" cy="754380"/>
            <a:chOff x="0" y="0"/>
            <a:chExt cx="1005840" cy="1005840"/>
          </a:xfrm>
        </p:grpSpPr>
        <p:sp>
          <p:nvSpPr>
            <p:cNvPr name="Freeform 13" id="13"/>
            <p:cNvSpPr/>
            <p:nvPr/>
          </p:nvSpPr>
          <p:spPr>
            <a:xfrm flipH="false" flipV="false" rot="0">
              <a:off x="0" y="0"/>
              <a:ext cx="1005840" cy="1005840"/>
            </a:xfrm>
            <a:custGeom>
              <a:avLst/>
              <a:gdLst/>
              <a:ahLst/>
              <a:cxnLst/>
              <a:rect r="r" b="b" t="t" l="l"/>
              <a:pathLst>
                <a:path h="1005840" w="1005840">
                  <a:moveTo>
                    <a:pt x="0" y="0"/>
                  </a:moveTo>
                  <a:lnTo>
                    <a:pt x="1005840" y="0"/>
                  </a:lnTo>
                  <a:lnTo>
                    <a:pt x="1005840" y="1005840"/>
                  </a:lnTo>
                  <a:lnTo>
                    <a:pt x="0" y="1005840"/>
                  </a:lnTo>
                  <a:close/>
                </a:path>
              </a:pathLst>
            </a:custGeom>
            <a:blipFill>
              <a:blip r:embed="rId3">
                <a:alphaModFix amt="0"/>
              </a:blip>
              <a:stretch>
                <a:fillRect l="-78303" t="0" r="-78303" b="0"/>
              </a:stretch>
            </a:blipFill>
          </p:spPr>
        </p:sp>
        <p:sp>
          <p:nvSpPr>
            <p:cNvPr name="TextBox 14" id="14"/>
            <p:cNvSpPr txBox="true"/>
            <p:nvPr/>
          </p:nvSpPr>
          <p:spPr>
            <a:xfrm>
              <a:off x="0" y="-19050"/>
              <a:ext cx="1005840" cy="1024890"/>
            </a:xfrm>
            <a:prstGeom prst="rect">
              <a:avLst/>
            </a:prstGeom>
          </p:spPr>
          <p:txBody>
            <a:bodyPr anchor="ctr" rtlCol="false" tIns="0" lIns="0" bIns="0" rIns="0"/>
            <a:lstStyle/>
            <a:p>
              <a:pPr algn="ctr">
                <a:lnSpc>
                  <a:spcPts val="3600"/>
                </a:lnSpc>
              </a:pPr>
              <a:r>
                <a:rPr lang="en-US" sz="3000" b="true">
                  <a:solidFill>
                    <a:srgbClr val="FFFFFF"/>
                  </a:solidFill>
                  <a:latin typeface="Cambria Bold"/>
                  <a:ea typeface="Cambria Bold"/>
                  <a:cs typeface="Cambria Bold"/>
                  <a:sym typeface="Cambria Bold"/>
                </a:rPr>
                <a:t>1</a:t>
              </a:r>
            </a:p>
          </p:txBody>
        </p:sp>
      </p:grpSp>
      <p:grpSp>
        <p:nvGrpSpPr>
          <p:cNvPr name="Group 15" id="15"/>
          <p:cNvGrpSpPr/>
          <p:nvPr/>
        </p:nvGrpSpPr>
        <p:grpSpPr>
          <a:xfrm rot="0">
            <a:off x="4732020" y="3127248"/>
            <a:ext cx="822960" cy="822960"/>
            <a:chOff x="0" y="0"/>
            <a:chExt cx="1097280" cy="1097280"/>
          </a:xfrm>
        </p:grpSpPr>
        <p:sp>
          <p:nvSpPr>
            <p:cNvPr name="Freeform 16" id="16"/>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17" id="17"/>
          <p:cNvGrpSpPr/>
          <p:nvPr/>
        </p:nvGrpSpPr>
        <p:grpSpPr>
          <a:xfrm rot="0">
            <a:off x="4839005" y="3234233"/>
            <a:ext cx="608990" cy="608990"/>
            <a:chOff x="0" y="0"/>
            <a:chExt cx="811987" cy="811987"/>
          </a:xfrm>
        </p:grpSpPr>
        <p:sp>
          <p:nvSpPr>
            <p:cNvPr name="Freeform 18" id="18" descr="/home/claude/gazteak_pptx/icon_smartphone.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4"/>
              <a:stretch>
                <a:fillRect l="0" t="0" r="6" b="6"/>
              </a:stretch>
            </a:blipFill>
          </p:spPr>
        </p:sp>
      </p:grpSp>
      <p:grpSp>
        <p:nvGrpSpPr>
          <p:cNvPr name="Group 19" id="19"/>
          <p:cNvGrpSpPr/>
          <p:nvPr/>
        </p:nvGrpSpPr>
        <p:grpSpPr>
          <a:xfrm rot="0">
            <a:off x="1371600" y="4183380"/>
            <a:ext cx="4320540" cy="548640"/>
            <a:chOff x="0" y="0"/>
            <a:chExt cx="5760720" cy="731520"/>
          </a:xfrm>
        </p:grpSpPr>
        <p:sp>
          <p:nvSpPr>
            <p:cNvPr name="Freeform 20" id="20"/>
            <p:cNvSpPr/>
            <p:nvPr/>
          </p:nvSpPr>
          <p:spPr>
            <a:xfrm flipH="false" flipV="false" rot="0">
              <a:off x="0" y="0"/>
              <a:ext cx="5760720" cy="731520"/>
            </a:xfrm>
            <a:custGeom>
              <a:avLst/>
              <a:gdLst/>
              <a:ahLst/>
              <a:cxnLst/>
              <a:rect r="r" b="b" t="t" l="l"/>
              <a:pathLst>
                <a:path h="731520" w="5760720">
                  <a:moveTo>
                    <a:pt x="0" y="0"/>
                  </a:moveTo>
                  <a:lnTo>
                    <a:pt x="5760720" y="0"/>
                  </a:lnTo>
                  <a:lnTo>
                    <a:pt x="5760720" y="731520"/>
                  </a:lnTo>
                  <a:lnTo>
                    <a:pt x="0" y="731520"/>
                  </a:lnTo>
                  <a:close/>
                </a:path>
              </a:pathLst>
            </a:custGeom>
            <a:blipFill>
              <a:blip r:embed="rId3">
                <a:alphaModFix amt="0"/>
              </a:blip>
              <a:stretch>
                <a:fillRect l="0" t="-103444" r="0" b="-103444"/>
              </a:stretch>
            </a:blipFill>
          </p:spPr>
        </p:sp>
        <p:sp>
          <p:nvSpPr>
            <p:cNvPr name="TextBox 21" id="21"/>
            <p:cNvSpPr txBox="true"/>
            <p:nvPr/>
          </p:nvSpPr>
          <p:spPr>
            <a:xfrm>
              <a:off x="0" y="-38100"/>
              <a:ext cx="5760720" cy="769620"/>
            </a:xfrm>
            <a:prstGeom prst="rect">
              <a:avLst/>
            </a:prstGeom>
          </p:spPr>
          <p:txBody>
            <a:bodyPr anchor="ctr" rtlCol="false" tIns="0" lIns="0" bIns="0" rIns="0"/>
            <a:lstStyle/>
            <a:p>
              <a:pPr algn="l">
                <a:lnSpc>
                  <a:spcPts val="2879"/>
                </a:lnSpc>
              </a:pPr>
              <a:r>
                <a:rPr lang="en-US" sz="2400" b="true">
                  <a:solidFill>
                    <a:srgbClr val="1B3D1E"/>
                  </a:solidFill>
                  <a:latin typeface="Calibri (MS) Bold"/>
                  <a:ea typeface="Calibri (MS) Bold"/>
                  <a:cs typeface="Calibri (MS) Bold"/>
                  <a:sym typeface="Calibri (MS) Bold"/>
                </a:rPr>
                <a:t>Abrid la web</a:t>
              </a:r>
            </a:p>
          </p:txBody>
        </p:sp>
      </p:grpSp>
      <p:grpSp>
        <p:nvGrpSpPr>
          <p:cNvPr name="Group 22" id="22"/>
          <p:cNvGrpSpPr/>
          <p:nvPr/>
        </p:nvGrpSpPr>
        <p:grpSpPr>
          <a:xfrm rot="0">
            <a:off x="1371600" y="4773168"/>
            <a:ext cx="4320540" cy="1920240"/>
            <a:chOff x="0" y="0"/>
            <a:chExt cx="5760720" cy="2560320"/>
          </a:xfrm>
        </p:grpSpPr>
        <p:sp>
          <p:nvSpPr>
            <p:cNvPr name="Freeform 23" id="23"/>
            <p:cNvSpPr/>
            <p:nvPr/>
          </p:nvSpPr>
          <p:spPr>
            <a:xfrm flipH="false" flipV="false" rot="0">
              <a:off x="0" y="0"/>
              <a:ext cx="5760720" cy="2560320"/>
            </a:xfrm>
            <a:custGeom>
              <a:avLst/>
              <a:gdLst/>
              <a:ahLst/>
              <a:cxnLst/>
              <a:rect r="r" b="b" t="t" l="l"/>
              <a:pathLst>
                <a:path h="2560320" w="5760720">
                  <a:moveTo>
                    <a:pt x="0" y="0"/>
                  </a:moveTo>
                  <a:lnTo>
                    <a:pt x="5760720" y="0"/>
                  </a:lnTo>
                  <a:lnTo>
                    <a:pt x="5760720" y="2560320"/>
                  </a:lnTo>
                  <a:lnTo>
                    <a:pt x="0" y="2560320"/>
                  </a:lnTo>
                  <a:close/>
                </a:path>
              </a:pathLst>
            </a:custGeom>
            <a:blipFill>
              <a:blip r:embed="rId3">
                <a:alphaModFix amt="0"/>
              </a:blip>
              <a:stretch>
                <a:fillRect l="-7023" t="0" r="-7023" b="0"/>
              </a:stretch>
            </a:blipFill>
          </p:spPr>
        </p:sp>
        <p:sp>
          <p:nvSpPr>
            <p:cNvPr name="TextBox 24" id="24"/>
            <p:cNvSpPr txBox="true"/>
            <p:nvPr/>
          </p:nvSpPr>
          <p:spPr>
            <a:xfrm>
              <a:off x="0" y="-38100"/>
              <a:ext cx="5760720" cy="259842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Abrid comunidad.gazteak.com en el navegador del móvil o del ordenador.</a:t>
              </a:r>
            </a:p>
          </p:txBody>
        </p:sp>
      </p:grpSp>
      <p:grpSp>
        <p:nvGrpSpPr>
          <p:cNvPr name="Group 25" id="25"/>
          <p:cNvGrpSpPr/>
          <p:nvPr/>
        </p:nvGrpSpPr>
        <p:grpSpPr>
          <a:xfrm rot="0">
            <a:off x="6583680" y="2743200"/>
            <a:ext cx="5143500" cy="4251960"/>
            <a:chOff x="0" y="0"/>
            <a:chExt cx="6858000" cy="5669280"/>
          </a:xfrm>
        </p:grpSpPr>
        <p:sp>
          <p:nvSpPr>
            <p:cNvPr name="Freeform 26" id="26"/>
            <p:cNvSpPr/>
            <p:nvPr/>
          </p:nvSpPr>
          <p:spPr>
            <a:xfrm flipH="false" flipV="false" rot="0">
              <a:off x="0" y="0"/>
              <a:ext cx="6858000" cy="5669280"/>
            </a:xfrm>
            <a:custGeom>
              <a:avLst/>
              <a:gdLst/>
              <a:ahLst/>
              <a:cxnLst/>
              <a:rect r="r" b="b" t="t" l="l"/>
              <a:pathLst>
                <a:path h="5669280" w="6858000">
                  <a:moveTo>
                    <a:pt x="0" y="182880"/>
                  </a:moveTo>
                  <a:cubicBezTo>
                    <a:pt x="0" y="81915"/>
                    <a:pt x="81915" y="0"/>
                    <a:pt x="182880" y="0"/>
                  </a:cubicBezTo>
                  <a:lnTo>
                    <a:pt x="6675120" y="0"/>
                  </a:lnTo>
                  <a:cubicBezTo>
                    <a:pt x="6776085" y="0"/>
                    <a:pt x="6858000" y="81915"/>
                    <a:pt x="6858000" y="182880"/>
                  </a:cubicBezTo>
                  <a:lnTo>
                    <a:pt x="6858000" y="5486400"/>
                  </a:lnTo>
                  <a:cubicBezTo>
                    <a:pt x="6858000" y="5587365"/>
                    <a:pt x="6776085" y="5669280"/>
                    <a:pt x="6675120" y="5669280"/>
                  </a:cubicBezTo>
                  <a:lnTo>
                    <a:pt x="182880" y="5669280"/>
                  </a:lnTo>
                  <a:cubicBezTo>
                    <a:pt x="81915" y="5669280"/>
                    <a:pt x="0" y="5587365"/>
                    <a:pt x="0" y="5486400"/>
                  </a:cubicBezTo>
                  <a:close/>
                </a:path>
              </a:pathLst>
            </a:custGeom>
            <a:solidFill>
              <a:srgbClr val="E8F5E9"/>
            </a:solidFill>
          </p:spPr>
        </p:sp>
      </p:grpSp>
      <p:grpSp>
        <p:nvGrpSpPr>
          <p:cNvPr name="Group 27" id="27"/>
          <p:cNvGrpSpPr/>
          <p:nvPr/>
        </p:nvGrpSpPr>
        <p:grpSpPr>
          <a:xfrm rot="0">
            <a:off x="6995160" y="3154680"/>
            <a:ext cx="754380" cy="754380"/>
            <a:chOff x="0" y="0"/>
            <a:chExt cx="1005840" cy="1005840"/>
          </a:xfrm>
        </p:grpSpPr>
        <p:sp>
          <p:nvSpPr>
            <p:cNvPr name="Freeform 28" id="28"/>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grpSp>
      <p:grpSp>
        <p:nvGrpSpPr>
          <p:cNvPr name="Group 29" id="29"/>
          <p:cNvGrpSpPr/>
          <p:nvPr/>
        </p:nvGrpSpPr>
        <p:grpSpPr>
          <a:xfrm rot="0">
            <a:off x="6995160" y="3154680"/>
            <a:ext cx="754380" cy="754380"/>
            <a:chOff x="0" y="0"/>
            <a:chExt cx="1005840" cy="1005840"/>
          </a:xfrm>
        </p:grpSpPr>
        <p:sp>
          <p:nvSpPr>
            <p:cNvPr name="Freeform 30" id="30"/>
            <p:cNvSpPr/>
            <p:nvPr/>
          </p:nvSpPr>
          <p:spPr>
            <a:xfrm flipH="false" flipV="false" rot="0">
              <a:off x="0" y="0"/>
              <a:ext cx="1005840" cy="1005840"/>
            </a:xfrm>
            <a:custGeom>
              <a:avLst/>
              <a:gdLst/>
              <a:ahLst/>
              <a:cxnLst/>
              <a:rect r="r" b="b" t="t" l="l"/>
              <a:pathLst>
                <a:path h="1005840" w="1005840">
                  <a:moveTo>
                    <a:pt x="0" y="0"/>
                  </a:moveTo>
                  <a:lnTo>
                    <a:pt x="1005840" y="0"/>
                  </a:lnTo>
                  <a:lnTo>
                    <a:pt x="1005840" y="1005840"/>
                  </a:lnTo>
                  <a:lnTo>
                    <a:pt x="0" y="1005840"/>
                  </a:lnTo>
                  <a:close/>
                </a:path>
              </a:pathLst>
            </a:custGeom>
            <a:blipFill>
              <a:blip r:embed="rId3">
                <a:alphaModFix amt="0"/>
              </a:blip>
              <a:stretch>
                <a:fillRect l="-78303" t="0" r="-78303" b="0"/>
              </a:stretch>
            </a:blipFill>
          </p:spPr>
        </p:sp>
        <p:sp>
          <p:nvSpPr>
            <p:cNvPr name="TextBox 31" id="31"/>
            <p:cNvSpPr txBox="true"/>
            <p:nvPr/>
          </p:nvSpPr>
          <p:spPr>
            <a:xfrm>
              <a:off x="0" y="-19050"/>
              <a:ext cx="1005840" cy="1024890"/>
            </a:xfrm>
            <a:prstGeom prst="rect">
              <a:avLst/>
            </a:prstGeom>
          </p:spPr>
          <p:txBody>
            <a:bodyPr anchor="ctr" rtlCol="false" tIns="0" lIns="0" bIns="0" rIns="0"/>
            <a:lstStyle/>
            <a:p>
              <a:pPr algn="ctr">
                <a:lnSpc>
                  <a:spcPts val="3600"/>
                </a:lnSpc>
              </a:pPr>
              <a:r>
                <a:rPr lang="en-US" sz="3000" b="true">
                  <a:solidFill>
                    <a:srgbClr val="FFFFFF"/>
                  </a:solidFill>
                  <a:latin typeface="Cambria Bold"/>
                  <a:ea typeface="Cambria Bold"/>
                  <a:cs typeface="Cambria Bold"/>
                  <a:sym typeface="Cambria Bold"/>
                </a:rPr>
                <a:t>2</a:t>
              </a:r>
            </a:p>
          </p:txBody>
        </p:sp>
      </p:grpSp>
      <p:grpSp>
        <p:nvGrpSpPr>
          <p:cNvPr name="Group 32" id="32"/>
          <p:cNvGrpSpPr/>
          <p:nvPr/>
        </p:nvGrpSpPr>
        <p:grpSpPr>
          <a:xfrm rot="0">
            <a:off x="10355580" y="3127248"/>
            <a:ext cx="822960" cy="822960"/>
            <a:chOff x="0" y="0"/>
            <a:chExt cx="1097280" cy="1097280"/>
          </a:xfrm>
        </p:grpSpPr>
        <p:sp>
          <p:nvSpPr>
            <p:cNvPr name="Freeform 33" id="33"/>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34" id="34"/>
          <p:cNvGrpSpPr/>
          <p:nvPr/>
        </p:nvGrpSpPr>
        <p:grpSpPr>
          <a:xfrm rot="0">
            <a:off x="10462565" y="3234233"/>
            <a:ext cx="608990" cy="608990"/>
            <a:chOff x="0" y="0"/>
            <a:chExt cx="811987" cy="811987"/>
          </a:xfrm>
        </p:grpSpPr>
        <p:sp>
          <p:nvSpPr>
            <p:cNvPr name="Freeform 35" id="35" descr="/home/claude/gazteak_pptx/icon_login.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5"/>
              <a:stretch>
                <a:fillRect l="0" t="0" r="6" b="6"/>
              </a:stretch>
            </a:blipFill>
          </p:spPr>
        </p:sp>
      </p:grpSp>
      <p:grpSp>
        <p:nvGrpSpPr>
          <p:cNvPr name="Group 36" id="36"/>
          <p:cNvGrpSpPr/>
          <p:nvPr/>
        </p:nvGrpSpPr>
        <p:grpSpPr>
          <a:xfrm rot="0">
            <a:off x="6995160" y="4183380"/>
            <a:ext cx="4320540" cy="548640"/>
            <a:chOff x="0" y="0"/>
            <a:chExt cx="5760720" cy="731520"/>
          </a:xfrm>
        </p:grpSpPr>
        <p:sp>
          <p:nvSpPr>
            <p:cNvPr name="Freeform 37" id="37"/>
            <p:cNvSpPr/>
            <p:nvPr/>
          </p:nvSpPr>
          <p:spPr>
            <a:xfrm flipH="false" flipV="false" rot="0">
              <a:off x="0" y="0"/>
              <a:ext cx="5760720" cy="731520"/>
            </a:xfrm>
            <a:custGeom>
              <a:avLst/>
              <a:gdLst/>
              <a:ahLst/>
              <a:cxnLst/>
              <a:rect r="r" b="b" t="t" l="l"/>
              <a:pathLst>
                <a:path h="731520" w="5760720">
                  <a:moveTo>
                    <a:pt x="0" y="0"/>
                  </a:moveTo>
                  <a:lnTo>
                    <a:pt x="5760720" y="0"/>
                  </a:lnTo>
                  <a:lnTo>
                    <a:pt x="5760720" y="731520"/>
                  </a:lnTo>
                  <a:lnTo>
                    <a:pt x="0" y="731520"/>
                  </a:lnTo>
                  <a:close/>
                </a:path>
              </a:pathLst>
            </a:custGeom>
            <a:blipFill>
              <a:blip r:embed="rId3">
                <a:alphaModFix amt="0"/>
              </a:blip>
              <a:stretch>
                <a:fillRect l="0" t="-103444" r="0" b="-103444"/>
              </a:stretch>
            </a:blipFill>
          </p:spPr>
        </p:sp>
        <p:sp>
          <p:nvSpPr>
            <p:cNvPr name="TextBox 38" id="38"/>
            <p:cNvSpPr txBox="true"/>
            <p:nvPr/>
          </p:nvSpPr>
          <p:spPr>
            <a:xfrm>
              <a:off x="0" y="-38100"/>
              <a:ext cx="5760720" cy="769620"/>
            </a:xfrm>
            <a:prstGeom prst="rect">
              <a:avLst/>
            </a:prstGeom>
          </p:spPr>
          <p:txBody>
            <a:bodyPr anchor="ctr" rtlCol="false" tIns="0" lIns="0" bIns="0" rIns="0"/>
            <a:lstStyle/>
            <a:p>
              <a:pPr algn="l">
                <a:lnSpc>
                  <a:spcPts val="2879"/>
                </a:lnSpc>
              </a:pPr>
              <a:r>
                <a:rPr lang="en-US" sz="2400" b="true">
                  <a:solidFill>
                    <a:srgbClr val="1B3D1E"/>
                  </a:solidFill>
                  <a:latin typeface="Calibri (MS) Bold"/>
                  <a:ea typeface="Calibri (MS) Bold"/>
                  <a:cs typeface="Calibri (MS) Bold"/>
                  <a:sym typeface="Calibri (MS) Bold"/>
                </a:rPr>
                <a:t>Acceso</a:t>
              </a:r>
            </a:p>
          </p:txBody>
        </p:sp>
      </p:grpSp>
      <p:grpSp>
        <p:nvGrpSpPr>
          <p:cNvPr name="Group 39" id="39"/>
          <p:cNvGrpSpPr/>
          <p:nvPr/>
        </p:nvGrpSpPr>
        <p:grpSpPr>
          <a:xfrm rot="0">
            <a:off x="6995160" y="4773168"/>
            <a:ext cx="4320540" cy="1920240"/>
            <a:chOff x="0" y="0"/>
            <a:chExt cx="5760720" cy="2560320"/>
          </a:xfrm>
        </p:grpSpPr>
        <p:sp>
          <p:nvSpPr>
            <p:cNvPr name="Freeform 40" id="40"/>
            <p:cNvSpPr/>
            <p:nvPr/>
          </p:nvSpPr>
          <p:spPr>
            <a:xfrm flipH="false" flipV="false" rot="0">
              <a:off x="0" y="0"/>
              <a:ext cx="5760720" cy="2560320"/>
            </a:xfrm>
            <a:custGeom>
              <a:avLst/>
              <a:gdLst/>
              <a:ahLst/>
              <a:cxnLst/>
              <a:rect r="r" b="b" t="t" l="l"/>
              <a:pathLst>
                <a:path h="2560320" w="5760720">
                  <a:moveTo>
                    <a:pt x="0" y="0"/>
                  </a:moveTo>
                  <a:lnTo>
                    <a:pt x="5760720" y="0"/>
                  </a:lnTo>
                  <a:lnTo>
                    <a:pt x="5760720" y="2560320"/>
                  </a:lnTo>
                  <a:lnTo>
                    <a:pt x="0" y="2560320"/>
                  </a:lnTo>
                  <a:close/>
                </a:path>
              </a:pathLst>
            </a:custGeom>
            <a:blipFill>
              <a:blip r:embed="rId3">
                <a:alphaModFix amt="0"/>
              </a:blip>
              <a:stretch>
                <a:fillRect l="-7023" t="0" r="-7023" b="0"/>
              </a:stretch>
            </a:blipFill>
          </p:spPr>
        </p:sp>
        <p:sp>
          <p:nvSpPr>
            <p:cNvPr name="TextBox 41" id="41"/>
            <p:cNvSpPr txBox="true"/>
            <p:nvPr/>
          </p:nvSpPr>
          <p:spPr>
            <a:xfrm>
              <a:off x="0" y="-38100"/>
              <a:ext cx="5760720" cy="259842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Pulsad en Acceso e introducid vuestro usuario y contraseña.</a:t>
              </a:r>
            </a:p>
          </p:txBody>
        </p:sp>
      </p:grpSp>
      <p:grpSp>
        <p:nvGrpSpPr>
          <p:cNvPr name="Group 42" id="42"/>
          <p:cNvGrpSpPr/>
          <p:nvPr/>
        </p:nvGrpSpPr>
        <p:grpSpPr>
          <a:xfrm rot="0">
            <a:off x="12207240" y="2743200"/>
            <a:ext cx="5143500" cy="4251960"/>
            <a:chOff x="0" y="0"/>
            <a:chExt cx="6858000" cy="5669280"/>
          </a:xfrm>
        </p:grpSpPr>
        <p:sp>
          <p:nvSpPr>
            <p:cNvPr name="Freeform 43" id="43"/>
            <p:cNvSpPr/>
            <p:nvPr/>
          </p:nvSpPr>
          <p:spPr>
            <a:xfrm flipH="false" flipV="false" rot="0">
              <a:off x="0" y="0"/>
              <a:ext cx="6858000" cy="5669280"/>
            </a:xfrm>
            <a:custGeom>
              <a:avLst/>
              <a:gdLst/>
              <a:ahLst/>
              <a:cxnLst/>
              <a:rect r="r" b="b" t="t" l="l"/>
              <a:pathLst>
                <a:path h="5669280" w="6858000">
                  <a:moveTo>
                    <a:pt x="0" y="182880"/>
                  </a:moveTo>
                  <a:cubicBezTo>
                    <a:pt x="0" y="81915"/>
                    <a:pt x="81915" y="0"/>
                    <a:pt x="182880" y="0"/>
                  </a:cubicBezTo>
                  <a:lnTo>
                    <a:pt x="6675120" y="0"/>
                  </a:lnTo>
                  <a:cubicBezTo>
                    <a:pt x="6776085" y="0"/>
                    <a:pt x="6858000" y="81915"/>
                    <a:pt x="6858000" y="182880"/>
                  </a:cubicBezTo>
                  <a:lnTo>
                    <a:pt x="6858000" y="5486400"/>
                  </a:lnTo>
                  <a:cubicBezTo>
                    <a:pt x="6858000" y="5587365"/>
                    <a:pt x="6776085" y="5669280"/>
                    <a:pt x="6675120" y="5669280"/>
                  </a:cubicBezTo>
                  <a:lnTo>
                    <a:pt x="182880" y="5669280"/>
                  </a:lnTo>
                  <a:cubicBezTo>
                    <a:pt x="81915" y="5669280"/>
                    <a:pt x="0" y="5587365"/>
                    <a:pt x="0" y="5486400"/>
                  </a:cubicBezTo>
                  <a:close/>
                </a:path>
              </a:pathLst>
            </a:custGeom>
            <a:solidFill>
              <a:srgbClr val="E8F5E9"/>
            </a:solidFill>
          </p:spPr>
        </p:sp>
      </p:grpSp>
      <p:grpSp>
        <p:nvGrpSpPr>
          <p:cNvPr name="Group 44" id="44"/>
          <p:cNvGrpSpPr/>
          <p:nvPr/>
        </p:nvGrpSpPr>
        <p:grpSpPr>
          <a:xfrm rot="0">
            <a:off x="12618720" y="3154680"/>
            <a:ext cx="754380" cy="754380"/>
            <a:chOff x="0" y="0"/>
            <a:chExt cx="1005840" cy="1005840"/>
          </a:xfrm>
        </p:grpSpPr>
        <p:sp>
          <p:nvSpPr>
            <p:cNvPr name="Freeform 45" id="45"/>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1B3D1E"/>
            </a:solidFill>
          </p:spPr>
        </p:sp>
      </p:grpSp>
      <p:grpSp>
        <p:nvGrpSpPr>
          <p:cNvPr name="Group 46" id="46"/>
          <p:cNvGrpSpPr/>
          <p:nvPr/>
        </p:nvGrpSpPr>
        <p:grpSpPr>
          <a:xfrm rot="0">
            <a:off x="12618720" y="3154680"/>
            <a:ext cx="754380" cy="754380"/>
            <a:chOff x="0" y="0"/>
            <a:chExt cx="1005840" cy="1005840"/>
          </a:xfrm>
        </p:grpSpPr>
        <p:sp>
          <p:nvSpPr>
            <p:cNvPr name="Freeform 47" id="47"/>
            <p:cNvSpPr/>
            <p:nvPr/>
          </p:nvSpPr>
          <p:spPr>
            <a:xfrm flipH="false" flipV="false" rot="0">
              <a:off x="0" y="0"/>
              <a:ext cx="1005840" cy="1005840"/>
            </a:xfrm>
            <a:custGeom>
              <a:avLst/>
              <a:gdLst/>
              <a:ahLst/>
              <a:cxnLst/>
              <a:rect r="r" b="b" t="t" l="l"/>
              <a:pathLst>
                <a:path h="1005840" w="1005840">
                  <a:moveTo>
                    <a:pt x="0" y="0"/>
                  </a:moveTo>
                  <a:lnTo>
                    <a:pt x="1005840" y="0"/>
                  </a:lnTo>
                  <a:lnTo>
                    <a:pt x="1005840" y="1005840"/>
                  </a:lnTo>
                  <a:lnTo>
                    <a:pt x="0" y="1005840"/>
                  </a:lnTo>
                  <a:close/>
                </a:path>
              </a:pathLst>
            </a:custGeom>
            <a:blipFill>
              <a:blip r:embed="rId3">
                <a:alphaModFix amt="0"/>
              </a:blip>
              <a:stretch>
                <a:fillRect l="-78303" t="0" r="-78303" b="0"/>
              </a:stretch>
            </a:blipFill>
          </p:spPr>
        </p:sp>
        <p:sp>
          <p:nvSpPr>
            <p:cNvPr name="TextBox 48" id="48"/>
            <p:cNvSpPr txBox="true"/>
            <p:nvPr/>
          </p:nvSpPr>
          <p:spPr>
            <a:xfrm>
              <a:off x="0" y="-19050"/>
              <a:ext cx="1005840" cy="1024890"/>
            </a:xfrm>
            <a:prstGeom prst="rect">
              <a:avLst/>
            </a:prstGeom>
          </p:spPr>
          <p:txBody>
            <a:bodyPr anchor="ctr" rtlCol="false" tIns="0" lIns="0" bIns="0" rIns="0"/>
            <a:lstStyle/>
            <a:p>
              <a:pPr algn="ctr">
                <a:lnSpc>
                  <a:spcPts val="3600"/>
                </a:lnSpc>
              </a:pPr>
              <a:r>
                <a:rPr lang="en-US" sz="3000" b="true">
                  <a:solidFill>
                    <a:srgbClr val="FFFFFF"/>
                  </a:solidFill>
                  <a:latin typeface="Cambria Bold"/>
                  <a:ea typeface="Cambria Bold"/>
                  <a:cs typeface="Cambria Bold"/>
                  <a:sym typeface="Cambria Bold"/>
                </a:rPr>
                <a:t>3</a:t>
              </a:r>
            </a:p>
          </p:txBody>
        </p:sp>
      </p:grpSp>
      <p:grpSp>
        <p:nvGrpSpPr>
          <p:cNvPr name="Group 49" id="49"/>
          <p:cNvGrpSpPr/>
          <p:nvPr/>
        </p:nvGrpSpPr>
        <p:grpSpPr>
          <a:xfrm rot="0">
            <a:off x="15979140" y="3127248"/>
            <a:ext cx="822960" cy="822960"/>
            <a:chOff x="0" y="0"/>
            <a:chExt cx="1097280" cy="1097280"/>
          </a:xfrm>
        </p:grpSpPr>
        <p:sp>
          <p:nvSpPr>
            <p:cNvPr name="Freeform 50" id="50"/>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51" id="51"/>
          <p:cNvGrpSpPr/>
          <p:nvPr/>
        </p:nvGrpSpPr>
        <p:grpSpPr>
          <a:xfrm rot="0">
            <a:off x="16086125" y="3234233"/>
            <a:ext cx="608990" cy="608990"/>
            <a:chOff x="0" y="0"/>
            <a:chExt cx="811987" cy="811987"/>
          </a:xfrm>
        </p:grpSpPr>
        <p:sp>
          <p:nvSpPr>
            <p:cNvPr name="Freeform 52" id="52" descr="/home/claude/gazteak_pptx/icon_users.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6"/>
              <a:stretch>
                <a:fillRect l="0" t="0" r="6" b="6"/>
              </a:stretch>
            </a:blipFill>
          </p:spPr>
        </p:sp>
      </p:grpSp>
      <p:grpSp>
        <p:nvGrpSpPr>
          <p:cNvPr name="Group 53" id="53"/>
          <p:cNvGrpSpPr/>
          <p:nvPr/>
        </p:nvGrpSpPr>
        <p:grpSpPr>
          <a:xfrm rot="0">
            <a:off x="12618720" y="4183380"/>
            <a:ext cx="4320540" cy="548640"/>
            <a:chOff x="0" y="0"/>
            <a:chExt cx="5760720" cy="731520"/>
          </a:xfrm>
        </p:grpSpPr>
        <p:sp>
          <p:nvSpPr>
            <p:cNvPr name="Freeform 54" id="54"/>
            <p:cNvSpPr/>
            <p:nvPr/>
          </p:nvSpPr>
          <p:spPr>
            <a:xfrm flipH="false" flipV="false" rot="0">
              <a:off x="0" y="0"/>
              <a:ext cx="5760720" cy="731520"/>
            </a:xfrm>
            <a:custGeom>
              <a:avLst/>
              <a:gdLst/>
              <a:ahLst/>
              <a:cxnLst/>
              <a:rect r="r" b="b" t="t" l="l"/>
              <a:pathLst>
                <a:path h="731520" w="5760720">
                  <a:moveTo>
                    <a:pt x="0" y="0"/>
                  </a:moveTo>
                  <a:lnTo>
                    <a:pt x="5760720" y="0"/>
                  </a:lnTo>
                  <a:lnTo>
                    <a:pt x="5760720" y="731520"/>
                  </a:lnTo>
                  <a:lnTo>
                    <a:pt x="0" y="731520"/>
                  </a:lnTo>
                  <a:close/>
                </a:path>
              </a:pathLst>
            </a:custGeom>
            <a:blipFill>
              <a:blip r:embed="rId3">
                <a:alphaModFix amt="0"/>
              </a:blip>
              <a:stretch>
                <a:fillRect l="0" t="-103444" r="0" b="-103444"/>
              </a:stretch>
            </a:blipFill>
          </p:spPr>
        </p:sp>
        <p:sp>
          <p:nvSpPr>
            <p:cNvPr name="TextBox 55" id="55"/>
            <p:cNvSpPr txBox="true"/>
            <p:nvPr/>
          </p:nvSpPr>
          <p:spPr>
            <a:xfrm>
              <a:off x="0" y="-38100"/>
              <a:ext cx="5760720" cy="769620"/>
            </a:xfrm>
            <a:prstGeom prst="rect">
              <a:avLst/>
            </a:prstGeom>
          </p:spPr>
          <p:txBody>
            <a:bodyPr anchor="ctr" rtlCol="false" tIns="0" lIns="0" bIns="0" rIns="0"/>
            <a:lstStyle/>
            <a:p>
              <a:pPr algn="l">
                <a:lnSpc>
                  <a:spcPts val="2879"/>
                </a:lnSpc>
              </a:pPr>
              <a:r>
                <a:rPr lang="en-US" sz="2400" b="true">
                  <a:solidFill>
                    <a:srgbClr val="1B3D1E"/>
                  </a:solidFill>
                  <a:latin typeface="Calibri (MS) Bold"/>
                  <a:ea typeface="Calibri (MS) Bold"/>
                  <a:cs typeface="Calibri (MS) Bold"/>
                  <a:sym typeface="Calibri (MS) Bold"/>
                </a:rPr>
                <a:t>Vuestros jugadores</a:t>
              </a:r>
            </a:p>
          </p:txBody>
        </p:sp>
      </p:grpSp>
      <p:grpSp>
        <p:nvGrpSpPr>
          <p:cNvPr name="Group 56" id="56"/>
          <p:cNvGrpSpPr/>
          <p:nvPr/>
        </p:nvGrpSpPr>
        <p:grpSpPr>
          <a:xfrm rot="0">
            <a:off x="12618720" y="4773168"/>
            <a:ext cx="4320540" cy="1920240"/>
            <a:chOff x="0" y="0"/>
            <a:chExt cx="5760720" cy="2560320"/>
          </a:xfrm>
        </p:grpSpPr>
        <p:sp>
          <p:nvSpPr>
            <p:cNvPr name="Freeform 57" id="57"/>
            <p:cNvSpPr/>
            <p:nvPr/>
          </p:nvSpPr>
          <p:spPr>
            <a:xfrm flipH="false" flipV="false" rot="0">
              <a:off x="0" y="0"/>
              <a:ext cx="5760720" cy="2560320"/>
            </a:xfrm>
            <a:custGeom>
              <a:avLst/>
              <a:gdLst/>
              <a:ahLst/>
              <a:cxnLst/>
              <a:rect r="r" b="b" t="t" l="l"/>
              <a:pathLst>
                <a:path h="2560320" w="5760720">
                  <a:moveTo>
                    <a:pt x="0" y="0"/>
                  </a:moveTo>
                  <a:lnTo>
                    <a:pt x="5760720" y="0"/>
                  </a:lnTo>
                  <a:lnTo>
                    <a:pt x="5760720" y="2560320"/>
                  </a:lnTo>
                  <a:lnTo>
                    <a:pt x="0" y="2560320"/>
                  </a:lnTo>
                  <a:close/>
                </a:path>
              </a:pathLst>
            </a:custGeom>
            <a:blipFill>
              <a:blip r:embed="rId3">
                <a:alphaModFix amt="0"/>
              </a:blip>
              <a:stretch>
                <a:fillRect l="-7023" t="0" r="-7023" b="0"/>
              </a:stretch>
            </a:blipFill>
          </p:spPr>
        </p:sp>
        <p:sp>
          <p:nvSpPr>
            <p:cNvPr name="TextBox 58" id="58"/>
            <p:cNvSpPr txBox="true"/>
            <p:nvPr/>
          </p:nvSpPr>
          <p:spPr>
            <a:xfrm>
              <a:off x="0" y="-38100"/>
              <a:ext cx="5760720" cy="259842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Ya dentro, veréis directamente a vuestros jugadores.</a:t>
              </a:r>
            </a:p>
          </p:txBody>
        </p:sp>
      </p:grpSp>
      <p:grpSp>
        <p:nvGrpSpPr>
          <p:cNvPr name="Group 59" id="59"/>
          <p:cNvGrpSpPr/>
          <p:nvPr/>
        </p:nvGrpSpPr>
        <p:grpSpPr>
          <a:xfrm rot="0">
            <a:off x="960120" y="7543800"/>
            <a:ext cx="16322040" cy="1508760"/>
            <a:chOff x="0" y="0"/>
            <a:chExt cx="21762720" cy="2011680"/>
          </a:xfrm>
        </p:grpSpPr>
        <p:sp>
          <p:nvSpPr>
            <p:cNvPr name="Freeform 60" id="60"/>
            <p:cNvSpPr/>
            <p:nvPr/>
          </p:nvSpPr>
          <p:spPr>
            <a:xfrm flipH="false" flipV="false" rot="0">
              <a:off x="0" y="0"/>
              <a:ext cx="21762720" cy="2011680"/>
            </a:xfrm>
            <a:custGeom>
              <a:avLst/>
              <a:gdLst/>
              <a:ahLst/>
              <a:cxnLst/>
              <a:rect r="r" b="b" t="t" l="l"/>
              <a:pathLst>
                <a:path h="2011680" w="21762720">
                  <a:moveTo>
                    <a:pt x="0" y="182880"/>
                  </a:moveTo>
                  <a:cubicBezTo>
                    <a:pt x="0" y="81915"/>
                    <a:pt x="81915" y="0"/>
                    <a:pt x="182880" y="0"/>
                  </a:cubicBezTo>
                  <a:lnTo>
                    <a:pt x="21579839" y="0"/>
                  </a:lnTo>
                  <a:cubicBezTo>
                    <a:pt x="21680804" y="0"/>
                    <a:pt x="21762720" y="81915"/>
                    <a:pt x="21762720" y="182880"/>
                  </a:cubicBezTo>
                  <a:lnTo>
                    <a:pt x="21762720" y="1828800"/>
                  </a:lnTo>
                  <a:cubicBezTo>
                    <a:pt x="21762720" y="1929765"/>
                    <a:pt x="21680804" y="2011680"/>
                    <a:pt x="21579839" y="2011680"/>
                  </a:cubicBezTo>
                  <a:lnTo>
                    <a:pt x="182880" y="2011680"/>
                  </a:lnTo>
                  <a:cubicBezTo>
                    <a:pt x="81915" y="2011680"/>
                    <a:pt x="0" y="1929765"/>
                    <a:pt x="0" y="1828800"/>
                  </a:cubicBezTo>
                  <a:close/>
                </a:path>
              </a:pathLst>
            </a:custGeom>
            <a:solidFill>
              <a:srgbClr val="2E7D32"/>
            </a:solidFill>
          </p:spPr>
        </p:sp>
      </p:grpSp>
      <p:grpSp>
        <p:nvGrpSpPr>
          <p:cNvPr name="Group 61" id="61"/>
          <p:cNvGrpSpPr/>
          <p:nvPr/>
        </p:nvGrpSpPr>
        <p:grpSpPr>
          <a:xfrm rot="0">
            <a:off x="1303020" y="7790688"/>
            <a:ext cx="987552" cy="987552"/>
            <a:chOff x="0" y="0"/>
            <a:chExt cx="1316736" cy="1316736"/>
          </a:xfrm>
        </p:grpSpPr>
        <p:sp>
          <p:nvSpPr>
            <p:cNvPr name="Freeform 62" id="62"/>
            <p:cNvSpPr/>
            <p:nvPr/>
          </p:nvSpPr>
          <p:spPr>
            <a:xfrm flipH="false" flipV="false" rot="0">
              <a:off x="0" y="0"/>
              <a:ext cx="1316736" cy="1316736"/>
            </a:xfrm>
            <a:custGeom>
              <a:avLst/>
              <a:gdLst/>
              <a:ahLst/>
              <a:cxnLst/>
              <a:rect r="r" b="b" t="t" l="l"/>
              <a:pathLst>
                <a:path h="1316736" w="1316736">
                  <a:moveTo>
                    <a:pt x="0" y="658368"/>
                  </a:moveTo>
                  <a:cubicBezTo>
                    <a:pt x="0" y="294767"/>
                    <a:pt x="294767" y="0"/>
                    <a:pt x="658368" y="0"/>
                  </a:cubicBezTo>
                  <a:cubicBezTo>
                    <a:pt x="1021969" y="0"/>
                    <a:pt x="1316736" y="294767"/>
                    <a:pt x="1316736" y="658368"/>
                  </a:cubicBezTo>
                  <a:cubicBezTo>
                    <a:pt x="1316736" y="1021969"/>
                    <a:pt x="1021969" y="1316736"/>
                    <a:pt x="658368" y="1316736"/>
                  </a:cubicBezTo>
                  <a:cubicBezTo>
                    <a:pt x="294767" y="1316736"/>
                    <a:pt x="0" y="1021969"/>
                    <a:pt x="0" y="658368"/>
                  </a:cubicBezTo>
                  <a:close/>
                </a:path>
              </a:pathLst>
            </a:custGeom>
            <a:solidFill>
              <a:srgbClr val="1B3D1E"/>
            </a:solidFill>
          </p:spPr>
        </p:sp>
      </p:grpSp>
      <p:grpSp>
        <p:nvGrpSpPr>
          <p:cNvPr name="Group 63" id="63"/>
          <p:cNvGrpSpPr/>
          <p:nvPr/>
        </p:nvGrpSpPr>
        <p:grpSpPr>
          <a:xfrm rot="0">
            <a:off x="1431398" y="7919066"/>
            <a:ext cx="730787" cy="730787"/>
            <a:chOff x="0" y="0"/>
            <a:chExt cx="974382" cy="974382"/>
          </a:xfrm>
        </p:grpSpPr>
        <p:sp>
          <p:nvSpPr>
            <p:cNvPr name="Freeform 64" id="64" descr="/home/claude/gazteak_pptx/icon_key.png"/>
            <p:cNvSpPr/>
            <p:nvPr/>
          </p:nvSpPr>
          <p:spPr>
            <a:xfrm flipH="false" flipV="false" rot="0">
              <a:off x="0" y="0"/>
              <a:ext cx="974344" cy="974344"/>
            </a:xfrm>
            <a:custGeom>
              <a:avLst/>
              <a:gdLst/>
              <a:ahLst/>
              <a:cxnLst/>
              <a:rect r="r" b="b" t="t" l="l"/>
              <a:pathLst>
                <a:path h="974344" w="974344">
                  <a:moveTo>
                    <a:pt x="0" y="0"/>
                  </a:moveTo>
                  <a:lnTo>
                    <a:pt x="974344" y="0"/>
                  </a:lnTo>
                  <a:lnTo>
                    <a:pt x="974344" y="974344"/>
                  </a:lnTo>
                  <a:lnTo>
                    <a:pt x="0" y="974344"/>
                  </a:lnTo>
                  <a:lnTo>
                    <a:pt x="0" y="0"/>
                  </a:lnTo>
                  <a:close/>
                </a:path>
              </a:pathLst>
            </a:custGeom>
            <a:blipFill>
              <a:blip r:embed="rId7"/>
              <a:stretch>
                <a:fillRect l="0" t="0" r="-3" b="-3"/>
              </a:stretch>
            </a:blipFill>
          </p:spPr>
        </p:sp>
      </p:grpSp>
      <p:grpSp>
        <p:nvGrpSpPr>
          <p:cNvPr name="Group 65" id="65"/>
          <p:cNvGrpSpPr/>
          <p:nvPr/>
        </p:nvGrpSpPr>
        <p:grpSpPr>
          <a:xfrm rot="0">
            <a:off x="2537460" y="7543800"/>
            <a:ext cx="14401800" cy="1508760"/>
            <a:chOff x="0" y="0"/>
            <a:chExt cx="19202400" cy="2011680"/>
          </a:xfrm>
        </p:grpSpPr>
        <p:sp>
          <p:nvSpPr>
            <p:cNvPr name="Freeform 66" id="66"/>
            <p:cNvSpPr/>
            <p:nvPr/>
          </p:nvSpPr>
          <p:spPr>
            <a:xfrm flipH="false" flipV="false" rot="0">
              <a:off x="0" y="0"/>
              <a:ext cx="19202400" cy="2011680"/>
            </a:xfrm>
            <a:custGeom>
              <a:avLst/>
              <a:gdLst/>
              <a:ahLst/>
              <a:cxnLst/>
              <a:rect r="r" b="b" t="t" l="l"/>
              <a:pathLst>
                <a:path h="2011680" w="19202400">
                  <a:moveTo>
                    <a:pt x="0" y="0"/>
                  </a:moveTo>
                  <a:lnTo>
                    <a:pt x="19202400" y="0"/>
                  </a:lnTo>
                  <a:lnTo>
                    <a:pt x="19202400" y="2011680"/>
                  </a:lnTo>
                  <a:lnTo>
                    <a:pt x="0" y="2011680"/>
                  </a:lnTo>
                  <a:close/>
                </a:path>
              </a:pathLst>
            </a:custGeom>
            <a:blipFill>
              <a:blip r:embed="rId3">
                <a:alphaModFix amt="0"/>
              </a:blip>
              <a:stretch>
                <a:fillRect l="0" t="-135993" r="0" b="-135993"/>
              </a:stretch>
            </a:blipFill>
          </p:spPr>
        </p:sp>
        <p:sp>
          <p:nvSpPr>
            <p:cNvPr name="TextBox 67" id="67"/>
            <p:cNvSpPr txBox="true"/>
            <p:nvPr/>
          </p:nvSpPr>
          <p:spPr>
            <a:xfrm>
              <a:off x="0" y="-47625"/>
              <a:ext cx="19202400" cy="2059305"/>
            </a:xfrm>
            <a:prstGeom prst="rect">
              <a:avLst/>
            </a:prstGeom>
          </p:spPr>
          <p:txBody>
            <a:bodyPr anchor="ctr" rtlCol="false" tIns="0" lIns="0" bIns="0" rIns="0"/>
            <a:lstStyle/>
            <a:p>
              <a:pPr algn="l">
                <a:lnSpc>
                  <a:spcPts val="2340"/>
                </a:lnSpc>
              </a:pPr>
              <a:r>
                <a:rPr lang="en-US" sz="1950" b="true">
                  <a:solidFill>
                    <a:srgbClr val="FFFFFF"/>
                  </a:solidFill>
                  <a:latin typeface="Calibri (MS) Bold"/>
                  <a:ea typeface="Calibri (MS) Bold"/>
                  <a:cs typeface="Calibri (MS) Bold"/>
                  <a:sym typeface="Calibri (MS) Bold"/>
                </a:rPr>
                <a:t>¿Habéis olvidado la contraseña?  </a:t>
              </a:r>
              <a:r>
                <a:rPr lang="en-US" sz="1950">
                  <a:solidFill>
                    <a:srgbClr val="E4F2E4"/>
                  </a:solidFill>
                  <a:latin typeface="Calibri (MS)"/>
                  <a:ea typeface="Calibri (MS)"/>
                  <a:cs typeface="Calibri (MS)"/>
                  <a:sym typeface="Calibri (MS)"/>
                </a:rPr>
                <a:t>En la pantalla de acceso tenéis “Recuperar contraseña”: recibiréis un correo para crear una nueva.</a:t>
              </a:r>
            </a:p>
          </p:txBody>
        </p:sp>
      </p:grpSp>
      <p:grpSp>
        <p:nvGrpSpPr>
          <p:cNvPr name="Group 68" id="68"/>
          <p:cNvGrpSpPr/>
          <p:nvPr/>
        </p:nvGrpSpPr>
        <p:grpSpPr>
          <a:xfrm rot="0">
            <a:off x="685800" y="9669780"/>
            <a:ext cx="6858000" cy="411480"/>
            <a:chOff x="0" y="0"/>
            <a:chExt cx="9144000" cy="548640"/>
          </a:xfrm>
        </p:grpSpPr>
        <p:sp>
          <p:nvSpPr>
            <p:cNvPr name="Freeform 69" id="69"/>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70" id="70"/>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71" id="71"/>
          <p:cNvGrpSpPr/>
          <p:nvPr/>
        </p:nvGrpSpPr>
        <p:grpSpPr>
          <a:xfrm rot="0">
            <a:off x="16911828" y="9669780"/>
            <a:ext cx="685800" cy="411480"/>
            <a:chOff x="0" y="0"/>
            <a:chExt cx="914400" cy="548640"/>
          </a:xfrm>
        </p:grpSpPr>
        <p:sp>
          <p:nvSpPr>
            <p:cNvPr name="Freeform 72" id="72"/>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73" id="73"/>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14</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Sin identificarte también puedes ver</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Aunque no inicies sesión, la web te muestra la actividad del club</a:t>
              </a:r>
            </a:p>
          </p:txBody>
        </p:sp>
      </p:grpSp>
      <p:grpSp>
        <p:nvGrpSpPr>
          <p:cNvPr name="Group 8" id="8"/>
          <p:cNvGrpSpPr/>
          <p:nvPr/>
        </p:nvGrpSpPr>
        <p:grpSpPr>
          <a:xfrm rot="0">
            <a:off x="960120" y="2880360"/>
            <a:ext cx="5143500" cy="3977640"/>
            <a:chOff x="0" y="0"/>
            <a:chExt cx="6858000" cy="5303520"/>
          </a:xfrm>
        </p:grpSpPr>
        <p:sp>
          <p:nvSpPr>
            <p:cNvPr name="Freeform 9" id="9"/>
            <p:cNvSpPr/>
            <p:nvPr/>
          </p:nvSpPr>
          <p:spPr>
            <a:xfrm flipH="false" flipV="false" rot="0">
              <a:off x="0" y="0"/>
              <a:ext cx="6858000" cy="5303520"/>
            </a:xfrm>
            <a:custGeom>
              <a:avLst/>
              <a:gdLst/>
              <a:ahLst/>
              <a:cxnLst/>
              <a:rect r="r" b="b" t="t" l="l"/>
              <a:pathLst>
                <a:path h="5303520" w="6858000">
                  <a:moveTo>
                    <a:pt x="0" y="182880"/>
                  </a:moveTo>
                  <a:cubicBezTo>
                    <a:pt x="0" y="81915"/>
                    <a:pt x="81915" y="0"/>
                    <a:pt x="182880" y="0"/>
                  </a:cubicBezTo>
                  <a:lnTo>
                    <a:pt x="6675120" y="0"/>
                  </a:lnTo>
                  <a:cubicBezTo>
                    <a:pt x="6776085" y="0"/>
                    <a:pt x="6858000" y="81915"/>
                    <a:pt x="6858000" y="182880"/>
                  </a:cubicBezTo>
                  <a:lnTo>
                    <a:pt x="6858000" y="5120640"/>
                  </a:lnTo>
                  <a:cubicBezTo>
                    <a:pt x="6858000" y="5221605"/>
                    <a:pt x="6776085" y="5303520"/>
                    <a:pt x="6675120" y="5303520"/>
                  </a:cubicBezTo>
                  <a:lnTo>
                    <a:pt x="182880" y="5303520"/>
                  </a:lnTo>
                  <a:cubicBezTo>
                    <a:pt x="81915" y="5303520"/>
                    <a:pt x="0" y="5221605"/>
                    <a:pt x="0" y="5120640"/>
                  </a:cubicBezTo>
                  <a:close/>
                </a:path>
              </a:pathLst>
            </a:custGeom>
            <a:solidFill>
              <a:srgbClr val="E8F5E9"/>
            </a:solidFill>
          </p:spPr>
        </p:sp>
      </p:grpSp>
      <p:grpSp>
        <p:nvGrpSpPr>
          <p:cNvPr name="Group 10" id="10"/>
          <p:cNvGrpSpPr/>
          <p:nvPr/>
        </p:nvGrpSpPr>
        <p:grpSpPr>
          <a:xfrm rot="0">
            <a:off x="1371600" y="3291840"/>
            <a:ext cx="960120" cy="960120"/>
            <a:chOff x="0" y="0"/>
            <a:chExt cx="1280160" cy="1280160"/>
          </a:xfrm>
        </p:grpSpPr>
        <p:sp>
          <p:nvSpPr>
            <p:cNvPr name="Freeform 11" id="11"/>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12" id="12"/>
          <p:cNvGrpSpPr/>
          <p:nvPr/>
        </p:nvGrpSpPr>
        <p:grpSpPr>
          <a:xfrm rot="0">
            <a:off x="1496416" y="3416656"/>
            <a:ext cx="710489" cy="710489"/>
            <a:chOff x="0" y="0"/>
            <a:chExt cx="947318" cy="947318"/>
          </a:xfrm>
        </p:grpSpPr>
        <p:sp>
          <p:nvSpPr>
            <p:cNvPr name="Freeform 13" id="13" descr="/home/claude/gazteak_pptx/icon_home.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4"/>
              <a:stretch>
                <a:fillRect l="0" t="0" r="-2" b="-2"/>
              </a:stretch>
            </a:blipFill>
          </p:spPr>
        </p:sp>
      </p:grpSp>
      <p:grpSp>
        <p:nvGrpSpPr>
          <p:cNvPr name="Group 14" id="14"/>
          <p:cNvGrpSpPr/>
          <p:nvPr/>
        </p:nvGrpSpPr>
        <p:grpSpPr>
          <a:xfrm rot="0">
            <a:off x="1371600" y="4526280"/>
            <a:ext cx="4320540" cy="548640"/>
            <a:chOff x="0" y="0"/>
            <a:chExt cx="5760720" cy="731520"/>
          </a:xfrm>
        </p:grpSpPr>
        <p:sp>
          <p:nvSpPr>
            <p:cNvPr name="Freeform 15" id="15"/>
            <p:cNvSpPr/>
            <p:nvPr/>
          </p:nvSpPr>
          <p:spPr>
            <a:xfrm flipH="false" flipV="false" rot="0">
              <a:off x="0" y="0"/>
              <a:ext cx="5760720" cy="731520"/>
            </a:xfrm>
            <a:custGeom>
              <a:avLst/>
              <a:gdLst/>
              <a:ahLst/>
              <a:cxnLst/>
              <a:rect r="r" b="b" t="t" l="l"/>
              <a:pathLst>
                <a:path h="731520" w="5760720">
                  <a:moveTo>
                    <a:pt x="0" y="0"/>
                  </a:moveTo>
                  <a:lnTo>
                    <a:pt x="5760720" y="0"/>
                  </a:lnTo>
                  <a:lnTo>
                    <a:pt x="5760720" y="731520"/>
                  </a:lnTo>
                  <a:lnTo>
                    <a:pt x="0" y="731520"/>
                  </a:lnTo>
                  <a:close/>
                </a:path>
              </a:pathLst>
            </a:custGeom>
            <a:blipFill>
              <a:blip r:embed="rId3">
                <a:alphaModFix amt="0"/>
              </a:blip>
              <a:stretch>
                <a:fillRect l="0" t="-103444" r="0" b="-103444"/>
              </a:stretch>
            </a:blipFill>
          </p:spPr>
        </p:sp>
        <p:sp>
          <p:nvSpPr>
            <p:cNvPr name="TextBox 16" id="16"/>
            <p:cNvSpPr txBox="true"/>
            <p:nvPr/>
          </p:nvSpPr>
          <p:spPr>
            <a:xfrm>
              <a:off x="0" y="-47625"/>
              <a:ext cx="5760720" cy="779145"/>
            </a:xfrm>
            <a:prstGeom prst="rect">
              <a:avLst/>
            </a:prstGeom>
          </p:spPr>
          <p:txBody>
            <a:bodyPr anchor="ctr" rtlCol="false" tIns="0" lIns="0" bIns="0" rIns="0"/>
            <a:lstStyle/>
            <a:p>
              <a:pPr algn="l">
                <a:lnSpc>
                  <a:spcPts val="3060"/>
                </a:lnSpc>
              </a:pPr>
              <a:r>
                <a:rPr lang="en-US" sz="2550" b="true">
                  <a:solidFill>
                    <a:srgbClr val="1B3D1E"/>
                  </a:solidFill>
                  <a:latin typeface="Calibri (MS) Bold"/>
                  <a:ea typeface="Calibri (MS) Bold"/>
                  <a:cs typeface="Calibri (MS) Bold"/>
                  <a:sym typeface="Calibri (MS) Bold"/>
                </a:rPr>
                <a:t>Inicio</a:t>
              </a:r>
            </a:p>
          </p:txBody>
        </p:sp>
      </p:grpSp>
      <p:grpSp>
        <p:nvGrpSpPr>
          <p:cNvPr name="Group 17" id="17"/>
          <p:cNvGrpSpPr/>
          <p:nvPr/>
        </p:nvGrpSpPr>
        <p:grpSpPr>
          <a:xfrm rot="0">
            <a:off x="1371600" y="5102352"/>
            <a:ext cx="4320540" cy="1508760"/>
            <a:chOff x="0" y="0"/>
            <a:chExt cx="5760720" cy="2011680"/>
          </a:xfrm>
        </p:grpSpPr>
        <p:sp>
          <p:nvSpPr>
            <p:cNvPr name="Freeform 18" id="18"/>
            <p:cNvSpPr/>
            <p:nvPr/>
          </p:nvSpPr>
          <p:spPr>
            <a:xfrm flipH="false" flipV="false" rot="0">
              <a:off x="0" y="0"/>
              <a:ext cx="5760720" cy="2011680"/>
            </a:xfrm>
            <a:custGeom>
              <a:avLst/>
              <a:gdLst/>
              <a:ahLst/>
              <a:cxnLst/>
              <a:rect r="r" b="b" t="t" l="l"/>
              <a:pathLst>
                <a:path h="2011680" w="5760720">
                  <a:moveTo>
                    <a:pt x="0" y="0"/>
                  </a:moveTo>
                  <a:lnTo>
                    <a:pt x="5760720" y="0"/>
                  </a:lnTo>
                  <a:lnTo>
                    <a:pt x="5760720" y="2011680"/>
                  </a:lnTo>
                  <a:lnTo>
                    <a:pt x="0" y="2011680"/>
                  </a:lnTo>
                  <a:close/>
                </a:path>
              </a:pathLst>
            </a:custGeom>
            <a:blipFill>
              <a:blip r:embed="rId3">
                <a:alphaModFix amt="0"/>
              </a:blip>
              <a:stretch>
                <a:fillRect l="0" t="-5798" r="0" b="-5798"/>
              </a:stretch>
            </a:blipFill>
          </p:spPr>
        </p:sp>
        <p:sp>
          <p:nvSpPr>
            <p:cNvPr name="TextBox 19" id="19"/>
            <p:cNvSpPr txBox="true"/>
            <p:nvPr/>
          </p:nvSpPr>
          <p:spPr>
            <a:xfrm>
              <a:off x="0" y="-38100"/>
              <a:ext cx="5760720" cy="204978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La portada del club, con lo último de la actualidad.</a:t>
              </a:r>
            </a:p>
          </p:txBody>
        </p:sp>
      </p:grpSp>
      <p:grpSp>
        <p:nvGrpSpPr>
          <p:cNvPr name="Group 20" id="20"/>
          <p:cNvGrpSpPr/>
          <p:nvPr/>
        </p:nvGrpSpPr>
        <p:grpSpPr>
          <a:xfrm rot="0">
            <a:off x="6583680" y="2880360"/>
            <a:ext cx="5143500" cy="3977640"/>
            <a:chOff x="0" y="0"/>
            <a:chExt cx="6858000" cy="5303520"/>
          </a:xfrm>
        </p:grpSpPr>
        <p:sp>
          <p:nvSpPr>
            <p:cNvPr name="Freeform 21" id="21"/>
            <p:cNvSpPr/>
            <p:nvPr/>
          </p:nvSpPr>
          <p:spPr>
            <a:xfrm flipH="false" flipV="false" rot="0">
              <a:off x="0" y="0"/>
              <a:ext cx="6858000" cy="5303520"/>
            </a:xfrm>
            <a:custGeom>
              <a:avLst/>
              <a:gdLst/>
              <a:ahLst/>
              <a:cxnLst/>
              <a:rect r="r" b="b" t="t" l="l"/>
              <a:pathLst>
                <a:path h="5303520" w="6858000">
                  <a:moveTo>
                    <a:pt x="0" y="182880"/>
                  </a:moveTo>
                  <a:cubicBezTo>
                    <a:pt x="0" y="81915"/>
                    <a:pt x="81915" y="0"/>
                    <a:pt x="182880" y="0"/>
                  </a:cubicBezTo>
                  <a:lnTo>
                    <a:pt x="6675120" y="0"/>
                  </a:lnTo>
                  <a:cubicBezTo>
                    <a:pt x="6776085" y="0"/>
                    <a:pt x="6858000" y="81915"/>
                    <a:pt x="6858000" y="182880"/>
                  </a:cubicBezTo>
                  <a:lnTo>
                    <a:pt x="6858000" y="5120640"/>
                  </a:lnTo>
                  <a:cubicBezTo>
                    <a:pt x="6858000" y="5221605"/>
                    <a:pt x="6776085" y="5303520"/>
                    <a:pt x="6675120" y="5303520"/>
                  </a:cubicBezTo>
                  <a:lnTo>
                    <a:pt x="182880" y="5303520"/>
                  </a:lnTo>
                  <a:cubicBezTo>
                    <a:pt x="81915" y="5303520"/>
                    <a:pt x="0" y="5221605"/>
                    <a:pt x="0" y="5120640"/>
                  </a:cubicBezTo>
                  <a:close/>
                </a:path>
              </a:pathLst>
            </a:custGeom>
            <a:solidFill>
              <a:srgbClr val="E8F5E9"/>
            </a:solidFill>
          </p:spPr>
        </p:sp>
      </p:grpSp>
      <p:grpSp>
        <p:nvGrpSpPr>
          <p:cNvPr name="Group 22" id="22"/>
          <p:cNvGrpSpPr/>
          <p:nvPr/>
        </p:nvGrpSpPr>
        <p:grpSpPr>
          <a:xfrm rot="0">
            <a:off x="6995160" y="3291840"/>
            <a:ext cx="960120" cy="960120"/>
            <a:chOff x="0" y="0"/>
            <a:chExt cx="1280160" cy="1280160"/>
          </a:xfrm>
        </p:grpSpPr>
        <p:sp>
          <p:nvSpPr>
            <p:cNvPr name="Freeform 23" id="23"/>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24" id="24"/>
          <p:cNvGrpSpPr/>
          <p:nvPr/>
        </p:nvGrpSpPr>
        <p:grpSpPr>
          <a:xfrm rot="0">
            <a:off x="7119976" y="3416656"/>
            <a:ext cx="710489" cy="710489"/>
            <a:chOff x="0" y="0"/>
            <a:chExt cx="947318" cy="947318"/>
          </a:xfrm>
        </p:grpSpPr>
        <p:sp>
          <p:nvSpPr>
            <p:cNvPr name="Freeform 25" id="25" descr="/home/claude/gazteak_pptx/icon_award.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5"/>
              <a:stretch>
                <a:fillRect l="0" t="0" r="-2" b="-2"/>
              </a:stretch>
            </a:blipFill>
          </p:spPr>
        </p:sp>
      </p:grpSp>
      <p:grpSp>
        <p:nvGrpSpPr>
          <p:cNvPr name="Group 26" id="26"/>
          <p:cNvGrpSpPr/>
          <p:nvPr/>
        </p:nvGrpSpPr>
        <p:grpSpPr>
          <a:xfrm rot="0">
            <a:off x="6995160" y="4526280"/>
            <a:ext cx="4320540" cy="548640"/>
            <a:chOff x="0" y="0"/>
            <a:chExt cx="5760720" cy="731520"/>
          </a:xfrm>
        </p:grpSpPr>
        <p:sp>
          <p:nvSpPr>
            <p:cNvPr name="Freeform 27" id="27"/>
            <p:cNvSpPr/>
            <p:nvPr/>
          </p:nvSpPr>
          <p:spPr>
            <a:xfrm flipH="false" flipV="false" rot="0">
              <a:off x="0" y="0"/>
              <a:ext cx="5760720" cy="731520"/>
            </a:xfrm>
            <a:custGeom>
              <a:avLst/>
              <a:gdLst/>
              <a:ahLst/>
              <a:cxnLst/>
              <a:rect r="r" b="b" t="t" l="l"/>
              <a:pathLst>
                <a:path h="731520" w="5760720">
                  <a:moveTo>
                    <a:pt x="0" y="0"/>
                  </a:moveTo>
                  <a:lnTo>
                    <a:pt x="5760720" y="0"/>
                  </a:lnTo>
                  <a:lnTo>
                    <a:pt x="5760720" y="731520"/>
                  </a:lnTo>
                  <a:lnTo>
                    <a:pt x="0" y="731520"/>
                  </a:lnTo>
                  <a:close/>
                </a:path>
              </a:pathLst>
            </a:custGeom>
            <a:blipFill>
              <a:blip r:embed="rId3">
                <a:alphaModFix amt="0"/>
              </a:blip>
              <a:stretch>
                <a:fillRect l="0" t="-103444" r="0" b="-103444"/>
              </a:stretch>
            </a:blipFill>
          </p:spPr>
        </p:sp>
        <p:sp>
          <p:nvSpPr>
            <p:cNvPr name="TextBox 28" id="28"/>
            <p:cNvSpPr txBox="true"/>
            <p:nvPr/>
          </p:nvSpPr>
          <p:spPr>
            <a:xfrm>
              <a:off x="0" y="-47625"/>
              <a:ext cx="5760720" cy="779145"/>
            </a:xfrm>
            <a:prstGeom prst="rect">
              <a:avLst/>
            </a:prstGeom>
          </p:spPr>
          <p:txBody>
            <a:bodyPr anchor="ctr" rtlCol="false" tIns="0" lIns="0" bIns="0" rIns="0"/>
            <a:lstStyle/>
            <a:p>
              <a:pPr algn="l">
                <a:lnSpc>
                  <a:spcPts val="3060"/>
                </a:lnSpc>
              </a:pPr>
              <a:r>
                <a:rPr lang="en-US" sz="2550" b="true">
                  <a:solidFill>
                    <a:srgbClr val="1B3D1E"/>
                  </a:solidFill>
                  <a:latin typeface="Calibri (MS) Bold"/>
                  <a:ea typeface="Calibri (MS) Bold"/>
                  <a:cs typeface="Calibri (MS) Bold"/>
                  <a:sym typeface="Calibri (MS) Bold"/>
                </a:rPr>
                <a:t>Torneos</a:t>
              </a:r>
            </a:p>
          </p:txBody>
        </p:sp>
      </p:grpSp>
      <p:grpSp>
        <p:nvGrpSpPr>
          <p:cNvPr name="Group 29" id="29"/>
          <p:cNvGrpSpPr/>
          <p:nvPr/>
        </p:nvGrpSpPr>
        <p:grpSpPr>
          <a:xfrm rot="0">
            <a:off x="6995160" y="5102352"/>
            <a:ext cx="4320540" cy="1508760"/>
            <a:chOff x="0" y="0"/>
            <a:chExt cx="5760720" cy="2011680"/>
          </a:xfrm>
        </p:grpSpPr>
        <p:sp>
          <p:nvSpPr>
            <p:cNvPr name="Freeform 30" id="30"/>
            <p:cNvSpPr/>
            <p:nvPr/>
          </p:nvSpPr>
          <p:spPr>
            <a:xfrm flipH="false" flipV="false" rot="0">
              <a:off x="0" y="0"/>
              <a:ext cx="5760720" cy="2011680"/>
            </a:xfrm>
            <a:custGeom>
              <a:avLst/>
              <a:gdLst/>
              <a:ahLst/>
              <a:cxnLst/>
              <a:rect r="r" b="b" t="t" l="l"/>
              <a:pathLst>
                <a:path h="2011680" w="5760720">
                  <a:moveTo>
                    <a:pt x="0" y="0"/>
                  </a:moveTo>
                  <a:lnTo>
                    <a:pt x="5760720" y="0"/>
                  </a:lnTo>
                  <a:lnTo>
                    <a:pt x="5760720" y="2011680"/>
                  </a:lnTo>
                  <a:lnTo>
                    <a:pt x="0" y="2011680"/>
                  </a:lnTo>
                  <a:close/>
                </a:path>
              </a:pathLst>
            </a:custGeom>
            <a:blipFill>
              <a:blip r:embed="rId3">
                <a:alphaModFix amt="0"/>
              </a:blip>
              <a:stretch>
                <a:fillRect l="0" t="-5798" r="0" b="-5798"/>
              </a:stretch>
            </a:blipFill>
          </p:spPr>
        </p:sp>
        <p:sp>
          <p:nvSpPr>
            <p:cNvPr name="TextBox 31" id="31"/>
            <p:cNvSpPr txBox="true"/>
            <p:nvPr/>
          </p:nvSpPr>
          <p:spPr>
            <a:xfrm>
              <a:off x="0" y="-38100"/>
              <a:ext cx="5760720" cy="204978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Los torneos que organiza el club, con clasificación y calendario.</a:t>
              </a:r>
            </a:p>
          </p:txBody>
        </p:sp>
      </p:grpSp>
      <p:grpSp>
        <p:nvGrpSpPr>
          <p:cNvPr name="Group 32" id="32"/>
          <p:cNvGrpSpPr/>
          <p:nvPr/>
        </p:nvGrpSpPr>
        <p:grpSpPr>
          <a:xfrm rot="0">
            <a:off x="12207240" y="2880360"/>
            <a:ext cx="5143500" cy="3977640"/>
            <a:chOff x="0" y="0"/>
            <a:chExt cx="6858000" cy="5303520"/>
          </a:xfrm>
        </p:grpSpPr>
        <p:sp>
          <p:nvSpPr>
            <p:cNvPr name="Freeform 33" id="33"/>
            <p:cNvSpPr/>
            <p:nvPr/>
          </p:nvSpPr>
          <p:spPr>
            <a:xfrm flipH="false" flipV="false" rot="0">
              <a:off x="0" y="0"/>
              <a:ext cx="6858000" cy="5303520"/>
            </a:xfrm>
            <a:custGeom>
              <a:avLst/>
              <a:gdLst/>
              <a:ahLst/>
              <a:cxnLst/>
              <a:rect r="r" b="b" t="t" l="l"/>
              <a:pathLst>
                <a:path h="5303520" w="6858000">
                  <a:moveTo>
                    <a:pt x="0" y="182880"/>
                  </a:moveTo>
                  <a:cubicBezTo>
                    <a:pt x="0" y="81915"/>
                    <a:pt x="81915" y="0"/>
                    <a:pt x="182880" y="0"/>
                  </a:cubicBezTo>
                  <a:lnTo>
                    <a:pt x="6675120" y="0"/>
                  </a:lnTo>
                  <a:cubicBezTo>
                    <a:pt x="6776085" y="0"/>
                    <a:pt x="6858000" y="81915"/>
                    <a:pt x="6858000" y="182880"/>
                  </a:cubicBezTo>
                  <a:lnTo>
                    <a:pt x="6858000" y="5120640"/>
                  </a:lnTo>
                  <a:cubicBezTo>
                    <a:pt x="6858000" y="5221605"/>
                    <a:pt x="6776085" y="5303520"/>
                    <a:pt x="6675120" y="5303520"/>
                  </a:cubicBezTo>
                  <a:lnTo>
                    <a:pt x="182880" y="5303520"/>
                  </a:lnTo>
                  <a:cubicBezTo>
                    <a:pt x="81915" y="5303520"/>
                    <a:pt x="0" y="5221605"/>
                    <a:pt x="0" y="5120640"/>
                  </a:cubicBezTo>
                  <a:close/>
                </a:path>
              </a:pathLst>
            </a:custGeom>
            <a:solidFill>
              <a:srgbClr val="E8F5E9"/>
            </a:solidFill>
          </p:spPr>
        </p:sp>
      </p:grpSp>
      <p:grpSp>
        <p:nvGrpSpPr>
          <p:cNvPr name="Group 34" id="34"/>
          <p:cNvGrpSpPr/>
          <p:nvPr/>
        </p:nvGrpSpPr>
        <p:grpSpPr>
          <a:xfrm rot="0">
            <a:off x="12618720" y="3291840"/>
            <a:ext cx="960120" cy="960120"/>
            <a:chOff x="0" y="0"/>
            <a:chExt cx="1280160" cy="1280160"/>
          </a:xfrm>
        </p:grpSpPr>
        <p:sp>
          <p:nvSpPr>
            <p:cNvPr name="Freeform 35" id="35"/>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36" id="36"/>
          <p:cNvGrpSpPr/>
          <p:nvPr/>
        </p:nvGrpSpPr>
        <p:grpSpPr>
          <a:xfrm rot="0">
            <a:off x="12743536" y="3416656"/>
            <a:ext cx="710489" cy="710489"/>
            <a:chOff x="0" y="0"/>
            <a:chExt cx="947318" cy="947318"/>
          </a:xfrm>
        </p:grpSpPr>
        <p:sp>
          <p:nvSpPr>
            <p:cNvPr name="Freeform 37" id="37" descr="/home/claude/gazteak_pptx/icon_users.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6"/>
              <a:stretch>
                <a:fillRect l="0" t="0" r="-2" b="-2"/>
              </a:stretch>
            </a:blipFill>
          </p:spPr>
        </p:sp>
      </p:grpSp>
      <p:grpSp>
        <p:nvGrpSpPr>
          <p:cNvPr name="Group 38" id="38"/>
          <p:cNvGrpSpPr/>
          <p:nvPr/>
        </p:nvGrpSpPr>
        <p:grpSpPr>
          <a:xfrm rot="0">
            <a:off x="12618720" y="4526280"/>
            <a:ext cx="4320540" cy="548640"/>
            <a:chOff x="0" y="0"/>
            <a:chExt cx="5760720" cy="731520"/>
          </a:xfrm>
        </p:grpSpPr>
        <p:sp>
          <p:nvSpPr>
            <p:cNvPr name="Freeform 39" id="39"/>
            <p:cNvSpPr/>
            <p:nvPr/>
          </p:nvSpPr>
          <p:spPr>
            <a:xfrm flipH="false" flipV="false" rot="0">
              <a:off x="0" y="0"/>
              <a:ext cx="5760720" cy="731520"/>
            </a:xfrm>
            <a:custGeom>
              <a:avLst/>
              <a:gdLst/>
              <a:ahLst/>
              <a:cxnLst/>
              <a:rect r="r" b="b" t="t" l="l"/>
              <a:pathLst>
                <a:path h="731520" w="5760720">
                  <a:moveTo>
                    <a:pt x="0" y="0"/>
                  </a:moveTo>
                  <a:lnTo>
                    <a:pt x="5760720" y="0"/>
                  </a:lnTo>
                  <a:lnTo>
                    <a:pt x="5760720" y="731520"/>
                  </a:lnTo>
                  <a:lnTo>
                    <a:pt x="0" y="731520"/>
                  </a:lnTo>
                  <a:close/>
                </a:path>
              </a:pathLst>
            </a:custGeom>
            <a:blipFill>
              <a:blip r:embed="rId3">
                <a:alphaModFix amt="0"/>
              </a:blip>
              <a:stretch>
                <a:fillRect l="0" t="-103444" r="0" b="-103444"/>
              </a:stretch>
            </a:blipFill>
          </p:spPr>
        </p:sp>
        <p:sp>
          <p:nvSpPr>
            <p:cNvPr name="TextBox 40" id="40"/>
            <p:cNvSpPr txBox="true"/>
            <p:nvPr/>
          </p:nvSpPr>
          <p:spPr>
            <a:xfrm>
              <a:off x="0" y="-47625"/>
              <a:ext cx="5760720" cy="779145"/>
            </a:xfrm>
            <a:prstGeom prst="rect">
              <a:avLst/>
            </a:prstGeom>
          </p:spPr>
          <p:txBody>
            <a:bodyPr anchor="ctr" rtlCol="false" tIns="0" lIns="0" bIns="0" rIns="0"/>
            <a:lstStyle/>
            <a:p>
              <a:pPr algn="l">
                <a:lnSpc>
                  <a:spcPts val="3060"/>
                </a:lnSpc>
              </a:pPr>
              <a:r>
                <a:rPr lang="en-US" sz="2550" b="true">
                  <a:solidFill>
                    <a:srgbClr val="1B3D1E"/>
                  </a:solidFill>
                  <a:latin typeface="Calibri (MS) Bold"/>
                  <a:ea typeface="Calibri (MS) Bold"/>
                  <a:cs typeface="Calibri (MS) Bold"/>
                  <a:sym typeface="Calibri (MS) Bold"/>
                </a:rPr>
                <a:t>Equipos</a:t>
              </a:r>
            </a:p>
          </p:txBody>
        </p:sp>
      </p:grpSp>
      <p:grpSp>
        <p:nvGrpSpPr>
          <p:cNvPr name="Group 41" id="41"/>
          <p:cNvGrpSpPr/>
          <p:nvPr/>
        </p:nvGrpSpPr>
        <p:grpSpPr>
          <a:xfrm rot="0">
            <a:off x="12618720" y="5102352"/>
            <a:ext cx="4320540" cy="1508760"/>
            <a:chOff x="0" y="0"/>
            <a:chExt cx="5760720" cy="2011680"/>
          </a:xfrm>
        </p:grpSpPr>
        <p:sp>
          <p:nvSpPr>
            <p:cNvPr name="Freeform 42" id="42"/>
            <p:cNvSpPr/>
            <p:nvPr/>
          </p:nvSpPr>
          <p:spPr>
            <a:xfrm flipH="false" flipV="false" rot="0">
              <a:off x="0" y="0"/>
              <a:ext cx="5760720" cy="2011680"/>
            </a:xfrm>
            <a:custGeom>
              <a:avLst/>
              <a:gdLst/>
              <a:ahLst/>
              <a:cxnLst/>
              <a:rect r="r" b="b" t="t" l="l"/>
              <a:pathLst>
                <a:path h="2011680" w="5760720">
                  <a:moveTo>
                    <a:pt x="0" y="0"/>
                  </a:moveTo>
                  <a:lnTo>
                    <a:pt x="5760720" y="0"/>
                  </a:lnTo>
                  <a:lnTo>
                    <a:pt x="5760720" y="2011680"/>
                  </a:lnTo>
                  <a:lnTo>
                    <a:pt x="0" y="2011680"/>
                  </a:lnTo>
                  <a:close/>
                </a:path>
              </a:pathLst>
            </a:custGeom>
            <a:blipFill>
              <a:blip r:embed="rId3">
                <a:alphaModFix amt="0"/>
              </a:blip>
              <a:stretch>
                <a:fillRect l="0" t="-5798" r="0" b="-5798"/>
              </a:stretch>
            </a:blipFill>
          </p:spPr>
        </p:sp>
        <p:sp>
          <p:nvSpPr>
            <p:cNvPr name="TextBox 43" id="43"/>
            <p:cNvSpPr txBox="true"/>
            <p:nvPr/>
          </p:nvSpPr>
          <p:spPr>
            <a:xfrm>
              <a:off x="0" y="-38100"/>
              <a:ext cx="5760720" cy="204978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Los equipos del club, organizados por temporada.</a:t>
              </a:r>
            </a:p>
          </p:txBody>
        </p:sp>
      </p:grpSp>
      <p:grpSp>
        <p:nvGrpSpPr>
          <p:cNvPr name="Group 44" id="44"/>
          <p:cNvGrpSpPr/>
          <p:nvPr/>
        </p:nvGrpSpPr>
        <p:grpSpPr>
          <a:xfrm rot="0">
            <a:off x="960120" y="7543800"/>
            <a:ext cx="754380" cy="754380"/>
            <a:chOff x="0" y="0"/>
            <a:chExt cx="1005840" cy="1005840"/>
          </a:xfrm>
        </p:grpSpPr>
        <p:sp>
          <p:nvSpPr>
            <p:cNvPr name="Freeform 45" id="45"/>
            <p:cNvSpPr/>
            <p:nvPr/>
          </p:nvSpPr>
          <p:spPr>
            <a:xfrm flipH="false" flipV="false" rot="0">
              <a:off x="0" y="0"/>
              <a:ext cx="1005840" cy="1005840"/>
            </a:xfrm>
            <a:custGeom>
              <a:avLst/>
              <a:gdLst/>
              <a:ahLst/>
              <a:cxnLst/>
              <a:rect r="r" b="b" t="t" l="l"/>
              <a:pathLst>
                <a:path h="1005840" w="1005840">
                  <a:moveTo>
                    <a:pt x="0" y="502920"/>
                  </a:moveTo>
                  <a:cubicBezTo>
                    <a:pt x="0" y="225171"/>
                    <a:pt x="225171" y="0"/>
                    <a:pt x="502920" y="0"/>
                  </a:cubicBezTo>
                  <a:cubicBezTo>
                    <a:pt x="780669" y="0"/>
                    <a:pt x="1005840" y="225171"/>
                    <a:pt x="1005840" y="502920"/>
                  </a:cubicBezTo>
                  <a:cubicBezTo>
                    <a:pt x="1005840" y="780669"/>
                    <a:pt x="780669" y="1005840"/>
                    <a:pt x="502920" y="1005840"/>
                  </a:cubicBezTo>
                  <a:cubicBezTo>
                    <a:pt x="225171" y="1005840"/>
                    <a:pt x="0" y="780669"/>
                    <a:pt x="0" y="502920"/>
                  </a:cubicBezTo>
                  <a:close/>
                </a:path>
              </a:pathLst>
            </a:custGeom>
            <a:solidFill>
              <a:srgbClr val="2E7D32"/>
            </a:solidFill>
          </p:spPr>
        </p:sp>
      </p:grpSp>
      <p:grpSp>
        <p:nvGrpSpPr>
          <p:cNvPr name="Group 46" id="46"/>
          <p:cNvGrpSpPr/>
          <p:nvPr/>
        </p:nvGrpSpPr>
        <p:grpSpPr>
          <a:xfrm rot="0">
            <a:off x="1058189" y="7641869"/>
            <a:ext cx="558241" cy="558241"/>
            <a:chOff x="0" y="0"/>
            <a:chExt cx="744322" cy="744322"/>
          </a:xfrm>
        </p:grpSpPr>
        <p:sp>
          <p:nvSpPr>
            <p:cNvPr name="Freeform 47" id="47" descr="/home/claude/gazteak_pptx/icon_eye.png"/>
            <p:cNvSpPr/>
            <p:nvPr/>
          </p:nvSpPr>
          <p:spPr>
            <a:xfrm flipH="false" flipV="false" rot="0">
              <a:off x="0" y="0"/>
              <a:ext cx="744347" cy="744347"/>
            </a:xfrm>
            <a:custGeom>
              <a:avLst/>
              <a:gdLst/>
              <a:ahLst/>
              <a:cxnLst/>
              <a:rect r="r" b="b" t="t" l="l"/>
              <a:pathLst>
                <a:path h="744347" w="744347">
                  <a:moveTo>
                    <a:pt x="0" y="0"/>
                  </a:moveTo>
                  <a:lnTo>
                    <a:pt x="744347" y="0"/>
                  </a:lnTo>
                  <a:lnTo>
                    <a:pt x="744347" y="744347"/>
                  </a:lnTo>
                  <a:lnTo>
                    <a:pt x="0" y="744347"/>
                  </a:lnTo>
                  <a:lnTo>
                    <a:pt x="0" y="0"/>
                  </a:lnTo>
                  <a:close/>
                </a:path>
              </a:pathLst>
            </a:custGeom>
            <a:blipFill>
              <a:blip r:embed="rId7"/>
              <a:stretch>
                <a:fillRect l="0" t="0" r="3" b="3"/>
              </a:stretch>
            </a:blipFill>
          </p:spPr>
        </p:sp>
      </p:grpSp>
      <p:grpSp>
        <p:nvGrpSpPr>
          <p:cNvPr name="Group 48" id="48"/>
          <p:cNvGrpSpPr/>
          <p:nvPr/>
        </p:nvGrpSpPr>
        <p:grpSpPr>
          <a:xfrm rot="0">
            <a:off x="1920240" y="7612380"/>
            <a:ext cx="14401800" cy="822960"/>
            <a:chOff x="0" y="0"/>
            <a:chExt cx="19202400" cy="1097280"/>
          </a:xfrm>
        </p:grpSpPr>
        <p:sp>
          <p:nvSpPr>
            <p:cNvPr name="Freeform 49" id="49"/>
            <p:cNvSpPr/>
            <p:nvPr/>
          </p:nvSpPr>
          <p:spPr>
            <a:xfrm flipH="false" flipV="false" rot="0">
              <a:off x="0" y="0"/>
              <a:ext cx="19202400" cy="1097280"/>
            </a:xfrm>
            <a:custGeom>
              <a:avLst/>
              <a:gdLst/>
              <a:ahLst/>
              <a:cxnLst/>
              <a:rect r="r" b="b" t="t" l="l"/>
              <a:pathLst>
                <a:path h="1097280" w="19202400">
                  <a:moveTo>
                    <a:pt x="0" y="0"/>
                  </a:moveTo>
                  <a:lnTo>
                    <a:pt x="19202400" y="0"/>
                  </a:lnTo>
                  <a:lnTo>
                    <a:pt x="19202400" y="1097280"/>
                  </a:lnTo>
                  <a:lnTo>
                    <a:pt x="0" y="1097280"/>
                  </a:lnTo>
                  <a:close/>
                </a:path>
              </a:pathLst>
            </a:custGeom>
            <a:blipFill>
              <a:blip r:embed="rId3">
                <a:alphaModFix amt="0"/>
              </a:blip>
              <a:stretch>
                <a:fillRect l="0" t="-290988" r="0" b="-290988"/>
              </a:stretch>
            </a:blipFill>
          </p:spPr>
        </p:sp>
        <p:sp>
          <p:nvSpPr>
            <p:cNvPr name="TextBox 50" id="50"/>
            <p:cNvSpPr txBox="true"/>
            <p:nvPr/>
          </p:nvSpPr>
          <p:spPr>
            <a:xfrm>
              <a:off x="0" y="-47625"/>
              <a:ext cx="19202400" cy="1144905"/>
            </a:xfrm>
            <a:prstGeom prst="rect">
              <a:avLst/>
            </a:prstGeom>
          </p:spPr>
          <p:txBody>
            <a:bodyPr anchor="ctr" rtlCol="false" tIns="0" lIns="0" bIns="0" rIns="0"/>
            <a:lstStyle/>
            <a:p>
              <a:pPr algn="l">
                <a:lnSpc>
                  <a:spcPts val="2520"/>
                </a:lnSpc>
              </a:pPr>
              <a:r>
                <a:rPr lang="en-US" sz="2100" i="true">
                  <a:solidFill>
                    <a:srgbClr val="5B6B5C"/>
                  </a:solidFill>
                  <a:latin typeface="Calibri (MS) Italics"/>
                  <a:ea typeface="Calibri (MS) Italics"/>
                  <a:cs typeface="Calibri (MS) Italics"/>
                  <a:sym typeface="Calibri (MS) Italics"/>
                </a:rPr>
                <a:t>Perfecto para compartir con familiares y amigos, aunque no tengan usuario propio.</a:t>
              </a:r>
            </a:p>
          </p:txBody>
        </p:sp>
      </p:grpSp>
      <p:grpSp>
        <p:nvGrpSpPr>
          <p:cNvPr name="Group 51" id="51"/>
          <p:cNvGrpSpPr/>
          <p:nvPr/>
        </p:nvGrpSpPr>
        <p:grpSpPr>
          <a:xfrm rot="0">
            <a:off x="685800" y="9669780"/>
            <a:ext cx="6858000" cy="411480"/>
            <a:chOff x="0" y="0"/>
            <a:chExt cx="9144000" cy="548640"/>
          </a:xfrm>
        </p:grpSpPr>
        <p:sp>
          <p:nvSpPr>
            <p:cNvPr name="Freeform 52" id="52"/>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53" id="53"/>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54" id="54"/>
          <p:cNvGrpSpPr/>
          <p:nvPr/>
        </p:nvGrpSpPr>
        <p:grpSpPr>
          <a:xfrm rot="0">
            <a:off x="16911828" y="9669780"/>
            <a:ext cx="685800" cy="411480"/>
            <a:chOff x="0" y="0"/>
            <a:chExt cx="914400" cy="548640"/>
          </a:xfrm>
        </p:grpSpPr>
        <p:sp>
          <p:nvSpPr>
            <p:cNvPr name="Freeform 55" id="55"/>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56" id="56"/>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15</a:t>
              </a:r>
            </a:p>
          </p:txBody>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Mis jugadores</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Elegid la temporada y pulsad sobre el jugador para ver toda su información</a:t>
              </a:r>
            </a:p>
          </p:txBody>
        </p:sp>
      </p:grpSp>
      <p:grpSp>
        <p:nvGrpSpPr>
          <p:cNvPr name="Group 8" id="8"/>
          <p:cNvGrpSpPr/>
          <p:nvPr/>
        </p:nvGrpSpPr>
        <p:grpSpPr>
          <a:xfrm rot="0">
            <a:off x="960120" y="2400300"/>
            <a:ext cx="15773400" cy="685800"/>
            <a:chOff x="0" y="0"/>
            <a:chExt cx="21031200" cy="914400"/>
          </a:xfrm>
        </p:grpSpPr>
        <p:sp>
          <p:nvSpPr>
            <p:cNvPr name="Freeform 9" id="9"/>
            <p:cNvSpPr/>
            <p:nvPr/>
          </p:nvSpPr>
          <p:spPr>
            <a:xfrm flipH="false" flipV="false" rot="0">
              <a:off x="0" y="0"/>
              <a:ext cx="21031200" cy="914400"/>
            </a:xfrm>
            <a:custGeom>
              <a:avLst/>
              <a:gdLst/>
              <a:ahLst/>
              <a:cxnLst/>
              <a:rect r="r" b="b" t="t" l="l"/>
              <a:pathLst>
                <a:path h="914400" w="21031200">
                  <a:moveTo>
                    <a:pt x="0" y="0"/>
                  </a:moveTo>
                  <a:lnTo>
                    <a:pt x="21031200" y="0"/>
                  </a:lnTo>
                  <a:lnTo>
                    <a:pt x="21031200" y="914400"/>
                  </a:lnTo>
                  <a:lnTo>
                    <a:pt x="0" y="914400"/>
                  </a:lnTo>
                  <a:close/>
                </a:path>
              </a:pathLst>
            </a:custGeom>
            <a:blipFill>
              <a:blip r:embed="rId3">
                <a:alphaModFix amt="0"/>
              </a:blip>
              <a:stretch>
                <a:fillRect l="0" t="-398155" r="0" b="-398155"/>
              </a:stretch>
            </a:blipFill>
          </p:spPr>
        </p:sp>
        <p:sp>
          <p:nvSpPr>
            <p:cNvPr name="TextBox 10" id="10"/>
            <p:cNvSpPr txBox="true"/>
            <p:nvPr/>
          </p:nvSpPr>
          <p:spPr>
            <a:xfrm>
              <a:off x="0" y="-47625"/>
              <a:ext cx="21031200" cy="962025"/>
            </a:xfrm>
            <a:prstGeom prst="rect">
              <a:avLst/>
            </a:prstGeom>
          </p:spPr>
          <p:txBody>
            <a:bodyPr anchor="ctr" rtlCol="false" tIns="0" lIns="0" bIns="0" rIns="0"/>
            <a:lstStyle/>
            <a:p>
              <a:pPr algn="l">
                <a:lnSpc>
                  <a:spcPts val="2520"/>
                </a:lnSpc>
              </a:pPr>
              <a:r>
                <a:rPr lang="en-US" sz="2100">
                  <a:solidFill>
                    <a:srgbClr val="1F2E20"/>
                  </a:solidFill>
                  <a:latin typeface="Calibri (MS)"/>
                  <a:ea typeface="Calibri (MS)"/>
                  <a:cs typeface="Calibri (MS)"/>
                  <a:sym typeface="Calibri (MS)"/>
                </a:rPr>
                <a:t>Al entrar, accedéis a la ficha de cada hijo o hija. Dentro de cada jugador encontraréis cinco pestañas:</a:t>
              </a:r>
            </a:p>
          </p:txBody>
        </p:sp>
      </p:grpSp>
      <p:grpSp>
        <p:nvGrpSpPr>
          <p:cNvPr name="Group 11" id="11"/>
          <p:cNvGrpSpPr/>
          <p:nvPr/>
        </p:nvGrpSpPr>
        <p:grpSpPr>
          <a:xfrm rot="0">
            <a:off x="960120" y="3497580"/>
            <a:ext cx="2948940" cy="2948940"/>
            <a:chOff x="0" y="0"/>
            <a:chExt cx="3931920" cy="3931920"/>
          </a:xfrm>
        </p:grpSpPr>
        <p:sp>
          <p:nvSpPr>
            <p:cNvPr name="Freeform 12" id="12"/>
            <p:cNvSpPr/>
            <p:nvPr/>
          </p:nvSpPr>
          <p:spPr>
            <a:xfrm flipH="false" flipV="false" rot="0">
              <a:off x="0" y="0"/>
              <a:ext cx="3931920" cy="3931920"/>
            </a:xfrm>
            <a:custGeom>
              <a:avLst/>
              <a:gdLst/>
              <a:ahLst/>
              <a:cxnLst/>
              <a:rect r="r" b="b" t="t" l="l"/>
              <a:pathLst>
                <a:path h="3931920" w="3931920">
                  <a:moveTo>
                    <a:pt x="0" y="182880"/>
                  </a:moveTo>
                  <a:cubicBezTo>
                    <a:pt x="0" y="81915"/>
                    <a:pt x="81915" y="0"/>
                    <a:pt x="182880" y="0"/>
                  </a:cubicBezTo>
                  <a:lnTo>
                    <a:pt x="3749040" y="0"/>
                  </a:lnTo>
                  <a:cubicBezTo>
                    <a:pt x="3850005" y="0"/>
                    <a:pt x="3931920" y="81915"/>
                    <a:pt x="3931920" y="182880"/>
                  </a:cubicBezTo>
                  <a:lnTo>
                    <a:pt x="3931920" y="3749040"/>
                  </a:lnTo>
                  <a:cubicBezTo>
                    <a:pt x="3931920" y="3850005"/>
                    <a:pt x="3850005" y="3931920"/>
                    <a:pt x="3749040" y="3931920"/>
                  </a:cubicBezTo>
                  <a:lnTo>
                    <a:pt x="182880" y="3931920"/>
                  </a:lnTo>
                  <a:cubicBezTo>
                    <a:pt x="81915" y="3931920"/>
                    <a:pt x="0" y="3850005"/>
                    <a:pt x="0" y="3749040"/>
                  </a:cubicBezTo>
                  <a:close/>
                </a:path>
              </a:pathLst>
            </a:custGeom>
            <a:solidFill>
              <a:srgbClr val="2E7D32"/>
            </a:solidFill>
          </p:spPr>
        </p:sp>
      </p:grpSp>
      <p:grpSp>
        <p:nvGrpSpPr>
          <p:cNvPr name="Group 13" id="13"/>
          <p:cNvGrpSpPr/>
          <p:nvPr/>
        </p:nvGrpSpPr>
        <p:grpSpPr>
          <a:xfrm rot="0">
            <a:off x="1954530" y="3977640"/>
            <a:ext cx="960120" cy="960120"/>
            <a:chOff x="0" y="0"/>
            <a:chExt cx="1280160" cy="1280160"/>
          </a:xfrm>
        </p:grpSpPr>
        <p:sp>
          <p:nvSpPr>
            <p:cNvPr name="Freeform 14" id="14"/>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FFFFFF"/>
            </a:solidFill>
          </p:spPr>
        </p:sp>
      </p:grpSp>
      <p:grpSp>
        <p:nvGrpSpPr>
          <p:cNvPr name="Group 15" id="15"/>
          <p:cNvGrpSpPr/>
          <p:nvPr/>
        </p:nvGrpSpPr>
        <p:grpSpPr>
          <a:xfrm rot="0">
            <a:off x="2079346" y="4102456"/>
            <a:ext cx="710489" cy="710489"/>
            <a:chOff x="0" y="0"/>
            <a:chExt cx="947318" cy="947318"/>
          </a:xfrm>
        </p:grpSpPr>
        <p:sp>
          <p:nvSpPr>
            <p:cNvPr name="Freeform 16" id="16" descr="/home/claude/gazteak_pptx/icon_user_d.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4"/>
              <a:stretch>
                <a:fillRect l="0" t="0" r="-2" b="-2"/>
              </a:stretch>
            </a:blipFill>
          </p:spPr>
        </p:sp>
      </p:grpSp>
      <p:grpSp>
        <p:nvGrpSpPr>
          <p:cNvPr name="Group 17" id="17"/>
          <p:cNvGrpSpPr/>
          <p:nvPr/>
        </p:nvGrpSpPr>
        <p:grpSpPr>
          <a:xfrm rot="0">
            <a:off x="1097280" y="5349240"/>
            <a:ext cx="2674620" cy="685800"/>
            <a:chOff x="0" y="0"/>
            <a:chExt cx="3566160" cy="914400"/>
          </a:xfrm>
        </p:grpSpPr>
        <p:sp>
          <p:nvSpPr>
            <p:cNvPr name="Freeform 18" id="18"/>
            <p:cNvSpPr/>
            <p:nvPr/>
          </p:nvSpPr>
          <p:spPr>
            <a:xfrm flipH="false" flipV="false" rot="0">
              <a:off x="0" y="0"/>
              <a:ext cx="3566160" cy="914400"/>
            </a:xfrm>
            <a:custGeom>
              <a:avLst/>
              <a:gdLst/>
              <a:ahLst/>
              <a:cxnLst/>
              <a:rect r="r" b="b" t="t" l="l"/>
              <a:pathLst>
                <a:path h="914400" w="3566160">
                  <a:moveTo>
                    <a:pt x="0" y="0"/>
                  </a:moveTo>
                  <a:lnTo>
                    <a:pt x="3566160" y="0"/>
                  </a:lnTo>
                  <a:lnTo>
                    <a:pt x="3566160" y="914400"/>
                  </a:lnTo>
                  <a:lnTo>
                    <a:pt x="0" y="914400"/>
                  </a:lnTo>
                  <a:close/>
                </a:path>
              </a:pathLst>
            </a:custGeom>
            <a:blipFill>
              <a:blip r:embed="rId3">
                <a:alphaModFix amt="0"/>
              </a:blip>
              <a:stretch>
                <a:fillRect l="0" t="-25991" r="0" b="-25991"/>
              </a:stretch>
            </a:blipFill>
          </p:spPr>
        </p:sp>
        <p:sp>
          <p:nvSpPr>
            <p:cNvPr name="TextBox 19" id="19"/>
            <p:cNvSpPr txBox="true"/>
            <p:nvPr/>
          </p:nvSpPr>
          <p:spPr>
            <a:xfrm>
              <a:off x="0" y="-38100"/>
              <a:ext cx="3566160" cy="952500"/>
            </a:xfrm>
            <a:prstGeom prst="rect">
              <a:avLst/>
            </a:prstGeom>
          </p:spPr>
          <p:txBody>
            <a:bodyPr anchor="ctr" rtlCol="false" tIns="0" lIns="0" bIns="0" rIns="0"/>
            <a:lstStyle/>
            <a:p>
              <a:pPr algn="ctr">
                <a:lnSpc>
                  <a:spcPts val="2430"/>
                </a:lnSpc>
              </a:pPr>
              <a:r>
                <a:rPr lang="en-US" sz="2025" b="true">
                  <a:solidFill>
                    <a:srgbClr val="FFFFFF"/>
                  </a:solidFill>
                  <a:latin typeface="Calibri (MS) Bold"/>
                  <a:ea typeface="Calibri (MS) Bold"/>
                  <a:cs typeface="Calibri (MS) Bold"/>
                  <a:sym typeface="Calibri (MS) Bold"/>
                </a:rPr>
                <a:t>Datos</a:t>
              </a:r>
            </a:p>
          </p:txBody>
        </p:sp>
      </p:grpSp>
      <p:grpSp>
        <p:nvGrpSpPr>
          <p:cNvPr name="Group 20" id="20"/>
          <p:cNvGrpSpPr/>
          <p:nvPr/>
        </p:nvGrpSpPr>
        <p:grpSpPr>
          <a:xfrm rot="0">
            <a:off x="4293108" y="3497580"/>
            <a:ext cx="2948940" cy="2948940"/>
            <a:chOff x="0" y="0"/>
            <a:chExt cx="3931920" cy="3931920"/>
          </a:xfrm>
        </p:grpSpPr>
        <p:sp>
          <p:nvSpPr>
            <p:cNvPr name="Freeform 21" id="21"/>
            <p:cNvSpPr/>
            <p:nvPr/>
          </p:nvSpPr>
          <p:spPr>
            <a:xfrm flipH="false" flipV="false" rot="0">
              <a:off x="0" y="0"/>
              <a:ext cx="3931920" cy="3931920"/>
            </a:xfrm>
            <a:custGeom>
              <a:avLst/>
              <a:gdLst/>
              <a:ahLst/>
              <a:cxnLst/>
              <a:rect r="r" b="b" t="t" l="l"/>
              <a:pathLst>
                <a:path h="3931920" w="3931920">
                  <a:moveTo>
                    <a:pt x="0" y="182880"/>
                  </a:moveTo>
                  <a:cubicBezTo>
                    <a:pt x="0" y="81915"/>
                    <a:pt x="81915" y="0"/>
                    <a:pt x="182880" y="0"/>
                  </a:cubicBezTo>
                  <a:lnTo>
                    <a:pt x="3749040" y="0"/>
                  </a:lnTo>
                  <a:cubicBezTo>
                    <a:pt x="3850005" y="0"/>
                    <a:pt x="3931920" y="81915"/>
                    <a:pt x="3931920" y="182880"/>
                  </a:cubicBezTo>
                  <a:lnTo>
                    <a:pt x="3931920" y="3749040"/>
                  </a:lnTo>
                  <a:cubicBezTo>
                    <a:pt x="3931920" y="3850005"/>
                    <a:pt x="3850005" y="3931920"/>
                    <a:pt x="3749040" y="3931920"/>
                  </a:cubicBezTo>
                  <a:lnTo>
                    <a:pt x="182880" y="3931920"/>
                  </a:lnTo>
                  <a:cubicBezTo>
                    <a:pt x="81915" y="3931920"/>
                    <a:pt x="0" y="3850005"/>
                    <a:pt x="0" y="3749040"/>
                  </a:cubicBezTo>
                  <a:close/>
                </a:path>
              </a:pathLst>
            </a:custGeom>
            <a:solidFill>
              <a:srgbClr val="E8F5E9"/>
            </a:solidFill>
          </p:spPr>
        </p:sp>
      </p:grpSp>
      <p:grpSp>
        <p:nvGrpSpPr>
          <p:cNvPr name="Group 22" id="22"/>
          <p:cNvGrpSpPr/>
          <p:nvPr/>
        </p:nvGrpSpPr>
        <p:grpSpPr>
          <a:xfrm rot="0">
            <a:off x="5287518" y="3977640"/>
            <a:ext cx="960120" cy="960120"/>
            <a:chOff x="0" y="0"/>
            <a:chExt cx="1280160" cy="1280160"/>
          </a:xfrm>
        </p:grpSpPr>
        <p:sp>
          <p:nvSpPr>
            <p:cNvPr name="Freeform 23" id="23"/>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24" id="24"/>
          <p:cNvGrpSpPr/>
          <p:nvPr/>
        </p:nvGrpSpPr>
        <p:grpSpPr>
          <a:xfrm rot="0">
            <a:off x="5412334" y="4102456"/>
            <a:ext cx="710489" cy="710489"/>
            <a:chOff x="0" y="0"/>
            <a:chExt cx="947318" cy="947318"/>
          </a:xfrm>
        </p:grpSpPr>
        <p:sp>
          <p:nvSpPr>
            <p:cNvPr name="Freeform 25" id="25" descr="/home/claude/gazteak_pptx/icon_checkcircle.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5"/>
              <a:stretch>
                <a:fillRect l="0" t="0" r="-2" b="-2"/>
              </a:stretch>
            </a:blipFill>
          </p:spPr>
        </p:sp>
      </p:grpSp>
      <p:grpSp>
        <p:nvGrpSpPr>
          <p:cNvPr name="Group 26" id="26"/>
          <p:cNvGrpSpPr/>
          <p:nvPr/>
        </p:nvGrpSpPr>
        <p:grpSpPr>
          <a:xfrm rot="0">
            <a:off x="4430268" y="5349240"/>
            <a:ext cx="2674620" cy="685800"/>
            <a:chOff x="0" y="0"/>
            <a:chExt cx="3566160" cy="914400"/>
          </a:xfrm>
        </p:grpSpPr>
        <p:sp>
          <p:nvSpPr>
            <p:cNvPr name="Freeform 27" id="27"/>
            <p:cNvSpPr/>
            <p:nvPr/>
          </p:nvSpPr>
          <p:spPr>
            <a:xfrm flipH="false" flipV="false" rot="0">
              <a:off x="0" y="0"/>
              <a:ext cx="3566160" cy="914400"/>
            </a:xfrm>
            <a:custGeom>
              <a:avLst/>
              <a:gdLst/>
              <a:ahLst/>
              <a:cxnLst/>
              <a:rect r="r" b="b" t="t" l="l"/>
              <a:pathLst>
                <a:path h="914400" w="3566160">
                  <a:moveTo>
                    <a:pt x="0" y="0"/>
                  </a:moveTo>
                  <a:lnTo>
                    <a:pt x="3566160" y="0"/>
                  </a:lnTo>
                  <a:lnTo>
                    <a:pt x="3566160" y="914400"/>
                  </a:lnTo>
                  <a:lnTo>
                    <a:pt x="0" y="914400"/>
                  </a:lnTo>
                  <a:close/>
                </a:path>
              </a:pathLst>
            </a:custGeom>
            <a:blipFill>
              <a:blip r:embed="rId3">
                <a:alphaModFix amt="0"/>
              </a:blip>
              <a:stretch>
                <a:fillRect l="0" t="-25991" r="0" b="-25991"/>
              </a:stretch>
            </a:blipFill>
          </p:spPr>
        </p:sp>
        <p:sp>
          <p:nvSpPr>
            <p:cNvPr name="TextBox 28" id="28"/>
            <p:cNvSpPr txBox="true"/>
            <p:nvPr/>
          </p:nvSpPr>
          <p:spPr>
            <a:xfrm>
              <a:off x="0" y="-38100"/>
              <a:ext cx="3566160" cy="952500"/>
            </a:xfrm>
            <a:prstGeom prst="rect">
              <a:avLst/>
            </a:prstGeom>
          </p:spPr>
          <p:txBody>
            <a:bodyPr anchor="ctr" rtlCol="false" tIns="0" lIns="0" bIns="0" rIns="0"/>
            <a:lstStyle/>
            <a:p>
              <a:pPr algn="ctr">
                <a:lnSpc>
                  <a:spcPts val="2430"/>
                </a:lnSpc>
              </a:pPr>
              <a:r>
                <a:rPr lang="en-US" sz="2025" b="true">
                  <a:solidFill>
                    <a:srgbClr val="1B3D1E"/>
                  </a:solidFill>
                  <a:latin typeface="Calibri (MS) Bold"/>
                  <a:ea typeface="Calibri (MS) Bold"/>
                  <a:cs typeface="Calibri (MS) Bold"/>
                  <a:sym typeface="Calibri (MS) Bold"/>
                </a:rPr>
                <a:t>Asistencia</a:t>
              </a:r>
            </a:p>
          </p:txBody>
        </p:sp>
      </p:grpSp>
      <p:grpSp>
        <p:nvGrpSpPr>
          <p:cNvPr name="Group 29" id="29"/>
          <p:cNvGrpSpPr/>
          <p:nvPr/>
        </p:nvGrpSpPr>
        <p:grpSpPr>
          <a:xfrm rot="0">
            <a:off x="7626096" y="3497580"/>
            <a:ext cx="2948940" cy="2948940"/>
            <a:chOff x="0" y="0"/>
            <a:chExt cx="3931920" cy="3931920"/>
          </a:xfrm>
        </p:grpSpPr>
        <p:sp>
          <p:nvSpPr>
            <p:cNvPr name="Freeform 30" id="30"/>
            <p:cNvSpPr/>
            <p:nvPr/>
          </p:nvSpPr>
          <p:spPr>
            <a:xfrm flipH="false" flipV="false" rot="0">
              <a:off x="0" y="0"/>
              <a:ext cx="3931920" cy="3931920"/>
            </a:xfrm>
            <a:custGeom>
              <a:avLst/>
              <a:gdLst/>
              <a:ahLst/>
              <a:cxnLst/>
              <a:rect r="r" b="b" t="t" l="l"/>
              <a:pathLst>
                <a:path h="3931920" w="3931920">
                  <a:moveTo>
                    <a:pt x="0" y="182880"/>
                  </a:moveTo>
                  <a:cubicBezTo>
                    <a:pt x="0" y="81915"/>
                    <a:pt x="81915" y="0"/>
                    <a:pt x="182880" y="0"/>
                  </a:cubicBezTo>
                  <a:lnTo>
                    <a:pt x="3749040" y="0"/>
                  </a:lnTo>
                  <a:cubicBezTo>
                    <a:pt x="3850005" y="0"/>
                    <a:pt x="3931920" y="81915"/>
                    <a:pt x="3931920" y="182880"/>
                  </a:cubicBezTo>
                  <a:lnTo>
                    <a:pt x="3931920" y="3749040"/>
                  </a:lnTo>
                  <a:cubicBezTo>
                    <a:pt x="3931920" y="3850005"/>
                    <a:pt x="3850005" y="3931920"/>
                    <a:pt x="3749040" y="3931920"/>
                  </a:cubicBezTo>
                  <a:lnTo>
                    <a:pt x="182880" y="3931920"/>
                  </a:lnTo>
                  <a:cubicBezTo>
                    <a:pt x="81915" y="3931920"/>
                    <a:pt x="0" y="3850005"/>
                    <a:pt x="0" y="3749040"/>
                  </a:cubicBezTo>
                  <a:close/>
                </a:path>
              </a:pathLst>
            </a:custGeom>
            <a:solidFill>
              <a:srgbClr val="E8F5E9"/>
            </a:solidFill>
          </p:spPr>
        </p:sp>
      </p:grpSp>
      <p:grpSp>
        <p:nvGrpSpPr>
          <p:cNvPr name="Group 31" id="31"/>
          <p:cNvGrpSpPr/>
          <p:nvPr/>
        </p:nvGrpSpPr>
        <p:grpSpPr>
          <a:xfrm rot="0">
            <a:off x="8620506" y="3977640"/>
            <a:ext cx="960120" cy="960120"/>
            <a:chOff x="0" y="0"/>
            <a:chExt cx="1280160" cy="1280160"/>
          </a:xfrm>
        </p:grpSpPr>
        <p:sp>
          <p:nvSpPr>
            <p:cNvPr name="Freeform 32" id="32"/>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33" id="33"/>
          <p:cNvGrpSpPr/>
          <p:nvPr/>
        </p:nvGrpSpPr>
        <p:grpSpPr>
          <a:xfrm rot="0">
            <a:off x="8745322" y="4102456"/>
            <a:ext cx="710489" cy="710489"/>
            <a:chOff x="0" y="0"/>
            <a:chExt cx="947318" cy="947318"/>
          </a:xfrm>
        </p:grpSpPr>
        <p:sp>
          <p:nvSpPr>
            <p:cNvPr name="Freeform 34" id="34" descr="/home/claude/gazteak_pptx/icon_calendar.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6"/>
              <a:stretch>
                <a:fillRect l="0" t="0" r="-2" b="-2"/>
              </a:stretch>
            </a:blipFill>
          </p:spPr>
        </p:sp>
      </p:grpSp>
      <p:grpSp>
        <p:nvGrpSpPr>
          <p:cNvPr name="Group 35" id="35"/>
          <p:cNvGrpSpPr/>
          <p:nvPr/>
        </p:nvGrpSpPr>
        <p:grpSpPr>
          <a:xfrm rot="0">
            <a:off x="7763256" y="5349240"/>
            <a:ext cx="2674620" cy="685800"/>
            <a:chOff x="0" y="0"/>
            <a:chExt cx="3566160" cy="914400"/>
          </a:xfrm>
        </p:grpSpPr>
        <p:sp>
          <p:nvSpPr>
            <p:cNvPr name="Freeform 36" id="36"/>
            <p:cNvSpPr/>
            <p:nvPr/>
          </p:nvSpPr>
          <p:spPr>
            <a:xfrm flipH="false" flipV="false" rot="0">
              <a:off x="0" y="0"/>
              <a:ext cx="3566160" cy="914400"/>
            </a:xfrm>
            <a:custGeom>
              <a:avLst/>
              <a:gdLst/>
              <a:ahLst/>
              <a:cxnLst/>
              <a:rect r="r" b="b" t="t" l="l"/>
              <a:pathLst>
                <a:path h="914400" w="3566160">
                  <a:moveTo>
                    <a:pt x="0" y="0"/>
                  </a:moveTo>
                  <a:lnTo>
                    <a:pt x="3566160" y="0"/>
                  </a:lnTo>
                  <a:lnTo>
                    <a:pt x="3566160" y="914400"/>
                  </a:lnTo>
                  <a:lnTo>
                    <a:pt x="0" y="914400"/>
                  </a:lnTo>
                  <a:close/>
                </a:path>
              </a:pathLst>
            </a:custGeom>
            <a:blipFill>
              <a:blip r:embed="rId3">
                <a:alphaModFix amt="0"/>
              </a:blip>
              <a:stretch>
                <a:fillRect l="0" t="-25991" r="0" b="-25991"/>
              </a:stretch>
            </a:blipFill>
          </p:spPr>
        </p:sp>
        <p:sp>
          <p:nvSpPr>
            <p:cNvPr name="TextBox 37" id="37"/>
            <p:cNvSpPr txBox="true"/>
            <p:nvPr/>
          </p:nvSpPr>
          <p:spPr>
            <a:xfrm>
              <a:off x="0" y="-38100"/>
              <a:ext cx="3566160" cy="952500"/>
            </a:xfrm>
            <a:prstGeom prst="rect">
              <a:avLst/>
            </a:prstGeom>
          </p:spPr>
          <p:txBody>
            <a:bodyPr anchor="ctr" rtlCol="false" tIns="0" lIns="0" bIns="0" rIns="0"/>
            <a:lstStyle/>
            <a:p>
              <a:pPr algn="ctr">
                <a:lnSpc>
                  <a:spcPts val="2430"/>
                </a:lnSpc>
              </a:pPr>
              <a:r>
                <a:rPr lang="en-US" sz="2025" b="true">
                  <a:solidFill>
                    <a:srgbClr val="1B3D1E"/>
                  </a:solidFill>
                  <a:latin typeface="Calibri (MS) Bold"/>
                  <a:ea typeface="Calibri (MS) Bold"/>
                  <a:cs typeface="Calibri (MS) Bold"/>
                  <a:sym typeface="Calibri (MS) Bold"/>
                </a:rPr>
                <a:t>Eventos</a:t>
              </a:r>
            </a:p>
          </p:txBody>
        </p:sp>
      </p:grpSp>
      <p:grpSp>
        <p:nvGrpSpPr>
          <p:cNvPr name="Group 38" id="38"/>
          <p:cNvGrpSpPr/>
          <p:nvPr/>
        </p:nvGrpSpPr>
        <p:grpSpPr>
          <a:xfrm rot="0">
            <a:off x="10959084" y="3497580"/>
            <a:ext cx="2948940" cy="2948940"/>
            <a:chOff x="0" y="0"/>
            <a:chExt cx="3931920" cy="3931920"/>
          </a:xfrm>
        </p:grpSpPr>
        <p:sp>
          <p:nvSpPr>
            <p:cNvPr name="Freeform 39" id="39"/>
            <p:cNvSpPr/>
            <p:nvPr/>
          </p:nvSpPr>
          <p:spPr>
            <a:xfrm flipH="false" flipV="false" rot="0">
              <a:off x="0" y="0"/>
              <a:ext cx="3931920" cy="3931920"/>
            </a:xfrm>
            <a:custGeom>
              <a:avLst/>
              <a:gdLst/>
              <a:ahLst/>
              <a:cxnLst/>
              <a:rect r="r" b="b" t="t" l="l"/>
              <a:pathLst>
                <a:path h="3931920" w="3931920">
                  <a:moveTo>
                    <a:pt x="0" y="182880"/>
                  </a:moveTo>
                  <a:cubicBezTo>
                    <a:pt x="0" y="81915"/>
                    <a:pt x="81915" y="0"/>
                    <a:pt x="182880" y="0"/>
                  </a:cubicBezTo>
                  <a:lnTo>
                    <a:pt x="3749040" y="0"/>
                  </a:lnTo>
                  <a:cubicBezTo>
                    <a:pt x="3850005" y="0"/>
                    <a:pt x="3931920" y="81915"/>
                    <a:pt x="3931920" y="182880"/>
                  </a:cubicBezTo>
                  <a:lnTo>
                    <a:pt x="3931920" y="3749040"/>
                  </a:lnTo>
                  <a:cubicBezTo>
                    <a:pt x="3931920" y="3850005"/>
                    <a:pt x="3850005" y="3931920"/>
                    <a:pt x="3749040" y="3931920"/>
                  </a:cubicBezTo>
                  <a:lnTo>
                    <a:pt x="182880" y="3931920"/>
                  </a:lnTo>
                  <a:cubicBezTo>
                    <a:pt x="81915" y="3931920"/>
                    <a:pt x="0" y="3850005"/>
                    <a:pt x="0" y="3749040"/>
                  </a:cubicBezTo>
                  <a:close/>
                </a:path>
              </a:pathLst>
            </a:custGeom>
            <a:solidFill>
              <a:srgbClr val="E8F5E9"/>
            </a:solidFill>
          </p:spPr>
        </p:sp>
      </p:grpSp>
      <p:grpSp>
        <p:nvGrpSpPr>
          <p:cNvPr name="Group 40" id="40"/>
          <p:cNvGrpSpPr/>
          <p:nvPr/>
        </p:nvGrpSpPr>
        <p:grpSpPr>
          <a:xfrm rot="0">
            <a:off x="11953494" y="3977640"/>
            <a:ext cx="960120" cy="960120"/>
            <a:chOff x="0" y="0"/>
            <a:chExt cx="1280160" cy="1280160"/>
          </a:xfrm>
        </p:grpSpPr>
        <p:sp>
          <p:nvSpPr>
            <p:cNvPr name="Freeform 41" id="41"/>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42" id="42"/>
          <p:cNvGrpSpPr/>
          <p:nvPr/>
        </p:nvGrpSpPr>
        <p:grpSpPr>
          <a:xfrm rot="0">
            <a:off x="12078310" y="4102456"/>
            <a:ext cx="710489" cy="710489"/>
            <a:chOff x="0" y="0"/>
            <a:chExt cx="947318" cy="947318"/>
          </a:xfrm>
        </p:grpSpPr>
        <p:sp>
          <p:nvSpPr>
            <p:cNvPr name="Freeform 43" id="43" descr="/home/claude/gazteak_pptx/icon_card.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7"/>
              <a:stretch>
                <a:fillRect l="0" t="0" r="-2" b="-2"/>
              </a:stretch>
            </a:blipFill>
          </p:spPr>
        </p:sp>
      </p:grpSp>
      <p:grpSp>
        <p:nvGrpSpPr>
          <p:cNvPr name="Group 44" id="44"/>
          <p:cNvGrpSpPr/>
          <p:nvPr/>
        </p:nvGrpSpPr>
        <p:grpSpPr>
          <a:xfrm rot="0">
            <a:off x="11096244" y="5349240"/>
            <a:ext cx="2674620" cy="685800"/>
            <a:chOff x="0" y="0"/>
            <a:chExt cx="3566160" cy="914400"/>
          </a:xfrm>
        </p:grpSpPr>
        <p:sp>
          <p:nvSpPr>
            <p:cNvPr name="Freeform 45" id="45"/>
            <p:cNvSpPr/>
            <p:nvPr/>
          </p:nvSpPr>
          <p:spPr>
            <a:xfrm flipH="false" flipV="false" rot="0">
              <a:off x="0" y="0"/>
              <a:ext cx="3566160" cy="914400"/>
            </a:xfrm>
            <a:custGeom>
              <a:avLst/>
              <a:gdLst/>
              <a:ahLst/>
              <a:cxnLst/>
              <a:rect r="r" b="b" t="t" l="l"/>
              <a:pathLst>
                <a:path h="914400" w="3566160">
                  <a:moveTo>
                    <a:pt x="0" y="0"/>
                  </a:moveTo>
                  <a:lnTo>
                    <a:pt x="3566160" y="0"/>
                  </a:lnTo>
                  <a:lnTo>
                    <a:pt x="3566160" y="914400"/>
                  </a:lnTo>
                  <a:lnTo>
                    <a:pt x="0" y="914400"/>
                  </a:lnTo>
                  <a:close/>
                </a:path>
              </a:pathLst>
            </a:custGeom>
            <a:blipFill>
              <a:blip r:embed="rId3">
                <a:alphaModFix amt="0"/>
              </a:blip>
              <a:stretch>
                <a:fillRect l="0" t="-25991" r="0" b="-25991"/>
              </a:stretch>
            </a:blipFill>
          </p:spPr>
        </p:sp>
        <p:sp>
          <p:nvSpPr>
            <p:cNvPr name="TextBox 46" id="46"/>
            <p:cNvSpPr txBox="true"/>
            <p:nvPr/>
          </p:nvSpPr>
          <p:spPr>
            <a:xfrm>
              <a:off x="0" y="-38100"/>
              <a:ext cx="3566160" cy="952500"/>
            </a:xfrm>
            <a:prstGeom prst="rect">
              <a:avLst/>
            </a:prstGeom>
          </p:spPr>
          <p:txBody>
            <a:bodyPr anchor="ctr" rtlCol="false" tIns="0" lIns="0" bIns="0" rIns="0"/>
            <a:lstStyle/>
            <a:p>
              <a:pPr algn="ctr">
                <a:lnSpc>
                  <a:spcPts val="2430"/>
                </a:lnSpc>
              </a:pPr>
              <a:r>
                <a:rPr lang="en-US" sz="2025" b="true">
                  <a:solidFill>
                    <a:srgbClr val="1B3D1E"/>
                  </a:solidFill>
                  <a:latin typeface="Calibri (MS) Bold"/>
                  <a:ea typeface="Calibri (MS) Bold"/>
                  <a:cs typeface="Calibri (MS) Bold"/>
                  <a:sym typeface="Calibri (MS) Bold"/>
                </a:rPr>
                <a:t>Carné</a:t>
              </a:r>
            </a:p>
          </p:txBody>
        </p:sp>
      </p:grpSp>
      <p:grpSp>
        <p:nvGrpSpPr>
          <p:cNvPr name="Group 47" id="47"/>
          <p:cNvGrpSpPr/>
          <p:nvPr/>
        </p:nvGrpSpPr>
        <p:grpSpPr>
          <a:xfrm rot="0">
            <a:off x="14292072" y="3497580"/>
            <a:ext cx="2948940" cy="2948940"/>
            <a:chOff x="0" y="0"/>
            <a:chExt cx="3931920" cy="3931920"/>
          </a:xfrm>
        </p:grpSpPr>
        <p:sp>
          <p:nvSpPr>
            <p:cNvPr name="Freeform 48" id="48"/>
            <p:cNvSpPr/>
            <p:nvPr/>
          </p:nvSpPr>
          <p:spPr>
            <a:xfrm flipH="false" flipV="false" rot="0">
              <a:off x="0" y="0"/>
              <a:ext cx="3931920" cy="3931920"/>
            </a:xfrm>
            <a:custGeom>
              <a:avLst/>
              <a:gdLst/>
              <a:ahLst/>
              <a:cxnLst/>
              <a:rect r="r" b="b" t="t" l="l"/>
              <a:pathLst>
                <a:path h="3931920" w="3931920">
                  <a:moveTo>
                    <a:pt x="0" y="182880"/>
                  </a:moveTo>
                  <a:cubicBezTo>
                    <a:pt x="0" y="81915"/>
                    <a:pt x="81915" y="0"/>
                    <a:pt x="182880" y="0"/>
                  </a:cubicBezTo>
                  <a:lnTo>
                    <a:pt x="3749040" y="0"/>
                  </a:lnTo>
                  <a:cubicBezTo>
                    <a:pt x="3850005" y="0"/>
                    <a:pt x="3931920" y="81915"/>
                    <a:pt x="3931920" y="182880"/>
                  </a:cubicBezTo>
                  <a:lnTo>
                    <a:pt x="3931920" y="3749040"/>
                  </a:lnTo>
                  <a:cubicBezTo>
                    <a:pt x="3931920" y="3850005"/>
                    <a:pt x="3850005" y="3931920"/>
                    <a:pt x="3749040" y="3931920"/>
                  </a:cubicBezTo>
                  <a:lnTo>
                    <a:pt x="182880" y="3931920"/>
                  </a:lnTo>
                  <a:cubicBezTo>
                    <a:pt x="81915" y="3931920"/>
                    <a:pt x="0" y="3850005"/>
                    <a:pt x="0" y="3749040"/>
                  </a:cubicBezTo>
                  <a:close/>
                </a:path>
              </a:pathLst>
            </a:custGeom>
            <a:solidFill>
              <a:srgbClr val="E8F5E9"/>
            </a:solidFill>
          </p:spPr>
        </p:sp>
      </p:grpSp>
      <p:grpSp>
        <p:nvGrpSpPr>
          <p:cNvPr name="Group 49" id="49"/>
          <p:cNvGrpSpPr/>
          <p:nvPr/>
        </p:nvGrpSpPr>
        <p:grpSpPr>
          <a:xfrm rot="0">
            <a:off x="15286482" y="3977640"/>
            <a:ext cx="960120" cy="960120"/>
            <a:chOff x="0" y="0"/>
            <a:chExt cx="1280160" cy="1280160"/>
          </a:xfrm>
        </p:grpSpPr>
        <p:sp>
          <p:nvSpPr>
            <p:cNvPr name="Freeform 50" id="50"/>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51" id="51"/>
          <p:cNvGrpSpPr/>
          <p:nvPr/>
        </p:nvGrpSpPr>
        <p:grpSpPr>
          <a:xfrm rot="0">
            <a:off x="15411298" y="4102456"/>
            <a:ext cx="710489" cy="710489"/>
            <a:chOff x="0" y="0"/>
            <a:chExt cx="947318" cy="947318"/>
          </a:xfrm>
        </p:grpSpPr>
        <p:sp>
          <p:nvSpPr>
            <p:cNvPr name="Freeform 52" id="52" descr="/home/claude/gazteak_pptx/icon_dollar.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8"/>
              <a:stretch>
                <a:fillRect l="0" t="0" r="-2" b="-2"/>
              </a:stretch>
            </a:blipFill>
          </p:spPr>
        </p:sp>
      </p:grpSp>
      <p:grpSp>
        <p:nvGrpSpPr>
          <p:cNvPr name="Group 53" id="53"/>
          <p:cNvGrpSpPr/>
          <p:nvPr/>
        </p:nvGrpSpPr>
        <p:grpSpPr>
          <a:xfrm rot="0">
            <a:off x="14429232" y="5349240"/>
            <a:ext cx="2674620" cy="685800"/>
            <a:chOff x="0" y="0"/>
            <a:chExt cx="3566160" cy="914400"/>
          </a:xfrm>
        </p:grpSpPr>
        <p:sp>
          <p:nvSpPr>
            <p:cNvPr name="Freeform 54" id="54"/>
            <p:cNvSpPr/>
            <p:nvPr/>
          </p:nvSpPr>
          <p:spPr>
            <a:xfrm flipH="false" flipV="false" rot="0">
              <a:off x="0" y="0"/>
              <a:ext cx="3566160" cy="914400"/>
            </a:xfrm>
            <a:custGeom>
              <a:avLst/>
              <a:gdLst/>
              <a:ahLst/>
              <a:cxnLst/>
              <a:rect r="r" b="b" t="t" l="l"/>
              <a:pathLst>
                <a:path h="914400" w="3566160">
                  <a:moveTo>
                    <a:pt x="0" y="0"/>
                  </a:moveTo>
                  <a:lnTo>
                    <a:pt x="3566160" y="0"/>
                  </a:lnTo>
                  <a:lnTo>
                    <a:pt x="3566160" y="914400"/>
                  </a:lnTo>
                  <a:lnTo>
                    <a:pt x="0" y="914400"/>
                  </a:lnTo>
                  <a:close/>
                </a:path>
              </a:pathLst>
            </a:custGeom>
            <a:blipFill>
              <a:blip r:embed="rId3">
                <a:alphaModFix amt="0"/>
              </a:blip>
              <a:stretch>
                <a:fillRect l="0" t="-25991" r="0" b="-25991"/>
              </a:stretch>
            </a:blipFill>
          </p:spPr>
        </p:sp>
        <p:sp>
          <p:nvSpPr>
            <p:cNvPr name="TextBox 55" id="55"/>
            <p:cNvSpPr txBox="true"/>
            <p:nvPr/>
          </p:nvSpPr>
          <p:spPr>
            <a:xfrm>
              <a:off x="0" y="-38100"/>
              <a:ext cx="3566160" cy="952500"/>
            </a:xfrm>
            <a:prstGeom prst="rect">
              <a:avLst/>
            </a:prstGeom>
          </p:spPr>
          <p:txBody>
            <a:bodyPr anchor="ctr" rtlCol="false" tIns="0" lIns="0" bIns="0" rIns="0"/>
            <a:lstStyle/>
            <a:p>
              <a:pPr algn="ctr">
                <a:lnSpc>
                  <a:spcPts val="2430"/>
                </a:lnSpc>
              </a:pPr>
              <a:r>
                <a:rPr lang="en-US" sz="2025" b="true">
                  <a:solidFill>
                    <a:srgbClr val="1B3D1E"/>
                  </a:solidFill>
                  <a:latin typeface="Calibri (MS) Bold"/>
                  <a:ea typeface="Calibri (MS) Bold"/>
                  <a:cs typeface="Calibri (MS) Bold"/>
                  <a:sym typeface="Calibri (MS) Bold"/>
                </a:rPr>
                <a:t>Cuotas</a:t>
              </a:r>
            </a:p>
          </p:txBody>
        </p:sp>
      </p:grpSp>
      <p:grpSp>
        <p:nvGrpSpPr>
          <p:cNvPr name="Group 56" id="56"/>
          <p:cNvGrpSpPr/>
          <p:nvPr/>
        </p:nvGrpSpPr>
        <p:grpSpPr>
          <a:xfrm rot="0">
            <a:off x="960120" y="7063740"/>
            <a:ext cx="15087600" cy="685800"/>
            <a:chOff x="0" y="0"/>
            <a:chExt cx="20116800" cy="914400"/>
          </a:xfrm>
        </p:grpSpPr>
        <p:sp>
          <p:nvSpPr>
            <p:cNvPr name="Freeform 57" id="57"/>
            <p:cNvSpPr/>
            <p:nvPr/>
          </p:nvSpPr>
          <p:spPr>
            <a:xfrm flipH="false" flipV="false" rot="0">
              <a:off x="0" y="0"/>
              <a:ext cx="20116800" cy="914400"/>
            </a:xfrm>
            <a:custGeom>
              <a:avLst/>
              <a:gdLst/>
              <a:ahLst/>
              <a:cxnLst/>
              <a:rect r="r" b="b" t="t" l="l"/>
              <a:pathLst>
                <a:path h="914400" w="20116800">
                  <a:moveTo>
                    <a:pt x="0" y="0"/>
                  </a:moveTo>
                  <a:lnTo>
                    <a:pt x="20116800" y="0"/>
                  </a:lnTo>
                  <a:lnTo>
                    <a:pt x="20116800" y="914400"/>
                  </a:lnTo>
                  <a:lnTo>
                    <a:pt x="0" y="914400"/>
                  </a:lnTo>
                  <a:close/>
                </a:path>
              </a:pathLst>
            </a:custGeom>
            <a:blipFill>
              <a:blip r:embed="rId3">
                <a:alphaModFix amt="0"/>
              </a:blip>
              <a:stretch>
                <a:fillRect l="0" t="-378670" r="0" b="-378670"/>
              </a:stretch>
            </a:blipFill>
          </p:spPr>
        </p:sp>
        <p:sp>
          <p:nvSpPr>
            <p:cNvPr name="TextBox 58" id="58"/>
            <p:cNvSpPr txBox="true"/>
            <p:nvPr/>
          </p:nvSpPr>
          <p:spPr>
            <a:xfrm>
              <a:off x="0" y="-47625"/>
              <a:ext cx="20116800" cy="962025"/>
            </a:xfrm>
            <a:prstGeom prst="rect">
              <a:avLst/>
            </a:prstGeom>
          </p:spPr>
          <p:txBody>
            <a:bodyPr anchor="ctr" rtlCol="false" tIns="0" lIns="0" bIns="0" rIns="0"/>
            <a:lstStyle/>
            <a:p>
              <a:pPr algn="l">
                <a:lnSpc>
                  <a:spcPts val="2340"/>
                </a:lnSpc>
              </a:pPr>
              <a:r>
                <a:rPr lang="en-US" sz="1950" i="true">
                  <a:solidFill>
                    <a:srgbClr val="5B6B5C"/>
                  </a:solidFill>
                  <a:latin typeface="Calibri (MS) Italics"/>
                  <a:ea typeface="Calibri (MS) Italics"/>
                  <a:cs typeface="Calibri (MS) Italics"/>
                  <a:sym typeface="Calibri (MS) Italics"/>
                </a:rPr>
                <a:t>En las siguientes páginas os contamos qué hay en cada pestaña.</a:t>
              </a:r>
            </a:p>
          </p:txBody>
        </p:sp>
      </p:grpSp>
      <p:grpSp>
        <p:nvGrpSpPr>
          <p:cNvPr name="Group 59" id="59"/>
          <p:cNvGrpSpPr/>
          <p:nvPr/>
        </p:nvGrpSpPr>
        <p:grpSpPr>
          <a:xfrm rot="0">
            <a:off x="685800" y="9669780"/>
            <a:ext cx="6858000" cy="411480"/>
            <a:chOff x="0" y="0"/>
            <a:chExt cx="9144000" cy="548640"/>
          </a:xfrm>
        </p:grpSpPr>
        <p:sp>
          <p:nvSpPr>
            <p:cNvPr name="Freeform 60" id="60"/>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61" id="61"/>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62" id="62"/>
          <p:cNvGrpSpPr/>
          <p:nvPr/>
        </p:nvGrpSpPr>
        <p:grpSpPr>
          <a:xfrm rot="0">
            <a:off x="16911828" y="9669780"/>
            <a:ext cx="685800" cy="411480"/>
            <a:chOff x="0" y="0"/>
            <a:chExt cx="914400" cy="548640"/>
          </a:xfrm>
        </p:grpSpPr>
        <p:sp>
          <p:nvSpPr>
            <p:cNvPr name="Freeform 63" id="63"/>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64" id="64"/>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16</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Datos del jugador</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Pestaña “Datos”</a:t>
              </a:r>
            </a:p>
          </p:txBody>
        </p:sp>
      </p:grpSp>
      <p:grpSp>
        <p:nvGrpSpPr>
          <p:cNvPr name="Group 8" id="8"/>
          <p:cNvGrpSpPr/>
          <p:nvPr/>
        </p:nvGrpSpPr>
        <p:grpSpPr>
          <a:xfrm rot="0">
            <a:off x="960120" y="2880360"/>
            <a:ext cx="1165860" cy="1165860"/>
            <a:chOff x="0" y="0"/>
            <a:chExt cx="1554480" cy="1554480"/>
          </a:xfrm>
        </p:grpSpPr>
        <p:sp>
          <p:nvSpPr>
            <p:cNvPr name="Freeform 9" id="9"/>
            <p:cNvSpPr/>
            <p:nvPr/>
          </p:nvSpPr>
          <p:spPr>
            <a:xfrm flipH="false" flipV="false" rot="0">
              <a:off x="0" y="0"/>
              <a:ext cx="1554480" cy="1554480"/>
            </a:xfrm>
            <a:custGeom>
              <a:avLst/>
              <a:gdLst/>
              <a:ahLst/>
              <a:cxnLst/>
              <a:rect r="r" b="b" t="t" l="l"/>
              <a:pathLst>
                <a:path h="1554480" w="1554480">
                  <a:moveTo>
                    <a:pt x="0" y="777240"/>
                  </a:moveTo>
                  <a:cubicBezTo>
                    <a:pt x="0" y="347980"/>
                    <a:pt x="347980" y="0"/>
                    <a:pt x="777240" y="0"/>
                  </a:cubicBezTo>
                  <a:cubicBezTo>
                    <a:pt x="1206500" y="0"/>
                    <a:pt x="1554480" y="347980"/>
                    <a:pt x="1554480" y="777240"/>
                  </a:cubicBezTo>
                  <a:cubicBezTo>
                    <a:pt x="1554480" y="1206500"/>
                    <a:pt x="1206500" y="1554480"/>
                    <a:pt x="777240" y="1554480"/>
                  </a:cubicBezTo>
                  <a:cubicBezTo>
                    <a:pt x="347980" y="1554480"/>
                    <a:pt x="0" y="1206500"/>
                    <a:pt x="0" y="777240"/>
                  </a:cubicBezTo>
                  <a:close/>
                </a:path>
              </a:pathLst>
            </a:custGeom>
            <a:solidFill>
              <a:srgbClr val="2E7D32"/>
            </a:solidFill>
          </p:spPr>
        </p:sp>
      </p:grpSp>
      <p:grpSp>
        <p:nvGrpSpPr>
          <p:cNvPr name="Group 10" id="10"/>
          <p:cNvGrpSpPr/>
          <p:nvPr/>
        </p:nvGrpSpPr>
        <p:grpSpPr>
          <a:xfrm rot="0">
            <a:off x="1111682" y="3031922"/>
            <a:ext cx="862736" cy="862736"/>
            <a:chOff x="0" y="0"/>
            <a:chExt cx="1150315" cy="1150315"/>
          </a:xfrm>
        </p:grpSpPr>
        <p:sp>
          <p:nvSpPr>
            <p:cNvPr name="Freeform 11" id="11" descr="/home/claude/gazteak_pptx/icon_user.png"/>
            <p:cNvSpPr/>
            <p:nvPr/>
          </p:nvSpPr>
          <p:spPr>
            <a:xfrm flipH="false" flipV="false" rot="0">
              <a:off x="0" y="0"/>
              <a:ext cx="1150366" cy="1150366"/>
            </a:xfrm>
            <a:custGeom>
              <a:avLst/>
              <a:gdLst/>
              <a:ahLst/>
              <a:cxnLst/>
              <a:rect r="r" b="b" t="t" l="l"/>
              <a:pathLst>
                <a:path h="1150366" w="1150366">
                  <a:moveTo>
                    <a:pt x="0" y="0"/>
                  </a:moveTo>
                  <a:lnTo>
                    <a:pt x="1150366" y="0"/>
                  </a:lnTo>
                  <a:lnTo>
                    <a:pt x="1150366" y="1150366"/>
                  </a:lnTo>
                  <a:lnTo>
                    <a:pt x="0" y="1150366"/>
                  </a:lnTo>
                  <a:lnTo>
                    <a:pt x="0" y="0"/>
                  </a:lnTo>
                  <a:close/>
                </a:path>
              </a:pathLst>
            </a:custGeom>
            <a:blipFill>
              <a:blip r:embed="rId4"/>
              <a:stretch>
                <a:fillRect l="0" t="0" r="4" b="4"/>
              </a:stretch>
            </a:blipFill>
          </p:spPr>
        </p:sp>
      </p:grpSp>
      <p:sp>
        <p:nvSpPr>
          <p:cNvPr name="TextBox 12" id="12"/>
          <p:cNvSpPr txBox="true"/>
          <p:nvPr/>
        </p:nvSpPr>
        <p:spPr>
          <a:xfrm rot="0">
            <a:off x="2468880" y="2754630"/>
            <a:ext cx="8503920" cy="1428750"/>
          </a:xfrm>
          <a:prstGeom prst="rect">
            <a:avLst/>
          </a:prstGeom>
        </p:spPr>
        <p:txBody>
          <a:bodyPr anchor="t" rtlCol="false" tIns="0" lIns="0" bIns="0" rIns="0">
            <a:spAutoFit/>
          </a:bodyPr>
          <a:lstStyle/>
          <a:p>
            <a:pPr algn="l">
              <a:lnSpc>
                <a:spcPts val="2700"/>
              </a:lnSpc>
            </a:pPr>
            <a:r>
              <a:rPr lang="en-US" sz="2250">
                <a:solidFill>
                  <a:srgbClr val="1F2E20"/>
                </a:solidFill>
                <a:latin typeface="Calibri (MS)"/>
                <a:ea typeface="Calibri (MS)"/>
                <a:cs typeface="Calibri (MS)"/>
                <a:sym typeface="Calibri (MS)"/>
              </a:rPr>
              <a:t>Consultáis la ficha completa de vuestro hijo o hija: sus datos personales y de contacto.</a:t>
            </a:r>
          </a:p>
        </p:txBody>
      </p:sp>
      <p:grpSp>
        <p:nvGrpSpPr>
          <p:cNvPr name="Group 13" id="13"/>
          <p:cNvGrpSpPr/>
          <p:nvPr/>
        </p:nvGrpSpPr>
        <p:grpSpPr>
          <a:xfrm rot="0">
            <a:off x="960120" y="4800600"/>
            <a:ext cx="10012680" cy="3291840"/>
            <a:chOff x="0" y="0"/>
            <a:chExt cx="13350240" cy="4389120"/>
          </a:xfrm>
        </p:grpSpPr>
        <p:sp>
          <p:nvSpPr>
            <p:cNvPr name="Freeform 14" id="14"/>
            <p:cNvSpPr/>
            <p:nvPr/>
          </p:nvSpPr>
          <p:spPr>
            <a:xfrm flipH="false" flipV="false" rot="0">
              <a:off x="0" y="0"/>
              <a:ext cx="13350241" cy="4389120"/>
            </a:xfrm>
            <a:custGeom>
              <a:avLst/>
              <a:gdLst/>
              <a:ahLst/>
              <a:cxnLst/>
              <a:rect r="r" b="b" t="t" l="l"/>
              <a:pathLst>
                <a:path h="4389120" w="13350241">
                  <a:moveTo>
                    <a:pt x="0" y="219456"/>
                  </a:moveTo>
                  <a:cubicBezTo>
                    <a:pt x="0" y="98298"/>
                    <a:pt x="98298" y="0"/>
                    <a:pt x="219456" y="0"/>
                  </a:cubicBezTo>
                  <a:lnTo>
                    <a:pt x="13130785" y="0"/>
                  </a:lnTo>
                  <a:cubicBezTo>
                    <a:pt x="13251943" y="0"/>
                    <a:pt x="13350241" y="98298"/>
                    <a:pt x="13350241" y="219456"/>
                  </a:cubicBezTo>
                  <a:lnTo>
                    <a:pt x="13350241" y="4169664"/>
                  </a:lnTo>
                  <a:cubicBezTo>
                    <a:pt x="13350241" y="4290822"/>
                    <a:pt x="13251943" y="4389120"/>
                    <a:pt x="13130785" y="4389120"/>
                  </a:cubicBezTo>
                  <a:lnTo>
                    <a:pt x="219456" y="4389120"/>
                  </a:lnTo>
                  <a:cubicBezTo>
                    <a:pt x="98298" y="4389120"/>
                    <a:pt x="0" y="4290822"/>
                    <a:pt x="0" y="4169664"/>
                  </a:cubicBezTo>
                  <a:close/>
                </a:path>
              </a:pathLst>
            </a:custGeom>
            <a:solidFill>
              <a:srgbClr val="E8F5E9"/>
            </a:solidFill>
          </p:spPr>
        </p:sp>
      </p:grpSp>
      <p:grpSp>
        <p:nvGrpSpPr>
          <p:cNvPr name="Group 15" id="15"/>
          <p:cNvGrpSpPr/>
          <p:nvPr/>
        </p:nvGrpSpPr>
        <p:grpSpPr>
          <a:xfrm rot="0">
            <a:off x="1371600" y="5212080"/>
            <a:ext cx="960120" cy="960120"/>
            <a:chOff x="0" y="0"/>
            <a:chExt cx="1280160" cy="1280160"/>
          </a:xfrm>
        </p:grpSpPr>
        <p:sp>
          <p:nvSpPr>
            <p:cNvPr name="Freeform 16" id="16"/>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1B3D1E"/>
            </a:solidFill>
          </p:spPr>
        </p:sp>
      </p:grpSp>
      <p:grpSp>
        <p:nvGrpSpPr>
          <p:cNvPr name="Group 17" id="17"/>
          <p:cNvGrpSpPr/>
          <p:nvPr/>
        </p:nvGrpSpPr>
        <p:grpSpPr>
          <a:xfrm rot="0">
            <a:off x="1496416" y="5336896"/>
            <a:ext cx="710489" cy="710489"/>
            <a:chOff x="0" y="0"/>
            <a:chExt cx="947318" cy="947318"/>
          </a:xfrm>
        </p:grpSpPr>
        <p:sp>
          <p:nvSpPr>
            <p:cNvPr name="Freeform 18" id="18" descr="/home/claude/gazteak_pptx/icon_alert.png"/>
            <p:cNvSpPr/>
            <p:nvPr/>
          </p:nvSpPr>
          <p:spPr>
            <a:xfrm flipH="false" flipV="false" rot="0">
              <a:off x="0" y="0"/>
              <a:ext cx="947293" cy="947293"/>
            </a:xfrm>
            <a:custGeom>
              <a:avLst/>
              <a:gdLst/>
              <a:ahLst/>
              <a:cxnLst/>
              <a:rect r="r" b="b" t="t" l="l"/>
              <a:pathLst>
                <a:path h="947293" w="947293">
                  <a:moveTo>
                    <a:pt x="0" y="0"/>
                  </a:moveTo>
                  <a:lnTo>
                    <a:pt x="947293" y="0"/>
                  </a:lnTo>
                  <a:lnTo>
                    <a:pt x="947293" y="947293"/>
                  </a:lnTo>
                  <a:lnTo>
                    <a:pt x="0" y="947293"/>
                  </a:lnTo>
                  <a:lnTo>
                    <a:pt x="0" y="0"/>
                  </a:lnTo>
                  <a:close/>
                </a:path>
              </a:pathLst>
            </a:custGeom>
            <a:blipFill>
              <a:blip r:embed="rId5"/>
              <a:stretch>
                <a:fillRect l="0" t="0" r="-2" b="-2"/>
              </a:stretch>
            </a:blipFill>
          </p:spPr>
        </p:sp>
      </p:grpSp>
      <p:grpSp>
        <p:nvGrpSpPr>
          <p:cNvPr name="Group 19" id="19"/>
          <p:cNvGrpSpPr/>
          <p:nvPr/>
        </p:nvGrpSpPr>
        <p:grpSpPr>
          <a:xfrm rot="0">
            <a:off x="2606040" y="5212080"/>
            <a:ext cx="7955280" cy="548640"/>
            <a:chOff x="0" y="0"/>
            <a:chExt cx="10607040" cy="731520"/>
          </a:xfrm>
        </p:grpSpPr>
        <p:sp>
          <p:nvSpPr>
            <p:cNvPr name="Freeform 20" id="20"/>
            <p:cNvSpPr/>
            <p:nvPr/>
          </p:nvSpPr>
          <p:spPr>
            <a:xfrm flipH="false" flipV="false" rot="0">
              <a:off x="0" y="0"/>
              <a:ext cx="10607040" cy="731520"/>
            </a:xfrm>
            <a:custGeom>
              <a:avLst/>
              <a:gdLst/>
              <a:ahLst/>
              <a:cxnLst/>
              <a:rect r="r" b="b" t="t" l="l"/>
              <a:pathLst>
                <a:path h="731520" w="10607040">
                  <a:moveTo>
                    <a:pt x="0" y="0"/>
                  </a:moveTo>
                  <a:lnTo>
                    <a:pt x="10607040" y="0"/>
                  </a:lnTo>
                  <a:lnTo>
                    <a:pt x="10607040" y="731520"/>
                  </a:lnTo>
                  <a:lnTo>
                    <a:pt x="0" y="731520"/>
                  </a:lnTo>
                  <a:close/>
                </a:path>
              </a:pathLst>
            </a:custGeom>
            <a:blipFill>
              <a:blip r:embed="rId3">
                <a:alphaModFix amt="0"/>
              </a:blip>
              <a:stretch>
                <a:fillRect l="0" t="-232533" r="0" b="-232533"/>
              </a:stretch>
            </a:blipFill>
          </p:spPr>
        </p:sp>
        <p:sp>
          <p:nvSpPr>
            <p:cNvPr name="TextBox 21" id="21"/>
            <p:cNvSpPr txBox="true"/>
            <p:nvPr/>
          </p:nvSpPr>
          <p:spPr>
            <a:xfrm>
              <a:off x="0" y="-57150"/>
              <a:ext cx="10607040" cy="788670"/>
            </a:xfrm>
            <a:prstGeom prst="rect">
              <a:avLst/>
            </a:prstGeom>
          </p:spPr>
          <p:txBody>
            <a:bodyPr anchor="ctr" rtlCol="false" tIns="0" lIns="0" bIns="0" rIns="0"/>
            <a:lstStyle/>
            <a:p>
              <a:pPr algn="l">
                <a:lnSpc>
                  <a:spcPts val="2700"/>
                </a:lnSpc>
              </a:pPr>
              <a:r>
                <a:rPr lang="en-US" sz="2250" b="true">
                  <a:solidFill>
                    <a:srgbClr val="1B3D1E"/>
                  </a:solidFill>
                  <a:latin typeface="Calibri (MS) Bold"/>
                  <a:ea typeface="Calibri (MS) Bold"/>
                  <a:cs typeface="Calibri (MS) Bold"/>
                  <a:sym typeface="Calibri (MS) Bold"/>
                </a:rPr>
                <a:t>¿Un dato incorrecto?</a:t>
              </a:r>
            </a:p>
          </p:txBody>
        </p:sp>
      </p:grpSp>
      <p:grpSp>
        <p:nvGrpSpPr>
          <p:cNvPr name="Group 22" id="22"/>
          <p:cNvGrpSpPr/>
          <p:nvPr/>
        </p:nvGrpSpPr>
        <p:grpSpPr>
          <a:xfrm rot="0">
            <a:off x="2606040" y="5829300"/>
            <a:ext cx="7955280" cy="2057400"/>
            <a:chOff x="0" y="0"/>
            <a:chExt cx="10607040" cy="2743200"/>
          </a:xfrm>
        </p:grpSpPr>
        <p:sp>
          <p:nvSpPr>
            <p:cNvPr name="Freeform 23" id="23"/>
            <p:cNvSpPr/>
            <p:nvPr/>
          </p:nvSpPr>
          <p:spPr>
            <a:xfrm flipH="false" flipV="false" rot="0">
              <a:off x="0" y="0"/>
              <a:ext cx="10607040" cy="2743200"/>
            </a:xfrm>
            <a:custGeom>
              <a:avLst/>
              <a:gdLst/>
              <a:ahLst/>
              <a:cxnLst/>
              <a:rect r="r" b="b" t="t" l="l"/>
              <a:pathLst>
                <a:path h="2743200" w="10607040">
                  <a:moveTo>
                    <a:pt x="0" y="0"/>
                  </a:moveTo>
                  <a:lnTo>
                    <a:pt x="10607040" y="0"/>
                  </a:lnTo>
                  <a:lnTo>
                    <a:pt x="10607040" y="2743200"/>
                  </a:lnTo>
                  <a:lnTo>
                    <a:pt x="0" y="2743200"/>
                  </a:lnTo>
                  <a:close/>
                </a:path>
              </a:pathLst>
            </a:custGeom>
            <a:blipFill>
              <a:blip r:embed="rId3">
                <a:alphaModFix amt="0"/>
              </a:blip>
              <a:stretch>
                <a:fillRect l="0" t="-25342" r="0" b="-25342"/>
              </a:stretch>
            </a:blipFill>
          </p:spPr>
        </p:sp>
        <p:sp>
          <p:nvSpPr>
            <p:cNvPr name="TextBox 24" id="24"/>
            <p:cNvSpPr txBox="true"/>
            <p:nvPr/>
          </p:nvSpPr>
          <p:spPr>
            <a:xfrm>
              <a:off x="0" y="-47625"/>
              <a:ext cx="10607040" cy="2790825"/>
            </a:xfrm>
            <a:prstGeom prst="rect">
              <a:avLst/>
            </a:prstGeom>
          </p:spPr>
          <p:txBody>
            <a:bodyPr anchor="ctr" rtlCol="false" tIns="0" lIns="0" bIns="0" rIns="0"/>
            <a:lstStyle/>
            <a:p>
              <a:pPr algn="l">
                <a:lnSpc>
                  <a:spcPts val="2340"/>
                </a:lnSpc>
              </a:pPr>
              <a:r>
                <a:rPr lang="en-US" sz="1950">
                  <a:solidFill>
                    <a:srgbClr val="1F2E20"/>
                  </a:solidFill>
                  <a:latin typeface="Calibri (MS)"/>
                  <a:ea typeface="Calibri (MS)"/>
                  <a:cs typeface="Calibri (MS)"/>
                  <a:sym typeface="Calibri (MS)"/>
                </a:rPr>
                <a:t>Si veis un teléfono, un correo u otro dato equivocado, podéis avisar de una incidencia al club directamente desde aquí. Así mantenemos entre todos la información al día.</a:t>
              </a:r>
            </a:p>
          </p:txBody>
        </p:sp>
      </p:grpSp>
      <p:grpSp>
        <p:nvGrpSpPr>
          <p:cNvPr name="Group 25" id="25"/>
          <p:cNvGrpSpPr/>
          <p:nvPr/>
        </p:nvGrpSpPr>
        <p:grpSpPr>
          <a:xfrm rot="0">
            <a:off x="11521440" y="2880360"/>
            <a:ext cx="5829300" cy="5212080"/>
            <a:chOff x="0" y="0"/>
            <a:chExt cx="7772400" cy="6949440"/>
          </a:xfrm>
        </p:grpSpPr>
        <p:sp>
          <p:nvSpPr>
            <p:cNvPr name="Freeform 26" id="26"/>
            <p:cNvSpPr/>
            <p:nvPr/>
          </p:nvSpPr>
          <p:spPr>
            <a:xfrm flipH="false" flipV="false" rot="0">
              <a:off x="0" y="0"/>
              <a:ext cx="7772400" cy="6949440"/>
            </a:xfrm>
            <a:custGeom>
              <a:avLst/>
              <a:gdLst/>
              <a:ahLst/>
              <a:cxnLst/>
              <a:rect r="r" b="b" t="t" l="l"/>
              <a:pathLst>
                <a:path h="6949440" w="7772400">
                  <a:moveTo>
                    <a:pt x="0" y="219456"/>
                  </a:moveTo>
                  <a:cubicBezTo>
                    <a:pt x="0" y="98298"/>
                    <a:pt x="98298" y="0"/>
                    <a:pt x="219456" y="0"/>
                  </a:cubicBezTo>
                  <a:lnTo>
                    <a:pt x="7552944" y="0"/>
                  </a:lnTo>
                  <a:cubicBezTo>
                    <a:pt x="7674102" y="0"/>
                    <a:pt x="7772400" y="98298"/>
                    <a:pt x="7772400" y="219456"/>
                  </a:cubicBezTo>
                  <a:lnTo>
                    <a:pt x="7772400" y="6729984"/>
                  </a:lnTo>
                  <a:cubicBezTo>
                    <a:pt x="7772400" y="6851142"/>
                    <a:pt x="7674102" y="6949440"/>
                    <a:pt x="7552944" y="6949440"/>
                  </a:cubicBezTo>
                  <a:lnTo>
                    <a:pt x="219456" y="6949440"/>
                  </a:lnTo>
                  <a:cubicBezTo>
                    <a:pt x="98298" y="6949440"/>
                    <a:pt x="0" y="6851142"/>
                    <a:pt x="0" y="6729984"/>
                  </a:cubicBezTo>
                  <a:close/>
                </a:path>
              </a:pathLst>
            </a:custGeom>
            <a:solidFill>
              <a:srgbClr val="2E7D32"/>
            </a:solidFill>
          </p:spPr>
        </p:sp>
      </p:grpSp>
      <p:grpSp>
        <p:nvGrpSpPr>
          <p:cNvPr name="Group 27" id="27"/>
          <p:cNvGrpSpPr/>
          <p:nvPr/>
        </p:nvGrpSpPr>
        <p:grpSpPr>
          <a:xfrm rot="0">
            <a:off x="12001500" y="3360420"/>
            <a:ext cx="1028700" cy="1028700"/>
            <a:chOff x="0" y="0"/>
            <a:chExt cx="1371600" cy="1371600"/>
          </a:xfrm>
        </p:grpSpPr>
        <p:sp>
          <p:nvSpPr>
            <p:cNvPr name="Freeform 28" id="28"/>
            <p:cNvSpPr/>
            <p:nvPr/>
          </p:nvSpPr>
          <p:spPr>
            <a:xfrm flipH="false" flipV="false" rot="0">
              <a:off x="0" y="0"/>
              <a:ext cx="1371600" cy="1371600"/>
            </a:xfrm>
            <a:custGeom>
              <a:avLst/>
              <a:gdLst/>
              <a:ahLst/>
              <a:cxnLst/>
              <a:rect r="r" b="b" t="t" l="l"/>
              <a:pathLst>
                <a:path h="1371600" w="1371600">
                  <a:moveTo>
                    <a:pt x="0" y="685800"/>
                  </a:moveTo>
                  <a:cubicBezTo>
                    <a:pt x="0" y="307086"/>
                    <a:pt x="307086" y="0"/>
                    <a:pt x="685800" y="0"/>
                  </a:cubicBezTo>
                  <a:cubicBezTo>
                    <a:pt x="1064514" y="0"/>
                    <a:pt x="1371600" y="307086"/>
                    <a:pt x="1371600" y="685800"/>
                  </a:cubicBezTo>
                  <a:cubicBezTo>
                    <a:pt x="1371600" y="1064514"/>
                    <a:pt x="1064514" y="1371600"/>
                    <a:pt x="685800" y="1371600"/>
                  </a:cubicBezTo>
                  <a:cubicBezTo>
                    <a:pt x="307086" y="1371600"/>
                    <a:pt x="0" y="1064514"/>
                    <a:pt x="0" y="685800"/>
                  </a:cubicBezTo>
                  <a:close/>
                </a:path>
              </a:pathLst>
            </a:custGeom>
            <a:solidFill>
              <a:srgbClr val="FFFFFF"/>
            </a:solidFill>
          </p:spPr>
        </p:sp>
      </p:grpSp>
      <p:grpSp>
        <p:nvGrpSpPr>
          <p:cNvPr name="Group 29" id="29"/>
          <p:cNvGrpSpPr/>
          <p:nvPr/>
        </p:nvGrpSpPr>
        <p:grpSpPr>
          <a:xfrm rot="0">
            <a:off x="12135231" y="3494151"/>
            <a:ext cx="761238" cy="761238"/>
            <a:chOff x="0" y="0"/>
            <a:chExt cx="1014984" cy="1014984"/>
          </a:xfrm>
        </p:grpSpPr>
        <p:sp>
          <p:nvSpPr>
            <p:cNvPr name="Freeform 30" id="30" descr="/home/claude/gazteak_pptx/icon_shield_d.png"/>
            <p:cNvSpPr/>
            <p:nvPr/>
          </p:nvSpPr>
          <p:spPr>
            <a:xfrm flipH="false" flipV="false" rot="0">
              <a:off x="0" y="0"/>
              <a:ext cx="1014984" cy="1014984"/>
            </a:xfrm>
            <a:custGeom>
              <a:avLst/>
              <a:gdLst/>
              <a:ahLst/>
              <a:cxnLst/>
              <a:rect r="r" b="b" t="t" l="l"/>
              <a:pathLst>
                <a:path h="1014984" w="1014984">
                  <a:moveTo>
                    <a:pt x="0" y="0"/>
                  </a:moveTo>
                  <a:lnTo>
                    <a:pt x="1014984" y="0"/>
                  </a:lnTo>
                  <a:lnTo>
                    <a:pt x="1014984" y="1014984"/>
                  </a:lnTo>
                  <a:lnTo>
                    <a:pt x="0" y="1014984"/>
                  </a:lnTo>
                  <a:lnTo>
                    <a:pt x="0" y="0"/>
                  </a:lnTo>
                  <a:close/>
                </a:path>
              </a:pathLst>
            </a:custGeom>
            <a:blipFill>
              <a:blip r:embed="rId6"/>
              <a:stretch>
                <a:fillRect l="0" t="0" r="0" b="0"/>
              </a:stretch>
            </a:blipFill>
          </p:spPr>
        </p:sp>
      </p:grpSp>
      <p:grpSp>
        <p:nvGrpSpPr>
          <p:cNvPr name="Group 31" id="31"/>
          <p:cNvGrpSpPr/>
          <p:nvPr/>
        </p:nvGrpSpPr>
        <p:grpSpPr>
          <a:xfrm rot="0">
            <a:off x="11932920" y="4663440"/>
            <a:ext cx="4937760" cy="548640"/>
            <a:chOff x="0" y="0"/>
            <a:chExt cx="6583680" cy="731520"/>
          </a:xfrm>
        </p:grpSpPr>
        <p:sp>
          <p:nvSpPr>
            <p:cNvPr name="Freeform 32" id="32"/>
            <p:cNvSpPr/>
            <p:nvPr/>
          </p:nvSpPr>
          <p:spPr>
            <a:xfrm flipH="false" flipV="false" rot="0">
              <a:off x="0" y="0"/>
              <a:ext cx="6583680" cy="731520"/>
            </a:xfrm>
            <a:custGeom>
              <a:avLst/>
              <a:gdLst/>
              <a:ahLst/>
              <a:cxnLst/>
              <a:rect r="r" b="b" t="t" l="l"/>
              <a:pathLst>
                <a:path h="731520" w="6583680">
                  <a:moveTo>
                    <a:pt x="0" y="0"/>
                  </a:moveTo>
                  <a:lnTo>
                    <a:pt x="6583680" y="0"/>
                  </a:lnTo>
                  <a:lnTo>
                    <a:pt x="6583680" y="731520"/>
                  </a:lnTo>
                  <a:lnTo>
                    <a:pt x="0" y="731520"/>
                  </a:lnTo>
                  <a:close/>
                </a:path>
              </a:pathLst>
            </a:custGeom>
            <a:blipFill>
              <a:blip r:embed="rId3">
                <a:alphaModFix amt="0"/>
              </a:blip>
              <a:stretch>
                <a:fillRect l="0" t="-125365" r="0" b="-125365"/>
              </a:stretch>
            </a:blipFill>
          </p:spPr>
        </p:sp>
        <p:sp>
          <p:nvSpPr>
            <p:cNvPr name="TextBox 33" id="33"/>
            <p:cNvSpPr txBox="true"/>
            <p:nvPr/>
          </p:nvSpPr>
          <p:spPr>
            <a:xfrm>
              <a:off x="0" y="-57150"/>
              <a:ext cx="6583680" cy="788670"/>
            </a:xfrm>
            <a:prstGeom prst="rect">
              <a:avLst/>
            </a:prstGeom>
          </p:spPr>
          <p:txBody>
            <a:bodyPr anchor="ctr" rtlCol="false" tIns="0" lIns="0" bIns="0" rIns="0"/>
            <a:lstStyle/>
            <a:p>
              <a:pPr algn="l">
                <a:lnSpc>
                  <a:spcPts val="2700"/>
                </a:lnSpc>
              </a:pPr>
              <a:r>
                <a:rPr lang="en-US" sz="2250" b="true">
                  <a:solidFill>
                    <a:srgbClr val="FFFFFF"/>
                  </a:solidFill>
                  <a:latin typeface="Calibri (MS) Bold"/>
                  <a:ea typeface="Calibri (MS) Bold"/>
                  <a:cs typeface="Calibri (MS) Bold"/>
                  <a:sym typeface="Calibri (MS) Bold"/>
                </a:rPr>
                <a:t>Datos protegidos</a:t>
              </a:r>
            </a:p>
          </p:txBody>
        </p:sp>
      </p:grpSp>
      <p:grpSp>
        <p:nvGrpSpPr>
          <p:cNvPr name="Group 34" id="34"/>
          <p:cNvGrpSpPr/>
          <p:nvPr/>
        </p:nvGrpSpPr>
        <p:grpSpPr>
          <a:xfrm rot="0">
            <a:off x="11932920" y="5280660"/>
            <a:ext cx="4937760" cy="2606040"/>
            <a:chOff x="0" y="0"/>
            <a:chExt cx="6583680" cy="3474720"/>
          </a:xfrm>
        </p:grpSpPr>
        <p:sp>
          <p:nvSpPr>
            <p:cNvPr name="Freeform 35" id="35"/>
            <p:cNvSpPr/>
            <p:nvPr/>
          </p:nvSpPr>
          <p:spPr>
            <a:xfrm flipH="false" flipV="false" rot="0">
              <a:off x="0" y="0"/>
              <a:ext cx="6583680" cy="3474720"/>
            </a:xfrm>
            <a:custGeom>
              <a:avLst/>
              <a:gdLst/>
              <a:ahLst/>
              <a:cxnLst/>
              <a:rect r="r" b="b" t="t" l="l"/>
              <a:pathLst>
                <a:path h="3474720" w="6583680">
                  <a:moveTo>
                    <a:pt x="0" y="0"/>
                  </a:moveTo>
                  <a:lnTo>
                    <a:pt x="6583680" y="0"/>
                  </a:lnTo>
                  <a:lnTo>
                    <a:pt x="6583680" y="3474720"/>
                  </a:lnTo>
                  <a:lnTo>
                    <a:pt x="0" y="3474720"/>
                  </a:lnTo>
                  <a:close/>
                </a:path>
              </a:pathLst>
            </a:custGeom>
            <a:blipFill>
              <a:blip r:embed="rId3">
                <a:alphaModFix amt="0"/>
              </a:blip>
              <a:stretch>
                <a:fillRect l="-17715" t="0" r="-17715" b="0"/>
              </a:stretch>
            </a:blipFill>
          </p:spPr>
        </p:sp>
        <p:sp>
          <p:nvSpPr>
            <p:cNvPr name="TextBox 36" id="36"/>
            <p:cNvSpPr txBox="true"/>
            <p:nvPr/>
          </p:nvSpPr>
          <p:spPr>
            <a:xfrm>
              <a:off x="0" y="-38100"/>
              <a:ext cx="6583680" cy="3512820"/>
            </a:xfrm>
            <a:prstGeom prst="rect">
              <a:avLst/>
            </a:prstGeom>
          </p:spPr>
          <p:txBody>
            <a:bodyPr anchor="ctr" rtlCol="false" tIns="0" lIns="0" bIns="0" rIns="0"/>
            <a:lstStyle/>
            <a:p>
              <a:pPr algn="l">
                <a:lnSpc>
                  <a:spcPts val="2250"/>
                </a:lnSpc>
              </a:pPr>
              <a:r>
                <a:rPr lang="en-US" sz="1875">
                  <a:solidFill>
                    <a:srgbClr val="E4F2E4"/>
                  </a:solidFill>
                  <a:latin typeface="Calibri (MS)"/>
                  <a:ea typeface="Calibri (MS)"/>
                  <a:cs typeface="Calibri (MS)"/>
                  <a:sym typeface="Calibri (MS)"/>
                </a:rPr>
                <a:t>La información de cada jugador solo la ven la familia y el club, conforme a la normativa de protección de datos.</a:t>
              </a:r>
            </a:p>
          </p:txBody>
        </p:sp>
      </p:grpSp>
      <p:grpSp>
        <p:nvGrpSpPr>
          <p:cNvPr name="Group 37" id="37"/>
          <p:cNvGrpSpPr/>
          <p:nvPr/>
        </p:nvGrpSpPr>
        <p:grpSpPr>
          <a:xfrm rot="0">
            <a:off x="685800" y="9669780"/>
            <a:ext cx="6858000" cy="411480"/>
            <a:chOff x="0" y="0"/>
            <a:chExt cx="9144000" cy="548640"/>
          </a:xfrm>
        </p:grpSpPr>
        <p:sp>
          <p:nvSpPr>
            <p:cNvPr name="Freeform 38" id="38"/>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39" id="39"/>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40" id="40"/>
          <p:cNvGrpSpPr/>
          <p:nvPr/>
        </p:nvGrpSpPr>
        <p:grpSpPr>
          <a:xfrm rot="0">
            <a:off x="16911828" y="9669780"/>
            <a:ext cx="685800" cy="411480"/>
            <a:chOff x="0" y="0"/>
            <a:chExt cx="914400" cy="548640"/>
          </a:xfrm>
        </p:grpSpPr>
        <p:sp>
          <p:nvSpPr>
            <p:cNvPr name="Freeform 41" id="41"/>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42" id="42"/>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17</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Asistencia</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Pestaña “Asistencia”</a:t>
              </a:r>
            </a:p>
          </p:txBody>
        </p:sp>
      </p:grpSp>
      <p:grpSp>
        <p:nvGrpSpPr>
          <p:cNvPr name="Group 8" id="8"/>
          <p:cNvGrpSpPr/>
          <p:nvPr/>
        </p:nvGrpSpPr>
        <p:grpSpPr>
          <a:xfrm rot="0">
            <a:off x="960120" y="2400300"/>
            <a:ext cx="15773400" cy="685800"/>
            <a:chOff x="0" y="0"/>
            <a:chExt cx="21031200" cy="914400"/>
          </a:xfrm>
        </p:grpSpPr>
        <p:sp>
          <p:nvSpPr>
            <p:cNvPr name="Freeform 9" id="9"/>
            <p:cNvSpPr/>
            <p:nvPr/>
          </p:nvSpPr>
          <p:spPr>
            <a:xfrm flipH="false" flipV="false" rot="0">
              <a:off x="0" y="0"/>
              <a:ext cx="21031200" cy="914400"/>
            </a:xfrm>
            <a:custGeom>
              <a:avLst/>
              <a:gdLst/>
              <a:ahLst/>
              <a:cxnLst/>
              <a:rect r="r" b="b" t="t" l="l"/>
              <a:pathLst>
                <a:path h="914400" w="21031200">
                  <a:moveTo>
                    <a:pt x="0" y="0"/>
                  </a:moveTo>
                  <a:lnTo>
                    <a:pt x="21031200" y="0"/>
                  </a:lnTo>
                  <a:lnTo>
                    <a:pt x="21031200" y="914400"/>
                  </a:lnTo>
                  <a:lnTo>
                    <a:pt x="0" y="914400"/>
                  </a:lnTo>
                  <a:close/>
                </a:path>
              </a:pathLst>
            </a:custGeom>
            <a:blipFill>
              <a:blip r:embed="rId3">
                <a:alphaModFix amt="0"/>
              </a:blip>
              <a:stretch>
                <a:fillRect l="0" t="-398155" r="0" b="-398155"/>
              </a:stretch>
            </a:blipFill>
          </p:spPr>
        </p:sp>
        <p:sp>
          <p:nvSpPr>
            <p:cNvPr name="TextBox 10" id="10"/>
            <p:cNvSpPr txBox="true"/>
            <p:nvPr/>
          </p:nvSpPr>
          <p:spPr>
            <a:xfrm>
              <a:off x="0" y="-57150"/>
              <a:ext cx="21031200" cy="971550"/>
            </a:xfrm>
            <a:prstGeom prst="rect">
              <a:avLst/>
            </a:prstGeom>
          </p:spPr>
          <p:txBody>
            <a:bodyPr anchor="ctr" rtlCol="false" tIns="0" lIns="0" bIns="0" rIns="0"/>
            <a:lstStyle/>
            <a:p>
              <a:pPr algn="l">
                <a:lnSpc>
                  <a:spcPts val="2700"/>
                </a:lnSpc>
              </a:pPr>
              <a:r>
                <a:rPr lang="en-US" sz="2250">
                  <a:solidFill>
                    <a:srgbClr val="1F2E20"/>
                  </a:solidFill>
                  <a:latin typeface="Calibri (MS)"/>
                  <a:ea typeface="Calibri (MS)"/>
                  <a:cs typeface="Calibri (MS)"/>
                  <a:sym typeface="Calibri (MS)"/>
                </a:rPr>
                <a:t>Desde el móvil podéis confirmar la asistencia a entrenamientos y partidos:</a:t>
              </a:r>
            </a:p>
          </p:txBody>
        </p:sp>
      </p:grpSp>
      <p:grpSp>
        <p:nvGrpSpPr>
          <p:cNvPr name="Group 11" id="11"/>
          <p:cNvGrpSpPr/>
          <p:nvPr/>
        </p:nvGrpSpPr>
        <p:grpSpPr>
          <a:xfrm rot="0">
            <a:off x="960120" y="3429000"/>
            <a:ext cx="5143500" cy="2880360"/>
            <a:chOff x="0" y="0"/>
            <a:chExt cx="6858000" cy="3840480"/>
          </a:xfrm>
        </p:grpSpPr>
        <p:sp>
          <p:nvSpPr>
            <p:cNvPr name="Freeform 12" id="12"/>
            <p:cNvSpPr/>
            <p:nvPr/>
          </p:nvSpPr>
          <p:spPr>
            <a:xfrm flipH="false" flipV="false" rot="0">
              <a:off x="0" y="0"/>
              <a:ext cx="6858000" cy="3840480"/>
            </a:xfrm>
            <a:custGeom>
              <a:avLst/>
              <a:gdLst/>
              <a:ahLst/>
              <a:cxnLst/>
              <a:rect r="r" b="b" t="t" l="l"/>
              <a:pathLst>
                <a:path h="3840480" w="6858000">
                  <a:moveTo>
                    <a:pt x="0" y="182880"/>
                  </a:moveTo>
                  <a:cubicBezTo>
                    <a:pt x="0" y="81915"/>
                    <a:pt x="81915" y="0"/>
                    <a:pt x="182880" y="0"/>
                  </a:cubicBezTo>
                  <a:lnTo>
                    <a:pt x="6675120" y="0"/>
                  </a:lnTo>
                  <a:cubicBezTo>
                    <a:pt x="6776085" y="0"/>
                    <a:pt x="6858000" y="81915"/>
                    <a:pt x="6858000" y="182880"/>
                  </a:cubicBezTo>
                  <a:lnTo>
                    <a:pt x="6858000" y="3657600"/>
                  </a:lnTo>
                  <a:cubicBezTo>
                    <a:pt x="6858000" y="3758565"/>
                    <a:pt x="6776085" y="3840480"/>
                    <a:pt x="6675120" y="3840480"/>
                  </a:cubicBezTo>
                  <a:lnTo>
                    <a:pt x="182880" y="3840480"/>
                  </a:lnTo>
                  <a:cubicBezTo>
                    <a:pt x="81915" y="3840480"/>
                    <a:pt x="0" y="3758565"/>
                    <a:pt x="0" y="3657600"/>
                  </a:cubicBezTo>
                  <a:close/>
                </a:path>
              </a:pathLst>
            </a:custGeom>
            <a:solidFill>
              <a:srgbClr val="E8F5E9"/>
            </a:solidFill>
          </p:spPr>
        </p:sp>
      </p:grpSp>
      <p:grpSp>
        <p:nvGrpSpPr>
          <p:cNvPr name="Group 13" id="13"/>
          <p:cNvGrpSpPr/>
          <p:nvPr/>
        </p:nvGrpSpPr>
        <p:grpSpPr>
          <a:xfrm rot="0">
            <a:off x="1371600" y="3840480"/>
            <a:ext cx="891540" cy="891540"/>
            <a:chOff x="0" y="0"/>
            <a:chExt cx="1188720" cy="1188720"/>
          </a:xfrm>
        </p:grpSpPr>
        <p:sp>
          <p:nvSpPr>
            <p:cNvPr name="Freeform 14" id="14"/>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2E7D32"/>
            </a:solidFill>
          </p:spPr>
        </p:sp>
      </p:grpSp>
      <p:grpSp>
        <p:nvGrpSpPr>
          <p:cNvPr name="Group 15" id="15"/>
          <p:cNvGrpSpPr/>
          <p:nvPr/>
        </p:nvGrpSpPr>
        <p:grpSpPr>
          <a:xfrm rot="0">
            <a:off x="1487500" y="3956380"/>
            <a:ext cx="659740" cy="659740"/>
            <a:chOff x="0" y="0"/>
            <a:chExt cx="879653" cy="879653"/>
          </a:xfrm>
        </p:grpSpPr>
        <p:sp>
          <p:nvSpPr>
            <p:cNvPr name="Freeform 16" id="16" descr="/home/claude/gazteak_pptx/icon_checkcircle.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4"/>
              <a:stretch>
                <a:fillRect l="0" t="0" r="-5" b="-5"/>
              </a:stretch>
            </a:blipFill>
          </p:spPr>
        </p:sp>
      </p:grpSp>
      <p:grpSp>
        <p:nvGrpSpPr>
          <p:cNvPr name="Group 17" id="17"/>
          <p:cNvGrpSpPr/>
          <p:nvPr/>
        </p:nvGrpSpPr>
        <p:grpSpPr>
          <a:xfrm rot="0">
            <a:off x="2537460" y="3840480"/>
            <a:ext cx="3223260" cy="548640"/>
            <a:chOff x="0" y="0"/>
            <a:chExt cx="4297680" cy="731520"/>
          </a:xfrm>
        </p:grpSpPr>
        <p:sp>
          <p:nvSpPr>
            <p:cNvPr name="Freeform 18" id="18"/>
            <p:cNvSpPr/>
            <p:nvPr/>
          </p:nvSpPr>
          <p:spPr>
            <a:xfrm flipH="false" flipV="false" rot="0">
              <a:off x="0" y="0"/>
              <a:ext cx="4297680" cy="731520"/>
            </a:xfrm>
            <a:custGeom>
              <a:avLst/>
              <a:gdLst/>
              <a:ahLst/>
              <a:cxnLst/>
              <a:rect r="r" b="b" t="t" l="l"/>
              <a:pathLst>
                <a:path h="731520" w="4297680">
                  <a:moveTo>
                    <a:pt x="0" y="0"/>
                  </a:moveTo>
                  <a:lnTo>
                    <a:pt x="4297680" y="0"/>
                  </a:lnTo>
                  <a:lnTo>
                    <a:pt x="4297680" y="731520"/>
                  </a:lnTo>
                  <a:lnTo>
                    <a:pt x="0" y="731520"/>
                  </a:lnTo>
                  <a:close/>
                </a:path>
              </a:pathLst>
            </a:custGeom>
            <a:blipFill>
              <a:blip r:embed="rId3">
                <a:alphaModFix amt="0"/>
              </a:blip>
              <a:stretch>
                <a:fillRect l="0" t="-64474" r="0" b="-64474"/>
              </a:stretch>
            </a:blipFill>
          </p:spPr>
        </p:sp>
        <p:sp>
          <p:nvSpPr>
            <p:cNvPr name="TextBox 19" id="19"/>
            <p:cNvSpPr txBox="true"/>
            <p:nvPr/>
          </p:nvSpPr>
          <p:spPr>
            <a:xfrm>
              <a:off x="0" y="-38100"/>
              <a:ext cx="4297680" cy="769620"/>
            </a:xfrm>
            <a:prstGeom prst="rect">
              <a:avLst/>
            </a:prstGeom>
          </p:spPr>
          <p:txBody>
            <a:bodyPr anchor="ctr" rtlCol="false" tIns="0" lIns="0" bIns="0" rIns="0"/>
            <a:lstStyle/>
            <a:p>
              <a:pPr algn="l">
                <a:lnSpc>
                  <a:spcPts val="2879"/>
                </a:lnSpc>
              </a:pPr>
              <a:r>
                <a:rPr lang="en-US" sz="2400" b="true">
                  <a:solidFill>
                    <a:srgbClr val="1B3D1E"/>
                  </a:solidFill>
                  <a:latin typeface="Calibri (MS) Bold"/>
                  <a:ea typeface="Calibri (MS) Bold"/>
                  <a:cs typeface="Calibri (MS) Bold"/>
                  <a:sym typeface="Calibri (MS) Bold"/>
                </a:rPr>
                <a:t>Presente</a:t>
              </a:r>
            </a:p>
          </p:txBody>
        </p:sp>
      </p:grpSp>
      <p:grpSp>
        <p:nvGrpSpPr>
          <p:cNvPr name="Group 20" id="20"/>
          <p:cNvGrpSpPr/>
          <p:nvPr/>
        </p:nvGrpSpPr>
        <p:grpSpPr>
          <a:xfrm rot="0">
            <a:off x="1371600" y="5006340"/>
            <a:ext cx="4320540" cy="1097280"/>
            <a:chOff x="0" y="0"/>
            <a:chExt cx="5760720" cy="1463040"/>
          </a:xfrm>
        </p:grpSpPr>
        <p:sp>
          <p:nvSpPr>
            <p:cNvPr name="Freeform 21" id="21"/>
            <p:cNvSpPr/>
            <p:nvPr/>
          </p:nvSpPr>
          <p:spPr>
            <a:xfrm flipH="false" flipV="false" rot="0">
              <a:off x="0" y="0"/>
              <a:ext cx="5760720" cy="1463040"/>
            </a:xfrm>
            <a:custGeom>
              <a:avLst/>
              <a:gdLst/>
              <a:ahLst/>
              <a:cxnLst/>
              <a:rect r="r" b="b" t="t" l="l"/>
              <a:pathLst>
                <a:path h="1463040" w="5760720">
                  <a:moveTo>
                    <a:pt x="0" y="0"/>
                  </a:moveTo>
                  <a:lnTo>
                    <a:pt x="5760720" y="0"/>
                  </a:lnTo>
                  <a:lnTo>
                    <a:pt x="5760720" y="1463040"/>
                  </a:lnTo>
                  <a:lnTo>
                    <a:pt x="0" y="1463040"/>
                  </a:lnTo>
                  <a:close/>
                </a:path>
              </a:pathLst>
            </a:custGeom>
            <a:blipFill>
              <a:blip r:embed="rId3">
                <a:alphaModFix amt="0"/>
              </a:blip>
              <a:stretch>
                <a:fillRect l="0" t="-26722" r="0" b="-26722"/>
              </a:stretch>
            </a:blipFill>
          </p:spPr>
        </p:sp>
        <p:sp>
          <p:nvSpPr>
            <p:cNvPr name="TextBox 22" id="22"/>
            <p:cNvSpPr txBox="true"/>
            <p:nvPr/>
          </p:nvSpPr>
          <p:spPr>
            <a:xfrm>
              <a:off x="0" y="-38100"/>
              <a:ext cx="5760720" cy="150114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Asistirá con normalidad.</a:t>
              </a:r>
            </a:p>
          </p:txBody>
        </p:sp>
      </p:grpSp>
      <p:grpSp>
        <p:nvGrpSpPr>
          <p:cNvPr name="Group 23" id="23"/>
          <p:cNvGrpSpPr/>
          <p:nvPr/>
        </p:nvGrpSpPr>
        <p:grpSpPr>
          <a:xfrm rot="0">
            <a:off x="6583680" y="3429000"/>
            <a:ext cx="5143500" cy="2880360"/>
            <a:chOff x="0" y="0"/>
            <a:chExt cx="6858000" cy="3840480"/>
          </a:xfrm>
        </p:grpSpPr>
        <p:sp>
          <p:nvSpPr>
            <p:cNvPr name="Freeform 24" id="24"/>
            <p:cNvSpPr/>
            <p:nvPr/>
          </p:nvSpPr>
          <p:spPr>
            <a:xfrm flipH="false" flipV="false" rot="0">
              <a:off x="0" y="0"/>
              <a:ext cx="6858000" cy="3840480"/>
            </a:xfrm>
            <a:custGeom>
              <a:avLst/>
              <a:gdLst/>
              <a:ahLst/>
              <a:cxnLst/>
              <a:rect r="r" b="b" t="t" l="l"/>
              <a:pathLst>
                <a:path h="3840480" w="6858000">
                  <a:moveTo>
                    <a:pt x="0" y="182880"/>
                  </a:moveTo>
                  <a:cubicBezTo>
                    <a:pt x="0" y="81915"/>
                    <a:pt x="81915" y="0"/>
                    <a:pt x="182880" y="0"/>
                  </a:cubicBezTo>
                  <a:lnTo>
                    <a:pt x="6675120" y="0"/>
                  </a:lnTo>
                  <a:cubicBezTo>
                    <a:pt x="6776085" y="0"/>
                    <a:pt x="6858000" y="81915"/>
                    <a:pt x="6858000" y="182880"/>
                  </a:cubicBezTo>
                  <a:lnTo>
                    <a:pt x="6858000" y="3657600"/>
                  </a:lnTo>
                  <a:cubicBezTo>
                    <a:pt x="6858000" y="3758565"/>
                    <a:pt x="6776085" y="3840480"/>
                    <a:pt x="6675120" y="3840480"/>
                  </a:cubicBezTo>
                  <a:lnTo>
                    <a:pt x="182880" y="3840480"/>
                  </a:lnTo>
                  <a:cubicBezTo>
                    <a:pt x="81915" y="3840480"/>
                    <a:pt x="0" y="3758565"/>
                    <a:pt x="0" y="3657600"/>
                  </a:cubicBezTo>
                  <a:close/>
                </a:path>
              </a:pathLst>
            </a:custGeom>
            <a:solidFill>
              <a:srgbClr val="E8F5E9"/>
            </a:solidFill>
          </p:spPr>
        </p:sp>
      </p:grpSp>
      <p:grpSp>
        <p:nvGrpSpPr>
          <p:cNvPr name="Group 25" id="25"/>
          <p:cNvGrpSpPr/>
          <p:nvPr/>
        </p:nvGrpSpPr>
        <p:grpSpPr>
          <a:xfrm rot="0">
            <a:off x="6995160" y="3840480"/>
            <a:ext cx="891540" cy="891540"/>
            <a:chOff x="0" y="0"/>
            <a:chExt cx="1188720" cy="1188720"/>
          </a:xfrm>
        </p:grpSpPr>
        <p:sp>
          <p:nvSpPr>
            <p:cNvPr name="Freeform 26" id="26"/>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6B8E23"/>
            </a:solidFill>
          </p:spPr>
        </p:sp>
      </p:grpSp>
      <p:grpSp>
        <p:nvGrpSpPr>
          <p:cNvPr name="Group 27" id="27"/>
          <p:cNvGrpSpPr/>
          <p:nvPr/>
        </p:nvGrpSpPr>
        <p:grpSpPr>
          <a:xfrm rot="0">
            <a:off x="7111060" y="3956380"/>
            <a:ext cx="659740" cy="659740"/>
            <a:chOff x="0" y="0"/>
            <a:chExt cx="879653" cy="879653"/>
          </a:xfrm>
        </p:grpSpPr>
        <p:sp>
          <p:nvSpPr>
            <p:cNvPr name="Freeform 28" id="28" descr="/home/claude/gazteak_pptx/icon_clock.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5"/>
              <a:stretch>
                <a:fillRect l="0" t="0" r="-5" b="-5"/>
              </a:stretch>
            </a:blipFill>
          </p:spPr>
        </p:sp>
      </p:grpSp>
      <p:grpSp>
        <p:nvGrpSpPr>
          <p:cNvPr name="Group 29" id="29"/>
          <p:cNvGrpSpPr/>
          <p:nvPr/>
        </p:nvGrpSpPr>
        <p:grpSpPr>
          <a:xfrm rot="0">
            <a:off x="8161020" y="3840480"/>
            <a:ext cx="3223260" cy="548640"/>
            <a:chOff x="0" y="0"/>
            <a:chExt cx="4297680" cy="731520"/>
          </a:xfrm>
        </p:grpSpPr>
        <p:sp>
          <p:nvSpPr>
            <p:cNvPr name="Freeform 30" id="30"/>
            <p:cNvSpPr/>
            <p:nvPr/>
          </p:nvSpPr>
          <p:spPr>
            <a:xfrm flipH="false" flipV="false" rot="0">
              <a:off x="0" y="0"/>
              <a:ext cx="4297680" cy="731520"/>
            </a:xfrm>
            <a:custGeom>
              <a:avLst/>
              <a:gdLst/>
              <a:ahLst/>
              <a:cxnLst/>
              <a:rect r="r" b="b" t="t" l="l"/>
              <a:pathLst>
                <a:path h="731520" w="4297680">
                  <a:moveTo>
                    <a:pt x="0" y="0"/>
                  </a:moveTo>
                  <a:lnTo>
                    <a:pt x="4297680" y="0"/>
                  </a:lnTo>
                  <a:lnTo>
                    <a:pt x="4297680" y="731520"/>
                  </a:lnTo>
                  <a:lnTo>
                    <a:pt x="0" y="731520"/>
                  </a:lnTo>
                  <a:close/>
                </a:path>
              </a:pathLst>
            </a:custGeom>
            <a:blipFill>
              <a:blip r:embed="rId3">
                <a:alphaModFix amt="0"/>
              </a:blip>
              <a:stretch>
                <a:fillRect l="0" t="-64474" r="0" b="-64474"/>
              </a:stretch>
            </a:blipFill>
          </p:spPr>
        </p:sp>
        <p:sp>
          <p:nvSpPr>
            <p:cNvPr name="TextBox 31" id="31"/>
            <p:cNvSpPr txBox="true"/>
            <p:nvPr/>
          </p:nvSpPr>
          <p:spPr>
            <a:xfrm>
              <a:off x="0" y="-38100"/>
              <a:ext cx="4297680" cy="769620"/>
            </a:xfrm>
            <a:prstGeom prst="rect">
              <a:avLst/>
            </a:prstGeom>
          </p:spPr>
          <p:txBody>
            <a:bodyPr anchor="ctr" rtlCol="false" tIns="0" lIns="0" bIns="0" rIns="0"/>
            <a:lstStyle/>
            <a:p>
              <a:pPr algn="l">
                <a:lnSpc>
                  <a:spcPts val="2879"/>
                </a:lnSpc>
              </a:pPr>
              <a:r>
                <a:rPr lang="en-US" sz="2400" b="true">
                  <a:solidFill>
                    <a:srgbClr val="1B3D1E"/>
                  </a:solidFill>
                  <a:latin typeface="Calibri (MS) Bold"/>
                  <a:ea typeface="Calibri (MS) Bold"/>
                  <a:cs typeface="Calibri (MS) Bold"/>
                  <a:sym typeface="Calibri (MS) Bold"/>
                </a:rPr>
                <a:t>Tarde</a:t>
              </a:r>
            </a:p>
          </p:txBody>
        </p:sp>
      </p:grpSp>
      <p:grpSp>
        <p:nvGrpSpPr>
          <p:cNvPr name="Group 32" id="32"/>
          <p:cNvGrpSpPr/>
          <p:nvPr/>
        </p:nvGrpSpPr>
        <p:grpSpPr>
          <a:xfrm rot="0">
            <a:off x="6995160" y="5006340"/>
            <a:ext cx="4320540" cy="1097280"/>
            <a:chOff x="0" y="0"/>
            <a:chExt cx="5760720" cy="1463040"/>
          </a:xfrm>
        </p:grpSpPr>
        <p:sp>
          <p:nvSpPr>
            <p:cNvPr name="Freeform 33" id="33"/>
            <p:cNvSpPr/>
            <p:nvPr/>
          </p:nvSpPr>
          <p:spPr>
            <a:xfrm flipH="false" flipV="false" rot="0">
              <a:off x="0" y="0"/>
              <a:ext cx="5760720" cy="1463040"/>
            </a:xfrm>
            <a:custGeom>
              <a:avLst/>
              <a:gdLst/>
              <a:ahLst/>
              <a:cxnLst/>
              <a:rect r="r" b="b" t="t" l="l"/>
              <a:pathLst>
                <a:path h="1463040" w="5760720">
                  <a:moveTo>
                    <a:pt x="0" y="0"/>
                  </a:moveTo>
                  <a:lnTo>
                    <a:pt x="5760720" y="0"/>
                  </a:lnTo>
                  <a:lnTo>
                    <a:pt x="5760720" y="1463040"/>
                  </a:lnTo>
                  <a:lnTo>
                    <a:pt x="0" y="1463040"/>
                  </a:lnTo>
                  <a:close/>
                </a:path>
              </a:pathLst>
            </a:custGeom>
            <a:blipFill>
              <a:blip r:embed="rId3">
                <a:alphaModFix amt="0"/>
              </a:blip>
              <a:stretch>
                <a:fillRect l="0" t="-26722" r="0" b="-26722"/>
              </a:stretch>
            </a:blipFill>
          </p:spPr>
        </p:sp>
        <p:sp>
          <p:nvSpPr>
            <p:cNvPr name="TextBox 34" id="34"/>
            <p:cNvSpPr txBox="true"/>
            <p:nvPr/>
          </p:nvSpPr>
          <p:spPr>
            <a:xfrm>
              <a:off x="0" y="-38100"/>
              <a:ext cx="5760720" cy="150114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Llegará más tarde, indicando el motivo.</a:t>
              </a:r>
            </a:p>
          </p:txBody>
        </p:sp>
      </p:grpSp>
      <p:grpSp>
        <p:nvGrpSpPr>
          <p:cNvPr name="Group 35" id="35"/>
          <p:cNvGrpSpPr/>
          <p:nvPr/>
        </p:nvGrpSpPr>
        <p:grpSpPr>
          <a:xfrm rot="0">
            <a:off x="12207240" y="3429000"/>
            <a:ext cx="5143500" cy="2880360"/>
            <a:chOff x="0" y="0"/>
            <a:chExt cx="6858000" cy="3840480"/>
          </a:xfrm>
        </p:grpSpPr>
        <p:sp>
          <p:nvSpPr>
            <p:cNvPr name="Freeform 36" id="36"/>
            <p:cNvSpPr/>
            <p:nvPr/>
          </p:nvSpPr>
          <p:spPr>
            <a:xfrm flipH="false" flipV="false" rot="0">
              <a:off x="0" y="0"/>
              <a:ext cx="6858000" cy="3840480"/>
            </a:xfrm>
            <a:custGeom>
              <a:avLst/>
              <a:gdLst/>
              <a:ahLst/>
              <a:cxnLst/>
              <a:rect r="r" b="b" t="t" l="l"/>
              <a:pathLst>
                <a:path h="3840480" w="6858000">
                  <a:moveTo>
                    <a:pt x="0" y="182880"/>
                  </a:moveTo>
                  <a:cubicBezTo>
                    <a:pt x="0" y="81915"/>
                    <a:pt x="81915" y="0"/>
                    <a:pt x="182880" y="0"/>
                  </a:cubicBezTo>
                  <a:lnTo>
                    <a:pt x="6675120" y="0"/>
                  </a:lnTo>
                  <a:cubicBezTo>
                    <a:pt x="6776085" y="0"/>
                    <a:pt x="6858000" y="81915"/>
                    <a:pt x="6858000" y="182880"/>
                  </a:cubicBezTo>
                  <a:lnTo>
                    <a:pt x="6858000" y="3657600"/>
                  </a:lnTo>
                  <a:cubicBezTo>
                    <a:pt x="6858000" y="3758565"/>
                    <a:pt x="6776085" y="3840480"/>
                    <a:pt x="6675120" y="3840480"/>
                  </a:cubicBezTo>
                  <a:lnTo>
                    <a:pt x="182880" y="3840480"/>
                  </a:lnTo>
                  <a:cubicBezTo>
                    <a:pt x="81915" y="3840480"/>
                    <a:pt x="0" y="3758565"/>
                    <a:pt x="0" y="3657600"/>
                  </a:cubicBezTo>
                  <a:close/>
                </a:path>
              </a:pathLst>
            </a:custGeom>
            <a:solidFill>
              <a:srgbClr val="E8F5E9"/>
            </a:solidFill>
          </p:spPr>
        </p:sp>
      </p:grpSp>
      <p:grpSp>
        <p:nvGrpSpPr>
          <p:cNvPr name="Group 37" id="37"/>
          <p:cNvGrpSpPr/>
          <p:nvPr/>
        </p:nvGrpSpPr>
        <p:grpSpPr>
          <a:xfrm rot="0">
            <a:off x="12618720" y="3840480"/>
            <a:ext cx="891540" cy="891540"/>
            <a:chOff x="0" y="0"/>
            <a:chExt cx="1188720" cy="1188720"/>
          </a:xfrm>
        </p:grpSpPr>
        <p:sp>
          <p:nvSpPr>
            <p:cNvPr name="Freeform 38" id="38"/>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8D6E63"/>
            </a:solidFill>
          </p:spPr>
        </p:sp>
      </p:grpSp>
      <p:grpSp>
        <p:nvGrpSpPr>
          <p:cNvPr name="Group 39" id="39"/>
          <p:cNvGrpSpPr/>
          <p:nvPr/>
        </p:nvGrpSpPr>
        <p:grpSpPr>
          <a:xfrm rot="0">
            <a:off x="12734620" y="3956380"/>
            <a:ext cx="659740" cy="659740"/>
            <a:chOff x="0" y="0"/>
            <a:chExt cx="879653" cy="879653"/>
          </a:xfrm>
        </p:grpSpPr>
        <p:sp>
          <p:nvSpPr>
            <p:cNvPr name="Freeform 40" id="40" descr="/home/claude/gazteak_pptx/icon_xcircle.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6"/>
              <a:stretch>
                <a:fillRect l="0" t="0" r="-5" b="-5"/>
              </a:stretch>
            </a:blipFill>
          </p:spPr>
        </p:sp>
      </p:grpSp>
      <p:grpSp>
        <p:nvGrpSpPr>
          <p:cNvPr name="Group 41" id="41"/>
          <p:cNvGrpSpPr/>
          <p:nvPr/>
        </p:nvGrpSpPr>
        <p:grpSpPr>
          <a:xfrm rot="0">
            <a:off x="13784580" y="3840480"/>
            <a:ext cx="3223260" cy="548640"/>
            <a:chOff x="0" y="0"/>
            <a:chExt cx="4297680" cy="731520"/>
          </a:xfrm>
        </p:grpSpPr>
        <p:sp>
          <p:nvSpPr>
            <p:cNvPr name="Freeform 42" id="42"/>
            <p:cNvSpPr/>
            <p:nvPr/>
          </p:nvSpPr>
          <p:spPr>
            <a:xfrm flipH="false" flipV="false" rot="0">
              <a:off x="0" y="0"/>
              <a:ext cx="4297680" cy="731520"/>
            </a:xfrm>
            <a:custGeom>
              <a:avLst/>
              <a:gdLst/>
              <a:ahLst/>
              <a:cxnLst/>
              <a:rect r="r" b="b" t="t" l="l"/>
              <a:pathLst>
                <a:path h="731520" w="4297680">
                  <a:moveTo>
                    <a:pt x="0" y="0"/>
                  </a:moveTo>
                  <a:lnTo>
                    <a:pt x="4297680" y="0"/>
                  </a:lnTo>
                  <a:lnTo>
                    <a:pt x="4297680" y="731520"/>
                  </a:lnTo>
                  <a:lnTo>
                    <a:pt x="0" y="731520"/>
                  </a:lnTo>
                  <a:close/>
                </a:path>
              </a:pathLst>
            </a:custGeom>
            <a:blipFill>
              <a:blip r:embed="rId3">
                <a:alphaModFix amt="0"/>
              </a:blip>
              <a:stretch>
                <a:fillRect l="0" t="-64474" r="0" b="-64474"/>
              </a:stretch>
            </a:blipFill>
          </p:spPr>
        </p:sp>
        <p:sp>
          <p:nvSpPr>
            <p:cNvPr name="TextBox 43" id="43"/>
            <p:cNvSpPr txBox="true"/>
            <p:nvPr/>
          </p:nvSpPr>
          <p:spPr>
            <a:xfrm>
              <a:off x="0" y="-38100"/>
              <a:ext cx="4297680" cy="769620"/>
            </a:xfrm>
            <a:prstGeom prst="rect">
              <a:avLst/>
            </a:prstGeom>
          </p:spPr>
          <p:txBody>
            <a:bodyPr anchor="ctr" rtlCol="false" tIns="0" lIns="0" bIns="0" rIns="0"/>
            <a:lstStyle/>
            <a:p>
              <a:pPr algn="l">
                <a:lnSpc>
                  <a:spcPts val="2879"/>
                </a:lnSpc>
              </a:pPr>
              <a:r>
                <a:rPr lang="en-US" sz="2400" b="true">
                  <a:solidFill>
                    <a:srgbClr val="1B3D1E"/>
                  </a:solidFill>
                  <a:latin typeface="Calibri (MS) Bold"/>
                  <a:ea typeface="Calibri (MS) Bold"/>
                  <a:cs typeface="Calibri (MS) Bold"/>
                  <a:sym typeface="Calibri (MS) Bold"/>
                </a:rPr>
                <a:t>Ausente</a:t>
              </a:r>
            </a:p>
          </p:txBody>
        </p:sp>
      </p:grpSp>
      <p:grpSp>
        <p:nvGrpSpPr>
          <p:cNvPr name="Group 44" id="44"/>
          <p:cNvGrpSpPr/>
          <p:nvPr/>
        </p:nvGrpSpPr>
        <p:grpSpPr>
          <a:xfrm rot="0">
            <a:off x="12618720" y="5006340"/>
            <a:ext cx="4320540" cy="1097280"/>
            <a:chOff x="0" y="0"/>
            <a:chExt cx="5760720" cy="1463040"/>
          </a:xfrm>
        </p:grpSpPr>
        <p:sp>
          <p:nvSpPr>
            <p:cNvPr name="Freeform 45" id="45"/>
            <p:cNvSpPr/>
            <p:nvPr/>
          </p:nvSpPr>
          <p:spPr>
            <a:xfrm flipH="false" flipV="false" rot="0">
              <a:off x="0" y="0"/>
              <a:ext cx="5760720" cy="1463040"/>
            </a:xfrm>
            <a:custGeom>
              <a:avLst/>
              <a:gdLst/>
              <a:ahLst/>
              <a:cxnLst/>
              <a:rect r="r" b="b" t="t" l="l"/>
              <a:pathLst>
                <a:path h="1463040" w="5760720">
                  <a:moveTo>
                    <a:pt x="0" y="0"/>
                  </a:moveTo>
                  <a:lnTo>
                    <a:pt x="5760720" y="0"/>
                  </a:lnTo>
                  <a:lnTo>
                    <a:pt x="5760720" y="1463040"/>
                  </a:lnTo>
                  <a:lnTo>
                    <a:pt x="0" y="1463040"/>
                  </a:lnTo>
                  <a:close/>
                </a:path>
              </a:pathLst>
            </a:custGeom>
            <a:blipFill>
              <a:blip r:embed="rId3">
                <a:alphaModFix amt="0"/>
              </a:blip>
              <a:stretch>
                <a:fillRect l="0" t="-26722" r="0" b="-26722"/>
              </a:stretch>
            </a:blipFill>
          </p:spPr>
        </p:sp>
        <p:sp>
          <p:nvSpPr>
            <p:cNvPr name="TextBox 46" id="46"/>
            <p:cNvSpPr txBox="true"/>
            <p:nvPr/>
          </p:nvSpPr>
          <p:spPr>
            <a:xfrm>
              <a:off x="0" y="-38100"/>
              <a:ext cx="5760720" cy="150114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No asistirá, indicando el motivo.</a:t>
              </a:r>
            </a:p>
          </p:txBody>
        </p:sp>
      </p:grpSp>
      <p:grpSp>
        <p:nvGrpSpPr>
          <p:cNvPr name="Group 47" id="47"/>
          <p:cNvGrpSpPr/>
          <p:nvPr/>
        </p:nvGrpSpPr>
        <p:grpSpPr>
          <a:xfrm rot="0">
            <a:off x="960120" y="6789420"/>
            <a:ext cx="16322040" cy="1577340"/>
            <a:chOff x="0" y="0"/>
            <a:chExt cx="21762720" cy="2103120"/>
          </a:xfrm>
        </p:grpSpPr>
        <p:sp>
          <p:nvSpPr>
            <p:cNvPr name="Freeform 48" id="48"/>
            <p:cNvSpPr/>
            <p:nvPr/>
          </p:nvSpPr>
          <p:spPr>
            <a:xfrm flipH="false" flipV="false" rot="0">
              <a:off x="0" y="0"/>
              <a:ext cx="21762720" cy="2103120"/>
            </a:xfrm>
            <a:custGeom>
              <a:avLst/>
              <a:gdLst/>
              <a:ahLst/>
              <a:cxnLst/>
              <a:rect r="r" b="b" t="t" l="l"/>
              <a:pathLst>
                <a:path h="2103120" w="21762720">
                  <a:moveTo>
                    <a:pt x="0" y="182880"/>
                  </a:moveTo>
                  <a:cubicBezTo>
                    <a:pt x="0" y="81915"/>
                    <a:pt x="81915" y="0"/>
                    <a:pt x="182880" y="0"/>
                  </a:cubicBezTo>
                  <a:lnTo>
                    <a:pt x="21579839" y="0"/>
                  </a:lnTo>
                  <a:cubicBezTo>
                    <a:pt x="21680804" y="0"/>
                    <a:pt x="21762720" y="81915"/>
                    <a:pt x="21762720" y="182880"/>
                  </a:cubicBezTo>
                  <a:lnTo>
                    <a:pt x="21762720" y="1920240"/>
                  </a:lnTo>
                  <a:cubicBezTo>
                    <a:pt x="21762720" y="2021205"/>
                    <a:pt x="21680804" y="2103120"/>
                    <a:pt x="21579839" y="2103120"/>
                  </a:cubicBezTo>
                  <a:lnTo>
                    <a:pt x="182880" y="2103120"/>
                  </a:lnTo>
                  <a:cubicBezTo>
                    <a:pt x="81915" y="2103120"/>
                    <a:pt x="0" y="2021205"/>
                    <a:pt x="0" y="1920240"/>
                  </a:cubicBezTo>
                  <a:close/>
                </a:path>
              </a:pathLst>
            </a:custGeom>
            <a:solidFill>
              <a:srgbClr val="1B3D1E"/>
            </a:solidFill>
          </p:spPr>
        </p:sp>
      </p:grpSp>
      <p:grpSp>
        <p:nvGrpSpPr>
          <p:cNvPr name="Group 49" id="49"/>
          <p:cNvGrpSpPr/>
          <p:nvPr/>
        </p:nvGrpSpPr>
        <p:grpSpPr>
          <a:xfrm rot="0">
            <a:off x="1508760" y="6789420"/>
            <a:ext cx="15224760" cy="1577340"/>
            <a:chOff x="0" y="0"/>
            <a:chExt cx="20299680" cy="2103120"/>
          </a:xfrm>
        </p:grpSpPr>
        <p:sp>
          <p:nvSpPr>
            <p:cNvPr name="Freeform 50" id="50"/>
            <p:cNvSpPr/>
            <p:nvPr/>
          </p:nvSpPr>
          <p:spPr>
            <a:xfrm flipH="false" flipV="false" rot="0">
              <a:off x="0" y="0"/>
              <a:ext cx="20299680" cy="2103120"/>
            </a:xfrm>
            <a:custGeom>
              <a:avLst/>
              <a:gdLst/>
              <a:ahLst/>
              <a:cxnLst/>
              <a:rect r="r" b="b" t="t" l="l"/>
              <a:pathLst>
                <a:path h="2103120" w="20299680">
                  <a:moveTo>
                    <a:pt x="0" y="0"/>
                  </a:moveTo>
                  <a:lnTo>
                    <a:pt x="20299680" y="0"/>
                  </a:lnTo>
                  <a:lnTo>
                    <a:pt x="20299680" y="2103120"/>
                  </a:lnTo>
                  <a:lnTo>
                    <a:pt x="0" y="2103120"/>
                  </a:lnTo>
                  <a:close/>
                </a:path>
              </a:pathLst>
            </a:custGeom>
            <a:blipFill>
              <a:blip r:embed="rId3">
                <a:alphaModFix amt="0"/>
              </a:blip>
              <a:stretch>
                <a:fillRect l="0" t="-138072" r="0" b="-138072"/>
              </a:stretch>
            </a:blipFill>
          </p:spPr>
        </p:sp>
        <p:sp>
          <p:nvSpPr>
            <p:cNvPr name="TextBox 51" id="51"/>
            <p:cNvSpPr txBox="true"/>
            <p:nvPr/>
          </p:nvSpPr>
          <p:spPr>
            <a:xfrm>
              <a:off x="0" y="-47625"/>
              <a:ext cx="20299680" cy="2150745"/>
            </a:xfrm>
            <a:prstGeom prst="rect">
              <a:avLst/>
            </a:prstGeom>
          </p:spPr>
          <p:txBody>
            <a:bodyPr anchor="ctr" rtlCol="false" tIns="0" lIns="0" bIns="0" rIns="0"/>
            <a:lstStyle/>
            <a:p>
              <a:pPr algn="l">
                <a:lnSpc>
                  <a:spcPts val="2340"/>
                </a:lnSpc>
              </a:pPr>
              <a:r>
                <a:rPr lang="en-US" sz="1950" b="true">
                  <a:solidFill>
                    <a:srgbClr val="FFFFFF"/>
                  </a:solidFill>
                  <a:latin typeface="Calibri (MS) Bold"/>
                  <a:ea typeface="Calibri (MS) Bold"/>
                  <a:cs typeface="Calibri (MS) Bold"/>
                  <a:sym typeface="Calibri (MS) Bold"/>
                </a:rPr>
                <a:t>El entrenador lo ve al instante, </a:t>
              </a:r>
              <a:r>
                <a:rPr lang="en-US" sz="1950">
                  <a:solidFill>
                    <a:srgbClr val="CFE8D0"/>
                  </a:solidFill>
                  <a:latin typeface="Calibri (MS)"/>
                  <a:ea typeface="Calibri (MS)"/>
                  <a:cs typeface="Calibri (MS)"/>
                  <a:sym typeface="Calibri (MS)"/>
                </a:rPr>
                <a:t>lo que facilita preparar la sesión o el partido. Sabréis también si la asistencia la registró la familia o el club.</a:t>
              </a:r>
            </a:p>
          </p:txBody>
        </p:sp>
      </p:grpSp>
      <p:grpSp>
        <p:nvGrpSpPr>
          <p:cNvPr name="Group 52" id="52"/>
          <p:cNvGrpSpPr/>
          <p:nvPr/>
        </p:nvGrpSpPr>
        <p:grpSpPr>
          <a:xfrm rot="0">
            <a:off x="685800" y="9669780"/>
            <a:ext cx="6858000" cy="411480"/>
            <a:chOff x="0" y="0"/>
            <a:chExt cx="9144000" cy="548640"/>
          </a:xfrm>
        </p:grpSpPr>
        <p:sp>
          <p:nvSpPr>
            <p:cNvPr name="Freeform 53" id="53"/>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54" id="54"/>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55" id="55"/>
          <p:cNvGrpSpPr/>
          <p:nvPr/>
        </p:nvGrpSpPr>
        <p:grpSpPr>
          <a:xfrm rot="0">
            <a:off x="16911828" y="9669780"/>
            <a:ext cx="685800" cy="411480"/>
            <a:chOff x="0" y="0"/>
            <a:chExt cx="914400" cy="548640"/>
          </a:xfrm>
        </p:grpSpPr>
        <p:sp>
          <p:nvSpPr>
            <p:cNvPr name="Freeform 56" id="56"/>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57" id="57"/>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18</a:t>
              </a: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Eventos y resultados</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Pestaña “Eventos” y sección “Resultados”</a:t>
              </a:r>
            </a:p>
          </p:txBody>
        </p:sp>
      </p:grpSp>
      <p:grpSp>
        <p:nvGrpSpPr>
          <p:cNvPr name="Group 8" id="8"/>
          <p:cNvGrpSpPr/>
          <p:nvPr/>
        </p:nvGrpSpPr>
        <p:grpSpPr>
          <a:xfrm rot="0">
            <a:off x="960120" y="2606040"/>
            <a:ext cx="7886700" cy="6309360"/>
            <a:chOff x="0" y="0"/>
            <a:chExt cx="10515600" cy="8412480"/>
          </a:xfrm>
        </p:grpSpPr>
        <p:sp>
          <p:nvSpPr>
            <p:cNvPr name="Freeform 9" id="9"/>
            <p:cNvSpPr/>
            <p:nvPr/>
          </p:nvSpPr>
          <p:spPr>
            <a:xfrm flipH="false" flipV="false" rot="0">
              <a:off x="0" y="0"/>
              <a:ext cx="10515600" cy="8412480"/>
            </a:xfrm>
            <a:custGeom>
              <a:avLst/>
              <a:gdLst/>
              <a:ahLst/>
              <a:cxnLst/>
              <a:rect r="r" b="b" t="t" l="l"/>
              <a:pathLst>
                <a:path h="8412480" w="10515600">
                  <a:moveTo>
                    <a:pt x="0" y="219456"/>
                  </a:moveTo>
                  <a:cubicBezTo>
                    <a:pt x="0" y="98298"/>
                    <a:pt x="98298" y="0"/>
                    <a:pt x="219456" y="0"/>
                  </a:cubicBezTo>
                  <a:lnTo>
                    <a:pt x="10296144" y="0"/>
                  </a:lnTo>
                  <a:cubicBezTo>
                    <a:pt x="10417302" y="0"/>
                    <a:pt x="10515600" y="98298"/>
                    <a:pt x="10515600" y="219456"/>
                  </a:cubicBezTo>
                  <a:lnTo>
                    <a:pt x="10515600" y="8193024"/>
                  </a:lnTo>
                  <a:cubicBezTo>
                    <a:pt x="10515600" y="8314182"/>
                    <a:pt x="10417302" y="8412480"/>
                    <a:pt x="10296144" y="8412480"/>
                  </a:cubicBezTo>
                  <a:lnTo>
                    <a:pt x="219456" y="8412480"/>
                  </a:lnTo>
                  <a:cubicBezTo>
                    <a:pt x="98298" y="8412480"/>
                    <a:pt x="0" y="8314182"/>
                    <a:pt x="0" y="8193024"/>
                  </a:cubicBezTo>
                  <a:close/>
                </a:path>
              </a:pathLst>
            </a:custGeom>
            <a:solidFill>
              <a:srgbClr val="E8F5E9"/>
            </a:solidFill>
          </p:spPr>
        </p:sp>
      </p:grpSp>
      <p:grpSp>
        <p:nvGrpSpPr>
          <p:cNvPr name="Group 10" id="10"/>
          <p:cNvGrpSpPr/>
          <p:nvPr/>
        </p:nvGrpSpPr>
        <p:grpSpPr>
          <a:xfrm rot="0">
            <a:off x="1371600" y="3017520"/>
            <a:ext cx="1028700" cy="1028700"/>
            <a:chOff x="0" y="0"/>
            <a:chExt cx="1371600" cy="1371600"/>
          </a:xfrm>
        </p:grpSpPr>
        <p:sp>
          <p:nvSpPr>
            <p:cNvPr name="Freeform 11" id="11"/>
            <p:cNvSpPr/>
            <p:nvPr/>
          </p:nvSpPr>
          <p:spPr>
            <a:xfrm flipH="false" flipV="false" rot="0">
              <a:off x="0" y="0"/>
              <a:ext cx="1371600" cy="1371600"/>
            </a:xfrm>
            <a:custGeom>
              <a:avLst/>
              <a:gdLst/>
              <a:ahLst/>
              <a:cxnLst/>
              <a:rect r="r" b="b" t="t" l="l"/>
              <a:pathLst>
                <a:path h="1371600" w="1371600">
                  <a:moveTo>
                    <a:pt x="0" y="685800"/>
                  </a:moveTo>
                  <a:cubicBezTo>
                    <a:pt x="0" y="307086"/>
                    <a:pt x="307086" y="0"/>
                    <a:pt x="685800" y="0"/>
                  </a:cubicBezTo>
                  <a:cubicBezTo>
                    <a:pt x="1064514" y="0"/>
                    <a:pt x="1371600" y="307086"/>
                    <a:pt x="1371600" y="685800"/>
                  </a:cubicBezTo>
                  <a:cubicBezTo>
                    <a:pt x="1371600" y="1064514"/>
                    <a:pt x="1064514" y="1371600"/>
                    <a:pt x="685800" y="1371600"/>
                  </a:cubicBezTo>
                  <a:cubicBezTo>
                    <a:pt x="307086" y="1371600"/>
                    <a:pt x="0" y="1064514"/>
                    <a:pt x="0" y="685800"/>
                  </a:cubicBezTo>
                  <a:close/>
                </a:path>
              </a:pathLst>
            </a:custGeom>
            <a:solidFill>
              <a:srgbClr val="2E7D32"/>
            </a:solidFill>
          </p:spPr>
        </p:sp>
      </p:grpSp>
      <p:grpSp>
        <p:nvGrpSpPr>
          <p:cNvPr name="Group 12" id="12"/>
          <p:cNvGrpSpPr/>
          <p:nvPr/>
        </p:nvGrpSpPr>
        <p:grpSpPr>
          <a:xfrm rot="0">
            <a:off x="1505331" y="3151251"/>
            <a:ext cx="761238" cy="761238"/>
            <a:chOff x="0" y="0"/>
            <a:chExt cx="1014984" cy="1014984"/>
          </a:xfrm>
        </p:grpSpPr>
        <p:sp>
          <p:nvSpPr>
            <p:cNvPr name="Freeform 13" id="13" descr="/home/claude/gazteak_pptx/icon_calendar.png"/>
            <p:cNvSpPr/>
            <p:nvPr/>
          </p:nvSpPr>
          <p:spPr>
            <a:xfrm flipH="false" flipV="false" rot="0">
              <a:off x="0" y="0"/>
              <a:ext cx="1014984" cy="1014984"/>
            </a:xfrm>
            <a:custGeom>
              <a:avLst/>
              <a:gdLst/>
              <a:ahLst/>
              <a:cxnLst/>
              <a:rect r="r" b="b" t="t" l="l"/>
              <a:pathLst>
                <a:path h="1014984" w="1014984">
                  <a:moveTo>
                    <a:pt x="0" y="0"/>
                  </a:moveTo>
                  <a:lnTo>
                    <a:pt x="1014984" y="0"/>
                  </a:lnTo>
                  <a:lnTo>
                    <a:pt x="1014984" y="1014984"/>
                  </a:lnTo>
                  <a:lnTo>
                    <a:pt x="0" y="1014984"/>
                  </a:lnTo>
                  <a:lnTo>
                    <a:pt x="0" y="0"/>
                  </a:lnTo>
                  <a:close/>
                </a:path>
              </a:pathLst>
            </a:custGeom>
            <a:blipFill>
              <a:blip r:embed="rId4"/>
              <a:stretch>
                <a:fillRect l="0" t="0" r="0" b="0"/>
              </a:stretch>
            </a:blipFill>
          </p:spPr>
        </p:sp>
      </p:grpSp>
      <p:grpSp>
        <p:nvGrpSpPr>
          <p:cNvPr name="Group 14" id="14"/>
          <p:cNvGrpSpPr/>
          <p:nvPr/>
        </p:nvGrpSpPr>
        <p:grpSpPr>
          <a:xfrm rot="0">
            <a:off x="2606040" y="3127248"/>
            <a:ext cx="5897880" cy="685800"/>
            <a:chOff x="0" y="0"/>
            <a:chExt cx="7863840" cy="914400"/>
          </a:xfrm>
        </p:grpSpPr>
        <p:sp>
          <p:nvSpPr>
            <p:cNvPr name="Freeform 15" id="15"/>
            <p:cNvSpPr/>
            <p:nvPr/>
          </p:nvSpPr>
          <p:spPr>
            <a:xfrm flipH="false" flipV="false" rot="0">
              <a:off x="0" y="0"/>
              <a:ext cx="7863840" cy="914400"/>
            </a:xfrm>
            <a:custGeom>
              <a:avLst/>
              <a:gdLst/>
              <a:ahLst/>
              <a:cxnLst/>
              <a:rect r="r" b="b" t="t" l="l"/>
              <a:pathLst>
                <a:path h="914400" w="7863840">
                  <a:moveTo>
                    <a:pt x="0" y="0"/>
                  </a:moveTo>
                  <a:lnTo>
                    <a:pt x="7863840" y="0"/>
                  </a:lnTo>
                  <a:lnTo>
                    <a:pt x="7863840" y="914400"/>
                  </a:lnTo>
                  <a:lnTo>
                    <a:pt x="0" y="914400"/>
                  </a:lnTo>
                  <a:close/>
                </a:path>
              </a:pathLst>
            </a:custGeom>
            <a:blipFill>
              <a:blip r:embed="rId3">
                <a:alphaModFix amt="0"/>
              </a:blip>
              <a:stretch>
                <a:fillRect l="0" t="-117571" r="0" b="-117571"/>
              </a:stretch>
            </a:blipFill>
          </p:spPr>
        </p:sp>
        <p:sp>
          <p:nvSpPr>
            <p:cNvPr name="TextBox 16" id="16"/>
            <p:cNvSpPr txBox="true"/>
            <p:nvPr/>
          </p:nvSpPr>
          <p:spPr>
            <a:xfrm>
              <a:off x="0" y="-19050"/>
              <a:ext cx="7863840" cy="933450"/>
            </a:xfrm>
            <a:prstGeom prst="rect">
              <a:avLst/>
            </a:prstGeom>
          </p:spPr>
          <p:txBody>
            <a:bodyPr anchor="ctr" rtlCol="false" tIns="0" lIns="0" bIns="0" rIns="0"/>
            <a:lstStyle/>
            <a:p>
              <a:pPr algn="l">
                <a:lnSpc>
                  <a:spcPts val="3600"/>
                </a:lnSpc>
              </a:pPr>
              <a:r>
                <a:rPr lang="en-US" sz="3000" b="true">
                  <a:solidFill>
                    <a:srgbClr val="1B3D1E"/>
                  </a:solidFill>
                  <a:latin typeface="Cambria Bold"/>
                  <a:ea typeface="Cambria Bold"/>
                  <a:cs typeface="Cambria Bold"/>
                  <a:sym typeface="Cambria Bold"/>
                </a:rPr>
                <a:t>Eventos</a:t>
              </a:r>
            </a:p>
          </p:txBody>
        </p:sp>
      </p:grpSp>
      <p:grpSp>
        <p:nvGrpSpPr>
          <p:cNvPr name="Group 17" id="17"/>
          <p:cNvGrpSpPr/>
          <p:nvPr/>
        </p:nvGrpSpPr>
        <p:grpSpPr>
          <a:xfrm rot="0">
            <a:off x="1371600" y="4320540"/>
            <a:ext cx="6995160" cy="4251960"/>
            <a:chOff x="0" y="0"/>
            <a:chExt cx="9326880" cy="5669280"/>
          </a:xfrm>
        </p:grpSpPr>
        <p:sp>
          <p:nvSpPr>
            <p:cNvPr name="Freeform 18" id="18"/>
            <p:cNvSpPr/>
            <p:nvPr/>
          </p:nvSpPr>
          <p:spPr>
            <a:xfrm flipH="false" flipV="false" rot="0">
              <a:off x="0" y="0"/>
              <a:ext cx="9326880" cy="5669280"/>
            </a:xfrm>
            <a:custGeom>
              <a:avLst/>
              <a:gdLst/>
              <a:ahLst/>
              <a:cxnLst/>
              <a:rect r="r" b="b" t="t" l="l"/>
              <a:pathLst>
                <a:path h="5669280" w="9326880">
                  <a:moveTo>
                    <a:pt x="0" y="0"/>
                  </a:moveTo>
                  <a:lnTo>
                    <a:pt x="9326880" y="0"/>
                  </a:lnTo>
                  <a:lnTo>
                    <a:pt x="9326880" y="5669280"/>
                  </a:lnTo>
                  <a:lnTo>
                    <a:pt x="0" y="5669280"/>
                  </a:lnTo>
                  <a:close/>
                </a:path>
              </a:pathLst>
            </a:custGeom>
            <a:blipFill>
              <a:blip r:embed="rId3">
                <a:alphaModFix amt="0"/>
              </a:blip>
              <a:stretch>
                <a:fillRect l="-27988" t="0" r="-27988" b="0"/>
              </a:stretch>
            </a:blipFill>
          </p:spPr>
        </p:sp>
        <p:sp>
          <p:nvSpPr>
            <p:cNvPr name="TextBox 19" id="19"/>
            <p:cNvSpPr txBox="true"/>
            <p:nvPr/>
          </p:nvSpPr>
          <p:spPr>
            <a:xfrm>
              <a:off x="0" y="-114300"/>
              <a:ext cx="9326880" cy="5783580"/>
            </a:xfrm>
            <a:prstGeom prst="rect">
              <a:avLst/>
            </a:prstGeom>
          </p:spPr>
          <p:txBody>
            <a:bodyPr anchor="ctr" rtlCol="false" tIns="0" lIns="0" bIns="0" rIns="0"/>
            <a:lstStyle/>
            <a:p>
              <a:pPr algn="l">
                <a:lnSpc>
                  <a:spcPts val="3276"/>
                </a:lnSpc>
              </a:pPr>
              <a:r>
                <a:rPr lang="en-US" sz="2100" b="true">
                  <a:solidFill>
                    <a:srgbClr val="1B3D1E"/>
                  </a:solidFill>
                  <a:latin typeface="Calibri (MS) Bold"/>
                  <a:ea typeface="Calibri (MS) Bold"/>
                  <a:cs typeface="Calibri (MS) Bold"/>
                  <a:sym typeface="Calibri (MS) Bold"/>
                </a:rPr>
                <a:t>Los próximos partidos </a:t>
              </a:r>
              <a:r>
                <a:rPr lang="en-US" sz="2100">
                  <a:solidFill>
                    <a:srgbClr val="1F2E20"/>
                  </a:solidFill>
                  <a:latin typeface="Calibri (MS)"/>
                  <a:ea typeface="Calibri (MS)"/>
                  <a:cs typeface="Calibri (MS)"/>
                  <a:sym typeface="Calibri (MS)"/>
                </a:rPr>
                <a:t>de vuestro hijo o hija.</a:t>
              </a:r>
            </a:p>
            <a:p>
              <a:pPr algn="l">
                <a:lnSpc>
                  <a:spcPts val="3276"/>
                </a:lnSpc>
              </a:pPr>
            </a:p>
            <a:p>
              <a:pPr algn="l">
                <a:lnSpc>
                  <a:spcPts val="3276"/>
                </a:lnSpc>
              </a:pPr>
              <a:r>
                <a:rPr lang="en-US" sz="2100" b="true">
                  <a:solidFill>
                    <a:srgbClr val="1B3D1E"/>
                  </a:solidFill>
                  <a:latin typeface="Calibri (MS) Bold"/>
                  <a:ea typeface="Calibri (MS) Bold"/>
                  <a:cs typeface="Calibri (MS) Bold"/>
                  <a:sym typeface="Calibri (MS) Bold"/>
                </a:rPr>
                <a:t>Los encuentros anteriores </a:t>
              </a:r>
              <a:r>
                <a:rPr lang="en-US" sz="2100">
                  <a:solidFill>
                    <a:srgbClr val="1F2E20"/>
                  </a:solidFill>
                  <a:latin typeface="Calibri (MS)"/>
                  <a:ea typeface="Calibri (MS)"/>
                  <a:cs typeface="Calibri (MS)"/>
                  <a:sym typeface="Calibri (MS)"/>
                </a:rPr>
                <a:t>con su resultado.</a:t>
              </a:r>
            </a:p>
          </p:txBody>
        </p:sp>
      </p:grpSp>
      <p:grpSp>
        <p:nvGrpSpPr>
          <p:cNvPr name="Group 20" id="20"/>
          <p:cNvGrpSpPr/>
          <p:nvPr/>
        </p:nvGrpSpPr>
        <p:grpSpPr>
          <a:xfrm rot="0">
            <a:off x="9395460" y="2606040"/>
            <a:ext cx="7886700" cy="6309360"/>
            <a:chOff x="0" y="0"/>
            <a:chExt cx="10515600" cy="8412480"/>
          </a:xfrm>
        </p:grpSpPr>
        <p:sp>
          <p:nvSpPr>
            <p:cNvPr name="Freeform 21" id="21"/>
            <p:cNvSpPr/>
            <p:nvPr/>
          </p:nvSpPr>
          <p:spPr>
            <a:xfrm flipH="false" flipV="false" rot="0">
              <a:off x="0" y="0"/>
              <a:ext cx="10515600" cy="8412480"/>
            </a:xfrm>
            <a:custGeom>
              <a:avLst/>
              <a:gdLst/>
              <a:ahLst/>
              <a:cxnLst/>
              <a:rect r="r" b="b" t="t" l="l"/>
              <a:pathLst>
                <a:path h="8412480" w="10515600">
                  <a:moveTo>
                    <a:pt x="0" y="219456"/>
                  </a:moveTo>
                  <a:cubicBezTo>
                    <a:pt x="0" y="98298"/>
                    <a:pt x="98298" y="0"/>
                    <a:pt x="219456" y="0"/>
                  </a:cubicBezTo>
                  <a:lnTo>
                    <a:pt x="10296144" y="0"/>
                  </a:lnTo>
                  <a:cubicBezTo>
                    <a:pt x="10417302" y="0"/>
                    <a:pt x="10515600" y="98298"/>
                    <a:pt x="10515600" y="219456"/>
                  </a:cubicBezTo>
                  <a:lnTo>
                    <a:pt x="10515600" y="8193024"/>
                  </a:lnTo>
                  <a:cubicBezTo>
                    <a:pt x="10515600" y="8314182"/>
                    <a:pt x="10417302" y="8412480"/>
                    <a:pt x="10296144" y="8412480"/>
                  </a:cubicBezTo>
                  <a:lnTo>
                    <a:pt x="219456" y="8412480"/>
                  </a:lnTo>
                  <a:cubicBezTo>
                    <a:pt x="98298" y="8412480"/>
                    <a:pt x="0" y="8314182"/>
                    <a:pt x="0" y="8193024"/>
                  </a:cubicBezTo>
                  <a:close/>
                </a:path>
              </a:pathLst>
            </a:custGeom>
            <a:solidFill>
              <a:srgbClr val="2E7D32"/>
            </a:solidFill>
          </p:spPr>
        </p:sp>
      </p:grpSp>
      <p:grpSp>
        <p:nvGrpSpPr>
          <p:cNvPr name="Group 22" id="22"/>
          <p:cNvGrpSpPr/>
          <p:nvPr/>
        </p:nvGrpSpPr>
        <p:grpSpPr>
          <a:xfrm rot="0">
            <a:off x="9806940" y="3017520"/>
            <a:ext cx="1028700" cy="1028700"/>
            <a:chOff x="0" y="0"/>
            <a:chExt cx="1371600" cy="1371600"/>
          </a:xfrm>
        </p:grpSpPr>
        <p:sp>
          <p:nvSpPr>
            <p:cNvPr name="Freeform 23" id="23"/>
            <p:cNvSpPr/>
            <p:nvPr/>
          </p:nvSpPr>
          <p:spPr>
            <a:xfrm flipH="false" flipV="false" rot="0">
              <a:off x="0" y="0"/>
              <a:ext cx="1371600" cy="1371600"/>
            </a:xfrm>
            <a:custGeom>
              <a:avLst/>
              <a:gdLst/>
              <a:ahLst/>
              <a:cxnLst/>
              <a:rect r="r" b="b" t="t" l="l"/>
              <a:pathLst>
                <a:path h="1371600" w="1371600">
                  <a:moveTo>
                    <a:pt x="0" y="685800"/>
                  </a:moveTo>
                  <a:cubicBezTo>
                    <a:pt x="0" y="307086"/>
                    <a:pt x="307086" y="0"/>
                    <a:pt x="685800" y="0"/>
                  </a:cubicBezTo>
                  <a:cubicBezTo>
                    <a:pt x="1064514" y="0"/>
                    <a:pt x="1371600" y="307086"/>
                    <a:pt x="1371600" y="685800"/>
                  </a:cubicBezTo>
                  <a:cubicBezTo>
                    <a:pt x="1371600" y="1064514"/>
                    <a:pt x="1064514" y="1371600"/>
                    <a:pt x="685800" y="1371600"/>
                  </a:cubicBezTo>
                  <a:cubicBezTo>
                    <a:pt x="307086" y="1371600"/>
                    <a:pt x="0" y="1064514"/>
                    <a:pt x="0" y="685800"/>
                  </a:cubicBezTo>
                  <a:close/>
                </a:path>
              </a:pathLst>
            </a:custGeom>
            <a:solidFill>
              <a:srgbClr val="FFFFFF"/>
            </a:solidFill>
          </p:spPr>
        </p:sp>
      </p:grpSp>
      <p:grpSp>
        <p:nvGrpSpPr>
          <p:cNvPr name="Group 24" id="24"/>
          <p:cNvGrpSpPr/>
          <p:nvPr/>
        </p:nvGrpSpPr>
        <p:grpSpPr>
          <a:xfrm rot="0">
            <a:off x="9940671" y="3151251"/>
            <a:ext cx="761238" cy="761238"/>
            <a:chOff x="0" y="0"/>
            <a:chExt cx="1014984" cy="1014984"/>
          </a:xfrm>
        </p:grpSpPr>
        <p:sp>
          <p:nvSpPr>
            <p:cNvPr name="Freeform 25" id="25" descr="/home/claude/gazteak_pptx/icon_barchart_d.png"/>
            <p:cNvSpPr/>
            <p:nvPr/>
          </p:nvSpPr>
          <p:spPr>
            <a:xfrm flipH="false" flipV="false" rot="0">
              <a:off x="0" y="0"/>
              <a:ext cx="1014984" cy="1014984"/>
            </a:xfrm>
            <a:custGeom>
              <a:avLst/>
              <a:gdLst/>
              <a:ahLst/>
              <a:cxnLst/>
              <a:rect r="r" b="b" t="t" l="l"/>
              <a:pathLst>
                <a:path h="1014984" w="1014984">
                  <a:moveTo>
                    <a:pt x="0" y="0"/>
                  </a:moveTo>
                  <a:lnTo>
                    <a:pt x="1014984" y="0"/>
                  </a:lnTo>
                  <a:lnTo>
                    <a:pt x="1014984" y="1014984"/>
                  </a:lnTo>
                  <a:lnTo>
                    <a:pt x="0" y="1014984"/>
                  </a:lnTo>
                  <a:lnTo>
                    <a:pt x="0" y="0"/>
                  </a:lnTo>
                  <a:close/>
                </a:path>
              </a:pathLst>
            </a:custGeom>
            <a:blipFill>
              <a:blip r:embed="rId5"/>
              <a:stretch>
                <a:fillRect l="0" t="0" r="0" b="0"/>
              </a:stretch>
            </a:blipFill>
          </p:spPr>
        </p:sp>
      </p:grpSp>
      <p:grpSp>
        <p:nvGrpSpPr>
          <p:cNvPr name="Group 26" id="26"/>
          <p:cNvGrpSpPr/>
          <p:nvPr/>
        </p:nvGrpSpPr>
        <p:grpSpPr>
          <a:xfrm rot="0">
            <a:off x="11041380" y="3127248"/>
            <a:ext cx="5897880" cy="685800"/>
            <a:chOff x="0" y="0"/>
            <a:chExt cx="7863840" cy="914400"/>
          </a:xfrm>
        </p:grpSpPr>
        <p:sp>
          <p:nvSpPr>
            <p:cNvPr name="Freeform 27" id="27"/>
            <p:cNvSpPr/>
            <p:nvPr/>
          </p:nvSpPr>
          <p:spPr>
            <a:xfrm flipH="false" flipV="false" rot="0">
              <a:off x="0" y="0"/>
              <a:ext cx="7863840" cy="914400"/>
            </a:xfrm>
            <a:custGeom>
              <a:avLst/>
              <a:gdLst/>
              <a:ahLst/>
              <a:cxnLst/>
              <a:rect r="r" b="b" t="t" l="l"/>
              <a:pathLst>
                <a:path h="914400" w="7863840">
                  <a:moveTo>
                    <a:pt x="0" y="0"/>
                  </a:moveTo>
                  <a:lnTo>
                    <a:pt x="7863840" y="0"/>
                  </a:lnTo>
                  <a:lnTo>
                    <a:pt x="7863840" y="914400"/>
                  </a:lnTo>
                  <a:lnTo>
                    <a:pt x="0" y="914400"/>
                  </a:lnTo>
                  <a:close/>
                </a:path>
              </a:pathLst>
            </a:custGeom>
            <a:blipFill>
              <a:blip r:embed="rId3">
                <a:alphaModFix amt="0"/>
              </a:blip>
              <a:stretch>
                <a:fillRect l="0" t="-117571" r="0" b="-117571"/>
              </a:stretch>
            </a:blipFill>
          </p:spPr>
        </p:sp>
        <p:sp>
          <p:nvSpPr>
            <p:cNvPr name="TextBox 28" id="28"/>
            <p:cNvSpPr txBox="true"/>
            <p:nvPr/>
          </p:nvSpPr>
          <p:spPr>
            <a:xfrm>
              <a:off x="0" y="-19050"/>
              <a:ext cx="7863840" cy="933450"/>
            </a:xfrm>
            <a:prstGeom prst="rect">
              <a:avLst/>
            </a:prstGeom>
          </p:spPr>
          <p:txBody>
            <a:bodyPr anchor="ctr" rtlCol="false" tIns="0" lIns="0" bIns="0" rIns="0"/>
            <a:lstStyle/>
            <a:p>
              <a:pPr algn="l">
                <a:lnSpc>
                  <a:spcPts val="3600"/>
                </a:lnSpc>
              </a:pPr>
              <a:r>
                <a:rPr lang="en-US" sz="3000" b="true">
                  <a:solidFill>
                    <a:srgbClr val="FFFFFF"/>
                  </a:solidFill>
                  <a:latin typeface="Cambria Bold"/>
                  <a:ea typeface="Cambria Bold"/>
                  <a:cs typeface="Cambria Bold"/>
                  <a:sym typeface="Cambria Bold"/>
                </a:rPr>
                <a:t>Resultados</a:t>
              </a:r>
            </a:p>
          </p:txBody>
        </p:sp>
      </p:grpSp>
      <p:grpSp>
        <p:nvGrpSpPr>
          <p:cNvPr name="Group 29" id="29"/>
          <p:cNvGrpSpPr/>
          <p:nvPr/>
        </p:nvGrpSpPr>
        <p:grpSpPr>
          <a:xfrm rot="0">
            <a:off x="9806940" y="4320540"/>
            <a:ext cx="6995160" cy="4251960"/>
            <a:chOff x="0" y="0"/>
            <a:chExt cx="9326880" cy="5669280"/>
          </a:xfrm>
        </p:grpSpPr>
        <p:sp>
          <p:nvSpPr>
            <p:cNvPr name="Freeform 30" id="30"/>
            <p:cNvSpPr/>
            <p:nvPr/>
          </p:nvSpPr>
          <p:spPr>
            <a:xfrm flipH="false" flipV="false" rot="0">
              <a:off x="0" y="0"/>
              <a:ext cx="9326880" cy="5669280"/>
            </a:xfrm>
            <a:custGeom>
              <a:avLst/>
              <a:gdLst/>
              <a:ahLst/>
              <a:cxnLst/>
              <a:rect r="r" b="b" t="t" l="l"/>
              <a:pathLst>
                <a:path h="5669280" w="9326880">
                  <a:moveTo>
                    <a:pt x="0" y="0"/>
                  </a:moveTo>
                  <a:lnTo>
                    <a:pt x="9326880" y="0"/>
                  </a:lnTo>
                  <a:lnTo>
                    <a:pt x="9326880" y="5669280"/>
                  </a:lnTo>
                  <a:lnTo>
                    <a:pt x="0" y="5669280"/>
                  </a:lnTo>
                  <a:close/>
                </a:path>
              </a:pathLst>
            </a:custGeom>
            <a:blipFill>
              <a:blip r:embed="rId3">
                <a:alphaModFix amt="0"/>
              </a:blip>
              <a:stretch>
                <a:fillRect l="-27988" t="0" r="-27988" b="0"/>
              </a:stretch>
            </a:blipFill>
          </p:spPr>
        </p:sp>
        <p:sp>
          <p:nvSpPr>
            <p:cNvPr name="TextBox 31" id="31"/>
            <p:cNvSpPr txBox="true"/>
            <p:nvPr/>
          </p:nvSpPr>
          <p:spPr>
            <a:xfrm>
              <a:off x="0" y="-47625"/>
              <a:ext cx="9326880" cy="5716905"/>
            </a:xfrm>
            <a:prstGeom prst="rect">
              <a:avLst/>
            </a:prstGeom>
          </p:spPr>
          <p:txBody>
            <a:bodyPr anchor="ctr" rtlCol="false" tIns="0" lIns="0" bIns="0" rIns="0"/>
            <a:lstStyle/>
            <a:p>
              <a:pPr algn="l">
                <a:lnSpc>
                  <a:spcPts val="2520"/>
                </a:lnSpc>
              </a:pPr>
              <a:r>
                <a:rPr lang="en-US" sz="2100">
                  <a:solidFill>
                    <a:srgbClr val="E4F2E4"/>
                  </a:solidFill>
                  <a:latin typeface="Calibri (MS)"/>
                  <a:ea typeface="Calibri (MS)"/>
                  <a:cs typeface="Calibri (MS)"/>
                  <a:sym typeface="Calibri (MS)"/>
                </a:rPr>
                <a:t>Cómo van los equipos del club, agrupados por equipo, para no perderos ningún partido y seguir la marcha del equipo.</a:t>
              </a:r>
            </a:p>
          </p:txBody>
        </p:sp>
      </p:grpSp>
      <p:grpSp>
        <p:nvGrpSpPr>
          <p:cNvPr name="Group 32" id="32"/>
          <p:cNvGrpSpPr/>
          <p:nvPr/>
        </p:nvGrpSpPr>
        <p:grpSpPr>
          <a:xfrm rot="0">
            <a:off x="685800" y="9669780"/>
            <a:ext cx="6858000" cy="411480"/>
            <a:chOff x="0" y="0"/>
            <a:chExt cx="9144000" cy="548640"/>
          </a:xfrm>
        </p:grpSpPr>
        <p:sp>
          <p:nvSpPr>
            <p:cNvPr name="Freeform 33" id="33"/>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34" id="34"/>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35" id="35"/>
          <p:cNvGrpSpPr/>
          <p:nvPr/>
        </p:nvGrpSpPr>
        <p:grpSpPr>
          <a:xfrm rot="0">
            <a:off x="16911828" y="9669780"/>
            <a:ext cx="685800" cy="411480"/>
            <a:chOff x="0" y="0"/>
            <a:chExt cx="914400" cy="548640"/>
          </a:xfrm>
        </p:grpSpPr>
        <p:sp>
          <p:nvSpPr>
            <p:cNvPr name="Freeform 36" id="36"/>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37" id="37"/>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19</a:t>
              </a: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B3D1E"/>
        </a:solidFill>
      </p:bgPr>
    </p:bg>
    <p:spTree>
      <p:nvGrpSpPr>
        <p:cNvPr id="1" name=""/>
        <p:cNvGrpSpPr/>
        <p:nvPr/>
      </p:nvGrpSpPr>
      <p:grpSpPr>
        <a:xfrm>
          <a:off x="0" y="0"/>
          <a:ext cx="0" cy="0"/>
          <a:chOff x="0" y="0"/>
          <a:chExt cx="0" cy="0"/>
        </a:xfrm>
      </p:grpSpPr>
      <p:grpSp>
        <p:nvGrpSpPr>
          <p:cNvPr name="Group 2" id="2"/>
          <p:cNvGrpSpPr/>
          <p:nvPr/>
        </p:nvGrpSpPr>
        <p:grpSpPr>
          <a:xfrm rot="0">
            <a:off x="-2743200" y="5212080"/>
            <a:ext cx="8229600" cy="8229600"/>
            <a:chOff x="0" y="0"/>
            <a:chExt cx="10972800" cy="10972800"/>
          </a:xfrm>
        </p:grpSpPr>
        <p:sp>
          <p:nvSpPr>
            <p:cNvPr name="Freeform 3" id="3"/>
            <p:cNvSpPr/>
            <p:nvPr/>
          </p:nvSpPr>
          <p:spPr>
            <a:xfrm flipH="false" flipV="false" rot="0">
              <a:off x="0" y="0"/>
              <a:ext cx="10972800" cy="10972800"/>
            </a:xfrm>
            <a:custGeom>
              <a:avLst/>
              <a:gdLst/>
              <a:ahLst/>
              <a:cxnLst/>
              <a:rect r="r" b="b" t="t" l="l"/>
              <a:pathLst>
                <a:path h="10972800" w="10972800">
                  <a:moveTo>
                    <a:pt x="0" y="5486400"/>
                  </a:moveTo>
                  <a:cubicBezTo>
                    <a:pt x="0" y="2456307"/>
                    <a:pt x="2456307" y="0"/>
                    <a:pt x="5486400" y="0"/>
                  </a:cubicBezTo>
                  <a:cubicBezTo>
                    <a:pt x="8516493" y="0"/>
                    <a:pt x="10972800" y="2456307"/>
                    <a:pt x="10972800" y="5486400"/>
                  </a:cubicBezTo>
                  <a:cubicBezTo>
                    <a:pt x="10972800" y="8516493"/>
                    <a:pt x="8516493" y="10972800"/>
                    <a:pt x="5486400" y="10972800"/>
                  </a:cubicBezTo>
                  <a:cubicBezTo>
                    <a:pt x="2456307" y="10972800"/>
                    <a:pt x="0" y="8516493"/>
                    <a:pt x="0" y="5486400"/>
                  </a:cubicBezTo>
                  <a:close/>
                </a:path>
              </a:pathLst>
            </a:custGeom>
            <a:solidFill>
              <a:srgbClr val="245F28"/>
            </a:solidFill>
          </p:spPr>
        </p:sp>
      </p:grpSp>
      <p:grpSp>
        <p:nvGrpSpPr>
          <p:cNvPr name="Group 4" id="4"/>
          <p:cNvGrpSpPr/>
          <p:nvPr/>
        </p:nvGrpSpPr>
        <p:grpSpPr>
          <a:xfrm rot="0">
            <a:off x="960120" y="754380"/>
            <a:ext cx="10972800" cy="960120"/>
            <a:chOff x="0" y="0"/>
            <a:chExt cx="14630400" cy="1280160"/>
          </a:xfrm>
        </p:grpSpPr>
        <p:sp>
          <p:nvSpPr>
            <p:cNvPr name="Freeform 5" id="5"/>
            <p:cNvSpPr/>
            <p:nvPr/>
          </p:nvSpPr>
          <p:spPr>
            <a:xfrm flipH="false" flipV="false" rot="0">
              <a:off x="0" y="0"/>
              <a:ext cx="14630400" cy="1280160"/>
            </a:xfrm>
            <a:custGeom>
              <a:avLst/>
              <a:gdLst/>
              <a:ahLst/>
              <a:cxnLst/>
              <a:rect r="r" b="b" t="t" l="l"/>
              <a:pathLst>
                <a:path h="1280160" w="14630400">
                  <a:moveTo>
                    <a:pt x="0" y="0"/>
                  </a:moveTo>
                  <a:lnTo>
                    <a:pt x="14630400" y="0"/>
                  </a:lnTo>
                  <a:lnTo>
                    <a:pt x="14630400" y="1280160"/>
                  </a:lnTo>
                  <a:lnTo>
                    <a:pt x="0" y="1280160"/>
                  </a:lnTo>
                  <a:close/>
                </a:path>
              </a:pathLst>
            </a:custGeom>
            <a:blipFill>
              <a:blip r:embed="rId3">
                <a:alphaModFix amt="0"/>
              </a:blip>
              <a:stretch>
                <a:fillRect l="0" t="-172686" r="0" b="-172686"/>
              </a:stretch>
            </a:blipFill>
          </p:spPr>
        </p:sp>
        <p:sp>
          <p:nvSpPr>
            <p:cNvPr name="TextBox 6" id="6"/>
            <p:cNvSpPr txBox="true"/>
            <p:nvPr/>
          </p:nvSpPr>
          <p:spPr>
            <a:xfrm>
              <a:off x="0" y="-9525"/>
              <a:ext cx="14630400" cy="1289685"/>
            </a:xfrm>
            <a:prstGeom prst="rect">
              <a:avLst/>
            </a:prstGeom>
          </p:spPr>
          <p:txBody>
            <a:bodyPr anchor="ctr" rtlCol="false" tIns="0" lIns="0" bIns="0" rIns="0"/>
            <a:lstStyle/>
            <a:p>
              <a:pPr algn="l">
                <a:lnSpc>
                  <a:spcPts val="5759"/>
                </a:lnSpc>
              </a:pPr>
              <a:r>
                <a:rPr lang="en-US" sz="4800" b="true">
                  <a:solidFill>
                    <a:srgbClr val="FFFFFF"/>
                  </a:solidFill>
                  <a:latin typeface="Cambria Bold"/>
                  <a:ea typeface="Cambria Bold"/>
                  <a:cs typeface="Cambria Bold"/>
                  <a:sym typeface="Cambria Bold"/>
                </a:rPr>
                <a:t>El carné digital con QR</a:t>
              </a:r>
            </a:p>
          </p:txBody>
        </p:sp>
      </p:grpSp>
      <p:grpSp>
        <p:nvGrpSpPr>
          <p:cNvPr name="Group 7" id="7"/>
          <p:cNvGrpSpPr/>
          <p:nvPr/>
        </p:nvGrpSpPr>
        <p:grpSpPr>
          <a:xfrm rot="0">
            <a:off x="960120" y="1645920"/>
            <a:ext cx="10972800" cy="548640"/>
            <a:chOff x="0" y="0"/>
            <a:chExt cx="14630400" cy="731520"/>
          </a:xfrm>
        </p:grpSpPr>
        <p:sp>
          <p:nvSpPr>
            <p:cNvPr name="Freeform 8" id="8"/>
            <p:cNvSpPr/>
            <p:nvPr/>
          </p:nvSpPr>
          <p:spPr>
            <a:xfrm flipH="false" flipV="false" rot="0">
              <a:off x="0" y="0"/>
              <a:ext cx="14630400" cy="731520"/>
            </a:xfrm>
            <a:custGeom>
              <a:avLst/>
              <a:gdLst/>
              <a:ahLst/>
              <a:cxnLst/>
              <a:rect r="r" b="b" t="t" l="l"/>
              <a:pathLst>
                <a:path h="731520" w="14630400">
                  <a:moveTo>
                    <a:pt x="0" y="0"/>
                  </a:moveTo>
                  <a:lnTo>
                    <a:pt x="14630400" y="0"/>
                  </a:lnTo>
                  <a:lnTo>
                    <a:pt x="14630400" y="731520"/>
                  </a:lnTo>
                  <a:lnTo>
                    <a:pt x="0" y="731520"/>
                  </a:lnTo>
                  <a:close/>
                </a:path>
              </a:pathLst>
            </a:custGeom>
            <a:blipFill>
              <a:blip r:embed="rId3">
                <a:alphaModFix amt="0"/>
              </a:blip>
              <a:stretch>
                <a:fillRect l="0" t="-339700" r="0" b="-339700"/>
              </a:stretch>
            </a:blipFill>
          </p:spPr>
        </p:sp>
        <p:sp>
          <p:nvSpPr>
            <p:cNvPr name="TextBox 9" id="9"/>
            <p:cNvSpPr txBox="true"/>
            <p:nvPr/>
          </p:nvSpPr>
          <p:spPr>
            <a:xfrm>
              <a:off x="0" y="-47625"/>
              <a:ext cx="14630400" cy="779145"/>
            </a:xfrm>
            <a:prstGeom prst="rect">
              <a:avLst/>
            </a:prstGeom>
          </p:spPr>
          <p:txBody>
            <a:bodyPr anchor="ctr" rtlCol="false" tIns="0" lIns="0" bIns="0" rIns="0"/>
            <a:lstStyle/>
            <a:p>
              <a:pPr algn="l">
                <a:lnSpc>
                  <a:spcPts val="2520"/>
                </a:lnSpc>
              </a:pPr>
              <a:r>
                <a:rPr lang="en-US" sz="2100">
                  <a:solidFill>
                    <a:srgbClr val="CFE8D0"/>
                  </a:solidFill>
                  <a:latin typeface="Calibri (MS)"/>
                  <a:ea typeface="Calibri (MS)"/>
                  <a:cs typeface="Calibri (MS)"/>
                  <a:sym typeface="Calibri (MS)"/>
                </a:rPr>
                <a:t>Cada jugador tiene su carné digital en el móvil</a:t>
              </a:r>
            </a:p>
          </p:txBody>
        </p:sp>
      </p:grpSp>
      <p:grpSp>
        <p:nvGrpSpPr>
          <p:cNvPr name="Group 10" id="10"/>
          <p:cNvGrpSpPr/>
          <p:nvPr/>
        </p:nvGrpSpPr>
        <p:grpSpPr>
          <a:xfrm rot="0">
            <a:off x="960120" y="3017520"/>
            <a:ext cx="822960" cy="822960"/>
            <a:chOff x="0" y="0"/>
            <a:chExt cx="1097280" cy="1097280"/>
          </a:xfrm>
        </p:grpSpPr>
        <p:sp>
          <p:nvSpPr>
            <p:cNvPr name="Freeform 11" id="11"/>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12" id="12"/>
          <p:cNvGrpSpPr/>
          <p:nvPr/>
        </p:nvGrpSpPr>
        <p:grpSpPr>
          <a:xfrm rot="0">
            <a:off x="1067105" y="3124505"/>
            <a:ext cx="608990" cy="608990"/>
            <a:chOff x="0" y="0"/>
            <a:chExt cx="811987" cy="811987"/>
          </a:xfrm>
        </p:grpSpPr>
        <p:sp>
          <p:nvSpPr>
            <p:cNvPr name="Freeform 13" id="13" descr="/home/claude/gazteak_pptx/icon_shield.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4"/>
              <a:stretch>
                <a:fillRect l="0" t="0" r="6" b="6"/>
              </a:stretch>
            </a:blipFill>
          </p:spPr>
        </p:sp>
      </p:grpSp>
      <p:grpSp>
        <p:nvGrpSpPr>
          <p:cNvPr name="Group 14" id="14"/>
          <p:cNvGrpSpPr/>
          <p:nvPr/>
        </p:nvGrpSpPr>
        <p:grpSpPr>
          <a:xfrm rot="0">
            <a:off x="2057400" y="3044952"/>
            <a:ext cx="8641080" cy="822960"/>
            <a:chOff x="0" y="0"/>
            <a:chExt cx="11521440" cy="1097280"/>
          </a:xfrm>
        </p:grpSpPr>
        <p:sp>
          <p:nvSpPr>
            <p:cNvPr name="Freeform 15" id="15"/>
            <p:cNvSpPr/>
            <p:nvPr/>
          </p:nvSpPr>
          <p:spPr>
            <a:xfrm flipH="false" flipV="false" rot="0">
              <a:off x="0" y="0"/>
              <a:ext cx="11521440" cy="1097280"/>
            </a:xfrm>
            <a:custGeom>
              <a:avLst/>
              <a:gdLst/>
              <a:ahLst/>
              <a:cxnLst/>
              <a:rect r="r" b="b" t="t" l="l"/>
              <a:pathLst>
                <a:path h="1097280" w="11521440">
                  <a:moveTo>
                    <a:pt x="0" y="0"/>
                  </a:moveTo>
                  <a:lnTo>
                    <a:pt x="11521440" y="0"/>
                  </a:lnTo>
                  <a:lnTo>
                    <a:pt x="11521440" y="1097280"/>
                  </a:lnTo>
                  <a:lnTo>
                    <a:pt x="0" y="1097280"/>
                  </a:lnTo>
                  <a:close/>
                </a:path>
              </a:pathLst>
            </a:custGeom>
            <a:blipFill>
              <a:blip r:embed="rId3">
                <a:alphaModFix amt="0"/>
              </a:blip>
              <a:stretch>
                <a:fillRect l="0" t="-154592" r="0" b="-154592"/>
              </a:stretch>
            </a:blipFill>
          </p:spPr>
        </p:sp>
        <p:sp>
          <p:nvSpPr>
            <p:cNvPr name="TextBox 16" id="16"/>
            <p:cNvSpPr txBox="true"/>
            <p:nvPr/>
          </p:nvSpPr>
          <p:spPr>
            <a:xfrm>
              <a:off x="0" y="-47625"/>
              <a:ext cx="11521440" cy="1144905"/>
            </a:xfrm>
            <a:prstGeom prst="rect">
              <a:avLst/>
            </a:prstGeom>
          </p:spPr>
          <p:txBody>
            <a:bodyPr anchor="ctr" rtlCol="false" tIns="0" lIns="0" bIns="0" rIns="0"/>
            <a:lstStyle/>
            <a:p>
              <a:pPr algn="l">
                <a:lnSpc>
                  <a:spcPts val="2520"/>
                </a:lnSpc>
              </a:pPr>
              <a:r>
                <a:rPr lang="en-US" sz="2100">
                  <a:solidFill>
                    <a:srgbClr val="FFFFFF"/>
                  </a:solidFill>
                  <a:latin typeface="Calibri (MS)"/>
                  <a:ea typeface="Calibri (MS)"/>
                  <a:cs typeface="Calibri (MS)"/>
                  <a:sym typeface="Calibri (MS)"/>
                </a:rPr>
                <a:t>Lleva un código QR seguro y verificable.</a:t>
              </a:r>
            </a:p>
          </p:txBody>
        </p:sp>
      </p:grpSp>
      <p:grpSp>
        <p:nvGrpSpPr>
          <p:cNvPr name="Group 17" id="17"/>
          <p:cNvGrpSpPr/>
          <p:nvPr/>
        </p:nvGrpSpPr>
        <p:grpSpPr>
          <a:xfrm rot="0">
            <a:off x="960120" y="4183380"/>
            <a:ext cx="822960" cy="822960"/>
            <a:chOff x="0" y="0"/>
            <a:chExt cx="1097280" cy="1097280"/>
          </a:xfrm>
        </p:grpSpPr>
        <p:sp>
          <p:nvSpPr>
            <p:cNvPr name="Freeform 18" id="18"/>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19" id="19"/>
          <p:cNvGrpSpPr/>
          <p:nvPr/>
        </p:nvGrpSpPr>
        <p:grpSpPr>
          <a:xfrm rot="0">
            <a:off x="1067105" y="4290365"/>
            <a:ext cx="608990" cy="608990"/>
            <a:chOff x="0" y="0"/>
            <a:chExt cx="811987" cy="811987"/>
          </a:xfrm>
        </p:grpSpPr>
        <p:sp>
          <p:nvSpPr>
            <p:cNvPr name="Freeform 20" id="20" descr="/home/claude/gazteak_pptx/icon_smartphone.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5"/>
              <a:stretch>
                <a:fillRect l="0" t="0" r="6" b="6"/>
              </a:stretch>
            </a:blipFill>
          </p:spPr>
        </p:sp>
      </p:grpSp>
      <p:grpSp>
        <p:nvGrpSpPr>
          <p:cNvPr name="Group 21" id="21"/>
          <p:cNvGrpSpPr/>
          <p:nvPr/>
        </p:nvGrpSpPr>
        <p:grpSpPr>
          <a:xfrm rot="0">
            <a:off x="2057400" y="4210812"/>
            <a:ext cx="8641080" cy="822960"/>
            <a:chOff x="0" y="0"/>
            <a:chExt cx="11521440" cy="1097280"/>
          </a:xfrm>
        </p:grpSpPr>
        <p:sp>
          <p:nvSpPr>
            <p:cNvPr name="Freeform 22" id="22"/>
            <p:cNvSpPr/>
            <p:nvPr/>
          </p:nvSpPr>
          <p:spPr>
            <a:xfrm flipH="false" flipV="false" rot="0">
              <a:off x="0" y="0"/>
              <a:ext cx="11521440" cy="1097280"/>
            </a:xfrm>
            <a:custGeom>
              <a:avLst/>
              <a:gdLst/>
              <a:ahLst/>
              <a:cxnLst/>
              <a:rect r="r" b="b" t="t" l="l"/>
              <a:pathLst>
                <a:path h="1097280" w="11521440">
                  <a:moveTo>
                    <a:pt x="0" y="0"/>
                  </a:moveTo>
                  <a:lnTo>
                    <a:pt x="11521440" y="0"/>
                  </a:lnTo>
                  <a:lnTo>
                    <a:pt x="11521440" y="1097280"/>
                  </a:lnTo>
                  <a:lnTo>
                    <a:pt x="0" y="1097280"/>
                  </a:lnTo>
                  <a:close/>
                </a:path>
              </a:pathLst>
            </a:custGeom>
            <a:blipFill>
              <a:blip r:embed="rId3">
                <a:alphaModFix amt="0"/>
              </a:blip>
              <a:stretch>
                <a:fillRect l="0" t="-154592" r="0" b="-154592"/>
              </a:stretch>
            </a:blipFill>
          </p:spPr>
        </p:sp>
        <p:sp>
          <p:nvSpPr>
            <p:cNvPr name="TextBox 23" id="23"/>
            <p:cNvSpPr txBox="true"/>
            <p:nvPr/>
          </p:nvSpPr>
          <p:spPr>
            <a:xfrm>
              <a:off x="0" y="-47625"/>
              <a:ext cx="11521440" cy="1144905"/>
            </a:xfrm>
            <a:prstGeom prst="rect">
              <a:avLst/>
            </a:prstGeom>
          </p:spPr>
          <p:txBody>
            <a:bodyPr anchor="ctr" rtlCol="false" tIns="0" lIns="0" bIns="0" rIns="0"/>
            <a:lstStyle/>
            <a:p>
              <a:pPr algn="l">
                <a:lnSpc>
                  <a:spcPts val="2520"/>
                </a:lnSpc>
              </a:pPr>
              <a:r>
                <a:rPr lang="en-US" sz="2100">
                  <a:solidFill>
                    <a:srgbClr val="FFFFFF"/>
                  </a:solidFill>
                  <a:latin typeface="Calibri (MS)"/>
                  <a:ea typeface="Calibri (MS)"/>
                  <a:cs typeface="Calibri (MS)"/>
                  <a:sym typeface="Calibri (MS)"/>
                </a:rPr>
                <a:t>Siempre disponible en el teléfono: sin plástico ni impresiones.</a:t>
              </a:r>
            </a:p>
          </p:txBody>
        </p:sp>
      </p:grpSp>
      <p:grpSp>
        <p:nvGrpSpPr>
          <p:cNvPr name="Group 24" id="24"/>
          <p:cNvGrpSpPr/>
          <p:nvPr/>
        </p:nvGrpSpPr>
        <p:grpSpPr>
          <a:xfrm rot="0">
            <a:off x="960120" y="5349240"/>
            <a:ext cx="822960" cy="822960"/>
            <a:chOff x="0" y="0"/>
            <a:chExt cx="1097280" cy="1097280"/>
          </a:xfrm>
        </p:grpSpPr>
        <p:sp>
          <p:nvSpPr>
            <p:cNvPr name="Freeform 25" id="25"/>
            <p:cNvSpPr/>
            <p:nvPr/>
          </p:nvSpPr>
          <p:spPr>
            <a:xfrm flipH="false" flipV="false" rot="0">
              <a:off x="0" y="0"/>
              <a:ext cx="1097280" cy="1097280"/>
            </a:xfrm>
            <a:custGeom>
              <a:avLst/>
              <a:gdLst/>
              <a:ahLst/>
              <a:cxnLst/>
              <a:rect r="r" b="b" t="t" l="l"/>
              <a:pathLst>
                <a:path h="1097280" w="1097280">
                  <a:moveTo>
                    <a:pt x="0" y="548640"/>
                  </a:moveTo>
                  <a:cubicBezTo>
                    <a:pt x="0" y="245618"/>
                    <a:pt x="245618" y="0"/>
                    <a:pt x="548640" y="0"/>
                  </a:cubicBezTo>
                  <a:cubicBezTo>
                    <a:pt x="851662" y="0"/>
                    <a:pt x="1097280" y="245618"/>
                    <a:pt x="1097280" y="548640"/>
                  </a:cubicBezTo>
                  <a:cubicBezTo>
                    <a:pt x="1097280" y="851662"/>
                    <a:pt x="851662" y="1097280"/>
                    <a:pt x="548640" y="1097280"/>
                  </a:cubicBezTo>
                  <a:cubicBezTo>
                    <a:pt x="245618" y="1097280"/>
                    <a:pt x="0" y="851662"/>
                    <a:pt x="0" y="548640"/>
                  </a:cubicBezTo>
                  <a:close/>
                </a:path>
              </a:pathLst>
            </a:custGeom>
            <a:solidFill>
              <a:srgbClr val="2E7D32"/>
            </a:solidFill>
          </p:spPr>
        </p:sp>
      </p:grpSp>
      <p:grpSp>
        <p:nvGrpSpPr>
          <p:cNvPr name="Group 26" id="26"/>
          <p:cNvGrpSpPr/>
          <p:nvPr/>
        </p:nvGrpSpPr>
        <p:grpSpPr>
          <a:xfrm rot="0">
            <a:off x="1067105" y="5456225"/>
            <a:ext cx="608990" cy="608990"/>
            <a:chOff x="0" y="0"/>
            <a:chExt cx="811987" cy="811987"/>
          </a:xfrm>
        </p:grpSpPr>
        <p:sp>
          <p:nvSpPr>
            <p:cNvPr name="Freeform 27" id="27" descr="/home/claude/gazteak_pptx/icon_checkcircle.png"/>
            <p:cNvSpPr/>
            <p:nvPr/>
          </p:nvSpPr>
          <p:spPr>
            <a:xfrm flipH="false" flipV="false" rot="0">
              <a:off x="0" y="0"/>
              <a:ext cx="812038" cy="812038"/>
            </a:xfrm>
            <a:custGeom>
              <a:avLst/>
              <a:gdLst/>
              <a:ahLst/>
              <a:cxnLst/>
              <a:rect r="r" b="b" t="t" l="l"/>
              <a:pathLst>
                <a:path h="812038" w="812038">
                  <a:moveTo>
                    <a:pt x="0" y="0"/>
                  </a:moveTo>
                  <a:lnTo>
                    <a:pt x="812038" y="0"/>
                  </a:lnTo>
                  <a:lnTo>
                    <a:pt x="812038" y="812038"/>
                  </a:lnTo>
                  <a:lnTo>
                    <a:pt x="0" y="812038"/>
                  </a:lnTo>
                  <a:lnTo>
                    <a:pt x="0" y="0"/>
                  </a:lnTo>
                  <a:close/>
                </a:path>
              </a:pathLst>
            </a:custGeom>
            <a:blipFill>
              <a:blip r:embed="rId6"/>
              <a:stretch>
                <a:fillRect l="0" t="0" r="6" b="6"/>
              </a:stretch>
            </a:blipFill>
          </p:spPr>
        </p:sp>
      </p:grpSp>
      <p:grpSp>
        <p:nvGrpSpPr>
          <p:cNvPr name="Group 28" id="28"/>
          <p:cNvGrpSpPr/>
          <p:nvPr/>
        </p:nvGrpSpPr>
        <p:grpSpPr>
          <a:xfrm rot="0">
            <a:off x="2057400" y="5376672"/>
            <a:ext cx="8641080" cy="822960"/>
            <a:chOff x="0" y="0"/>
            <a:chExt cx="11521440" cy="1097280"/>
          </a:xfrm>
        </p:grpSpPr>
        <p:sp>
          <p:nvSpPr>
            <p:cNvPr name="Freeform 29" id="29"/>
            <p:cNvSpPr/>
            <p:nvPr/>
          </p:nvSpPr>
          <p:spPr>
            <a:xfrm flipH="false" flipV="false" rot="0">
              <a:off x="0" y="0"/>
              <a:ext cx="11521440" cy="1097280"/>
            </a:xfrm>
            <a:custGeom>
              <a:avLst/>
              <a:gdLst/>
              <a:ahLst/>
              <a:cxnLst/>
              <a:rect r="r" b="b" t="t" l="l"/>
              <a:pathLst>
                <a:path h="1097280" w="11521440">
                  <a:moveTo>
                    <a:pt x="0" y="0"/>
                  </a:moveTo>
                  <a:lnTo>
                    <a:pt x="11521440" y="0"/>
                  </a:lnTo>
                  <a:lnTo>
                    <a:pt x="11521440" y="1097280"/>
                  </a:lnTo>
                  <a:lnTo>
                    <a:pt x="0" y="1097280"/>
                  </a:lnTo>
                  <a:close/>
                </a:path>
              </a:pathLst>
            </a:custGeom>
            <a:blipFill>
              <a:blip r:embed="rId3">
                <a:alphaModFix amt="0"/>
              </a:blip>
              <a:stretch>
                <a:fillRect l="0" t="-154592" r="0" b="-154592"/>
              </a:stretch>
            </a:blipFill>
          </p:spPr>
        </p:sp>
        <p:sp>
          <p:nvSpPr>
            <p:cNvPr name="TextBox 30" id="30"/>
            <p:cNvSpPr txBox="true"/>
            <p:nvPr/>
          </p:nvSpPr>
          <p:spPr>
            <a:xfrm>
              <a:off x="0" y="-47625"/>
              <a:ext cx="11521440" cy="1144905"/>
            </a:xfrm>
            <a:prstGeom prst="rect">
              <a:avLst/>
            </a:prstGeom>
          </p:spPr>
          <p:txBody>
            <a:bodyPr anchor="ctr" rtlCol="false" tIns="0" lIns="0" bIns="0" rIns="0"/>
            <a:lstStyle/>
            <a:p>
              <a:pPr algn="l">
                <a:lnSpc>
                  <a:spcPts val="2520"/>
                </a:lnSpc>
              </a:pPr>
              <a:r>
                <a:rPr lang="en-US" sz="2100">
                  <a:solidFill>
                    <a:srgbClr val="FFFFFF"/>
                  </a:solidFill>
                  <a:latin typeface="Calibri (MS)"/>
                  <a:ea typeface="Calibri (MS)"/>
                  <a:cs typeface="Calibri (MS)"/>
                  <a:sym typeface="Calibri (MS)"/>
                </a:rPr>
                <a:t>Sirve para la acreditación y el acceso en el club.</a:t>
              </a:r>
            </a:p>
          </p:txBody>
        </p:sp>
      </p:grpSp>
      <p:grpSp>
        <p:nvGrpSpPr>
          <p:cNvPr name="Group 31" id="31"/>
          <p:cNvGrpSpPr/>
          <p:nvPr/>
        </p:nvGrpSpPr>
        <p:grpSpPr>
          <a:xfrm rot="0">
            <a:off x="960120" y="7063740"/>
            <a:ext cx="9738360" cy="1920240"/>
            <a:chOff x="0" y="0"/>
            <a:chExt cx="12984480" cy="2560320"/>
          </a:xfrm>
        </p:grpSpPr>
        <p:sp>
          <p:nvSpPr>
            <p:cNvPr name="Freeform 32" id="32"/>
            <p:cNvSpPr/>
            <p:nvPr/>
          </p:nvSpPr>
          <p:spPr>
            <a:xfrm flipH="false" flipV="false" rot="0">
              <a:off x="0" y="0"/>
              <a:ext cx="12984480" cy="2560320"/>
            </a:xfrm>
            <a:custGeom>
              <a:avLst/>
              <a:gdLst/>
              <a:ahLst/>
              <a:cxnLst/>
              <a:rect r="r" b="b" t="t" l="l"/>
              <a:pathLst>
                <a:path h="2560320" w="12984480">
                  <a:moveTo>
                    <a:pt x="0" y="182880"/>
                  </a:moveTo>
                  <a:cubicBezTo>
                    <a:pt x="0" y="81915"/>
                    <a:pt x="81915" y="0"/>
                    <a:pt x="182880" y="0"/>
                  </a:cubicBezTo>
                  <a:lnTo>
                    <a:pt x="12801600" y="0"/>
                  </a:lnTo>
                  <a:cubicBezTo>
                    <a:pt x="12902565" y="0"/>
                    <a:pt x="12984480" y="81915"/>
                    <a:pt x="12984480" y="182880"/>
                  </a:cubicBezTo>
                  <a:lnTo>
                    <a:pt x="12984480" y="2377440"/>
                  </a:lnTo>
                  <a:cubicBezTo>
                    <a:pt x="12984480" y="2478405"/>
                    <a:pt x="12902565" y="2560320"/>
                    <a:pt x="12801600" y="2560320"/>
                  </a:cubicBezTo>
                  <a:lnTo>
                    <a:pt x="182880" y="2560320"/>
                  </a:lnTo>
                  <a:cubicBezTo>
                    <a:pt x="81915" y="2560320"/>
                    <a:pt x="0" y="2478405"/>
                    <a:pt x="0" y="2377440"/>
                  </a:cubicBezTo>
                  <a:close/>
                </a:path>
              </a:pathLst>
            </a:custGeom>
            <a:solidFill>
              <a:srgbClr val="2E7D32"/>
            </a:solidFill>
          </p:spPr>
        </p:sp>
      </p:grpSp>
      <p:grpSp>
        <p:nvGrpSpPr>
          <p:cNvPr name="Group 33" id="33"/>
          <p:cNvGrpSpPr/>
          <p:nvPr/>
        </p:nvGrpSpPr>
        <p:grpSpPr>
          <a:xfrm rot="0">
            <a:off x="1303020" y="7406640"/>
            <a:ext cx="1165860" cy="1165860"/>
            <a:chOff x="0" y="0"/>
            <a:chExt cx="1554480" cy="1554480"/>
          </a:xfrm>
        </p:grpSpPr>
        <p:sp>
          <p:nvSpPr>
            <p:cNvPr name="Freeform 34" id="34"/>
            <p:cNvSpPr/>
            <p:nvPr/>
          </p:nvSpPr>
          <p:spPr>
            <a:xfrm flipH="false" flipV="false" rot="0">
              <a:off x="0" y="0"/>
              <a:ext cx="1554480" cy="1554480"/>
            </a:xfrm>
            <a:custGeom>
              <a:avLst/>
              <a:gdLst/>
              <a:ahLst/>
              <a:cxnLst/>
              <a:rect r="r" b="b" t="t" l="l"/>
              <a:pathLst>
                <a:path h="1554480" w="1554480">
                  <a:moveTo>
                    <a:pt x="0" y="777240"/>
                  </a:moveTo>
                  <a:cubicBezTo>
                    <a:pt x="0" y="347980"/>
                    <a:pt x="347980" y="0"/>
                    <a:pt x="777240" y="0"/>
                  </a:cubicBezTo>
                  <a:cubicBezTo>
                    <a:pt x="1206500" y="0"/>
                    <a:pt x="1554480" y="347980"/>
                    <a:pt x="1554480" y="777240"/>
                  </a:cubicBezTo>
                  <a:cubicBezTo>
                    <a:pt x="1554480" y="1206500"/>
                    <a:pt x="1206500" y="1554480"/>
                    <a:pt x="777240" y="1554480"/>
                  </a:cubicBezTo>
                  <a:cubicBezTo>
                    <a:pt x="347980" y="1554480"/>
                    <a:pt x="0" y="1206500"/>
                    <a:pt x="0" y="777240"/>
                  </a:cubicBezTo>
                  <a:close/>
                </a:path>
              </a:pathLst>
            </a:custGeom>
            <a:solidFill>
              <a:srgbClr val="1B3D1E"/>
            </a:solidFill>
          </p:spPr>
        </p:sp>
      </p:grpSp>
      <p:grpSp>
        <p:nvGrpSpPr>
          <p:cNvPr name="Group 35" id="35"/>
          <p:cNvGrpSpPr/>
          <p:nvPr/>
        </p:nvGrpSpPr>
        <p:grpSpPr>
          <a:xfrm rot="0">
            <a:off x="1454582" y="7558202"/>
            <a:ext cx="862736" cy="862736"/>
            <a:chOff x="0" y="0"/>
            <a:chExt cx="1150315" cy="1150315"/>
          </a:xfrm>
        </p:grpSpPr>
        <p:sp>
          <p:nvSpPr>
            <p:cNvPr name="Freeform 36" id="36" descr="/home/claude/gazteak_pptx/icon_users.png"/>
            <p:cNvSpPr/>
            <p:nvPr/>
          </p:nvSpPr>
          <p:spPr>
            <a:xfrm flipH="false" flipV="false" rot="0">
              <a:off x="0" y="0"/>
              <a:ext cx="1150366" cy="1150366"/>
            </a:xfrm>
            <a:custGeom>
              <a:avLst/>
              <a:gdLst/>
              <a:ahLst/>
              <a:cxnLst/>
              <a:rect r="r" b="b" t="t" l="l"/>
              <a:pathLst>
                <a:path h="1150366" w="1150366">
                  <a:moveTo>
                    <a:pt x="0" y="0"/>
                  </a:moveTo>
                  <a:lnTo>
                    <a:pt x="1150366" y="0"/>
                  </a:lnTo>
                  <a:lnTo>
                    <a:pt x="1150366" y="1150366"/>
                  </a:lnTo>
                  <a:lnTo>
                    <a:pt x="0" y="1150366"/>
                  </a:lnTo>
                  <a:lnTo>
                    <a:pt x="0" y="0"/>
                  </a:lnTo>
                  <a:close/>
                </a:path>
              </a:pathLst>
            </a:custGeom>
            <a:blipFill>
              <a:blip r:embed="rId7"/>
              <a:stretch>
                <a:fillRect l="0" t="0" r="4" b="4"/>
              </a:stretch>
            </a:blipFill>
          </p:spPr>
        </p:sp>
      </p:grpSp>
      <p:grpSp>
        <p:nvGrpSpPr>
          <p:cNvPr name="Group 37" id="37"/>
          <p:cNvGrpSpPr/>
          <p:nvPr/>
        </p:nvGrpSpPr>
        <p:grpSpPr>
          <a:xfrm rot="0">
            <a:off x="2743200" y="7063740"/>
            <a:ext cx="7680960" cy="1920240"/>
            <a:chOff x="0" y="0"/>
            <a:chExt cx="10241280" cy="2560320"/>
          </a:xfrm>
        </p:grpSpPr>
        <p:sp>
          <p:nvSpPr>
            <p:cNvPr name="Freeform 38" id="38"/>
            <p:cNvSpPr/>
            <p:nvPr/>
          </p:nvSpPr>
          <p:spPr>
            <a:xfrm flipH="false" flipV="false" rot="0">
              <a:off x="0" y="0"/>
              <a:ext cx="10241280" cy="2560320"/>
            </a:xfrm>
            <a:custGeom>
              <a:avLst/>
              <a:gdLst/>
              <a:ahLst/>
              <a:cxnLst/>
              <a:rect r="r" b="b" t="t" l="l"/>
              <a:pathLst>
                <a:path h="2560320" w="10241280">
                  <a:moveTo>
                    <a:pt x="0" y="0"/>
                  </a:moveTo>
                  <a:lnTo>
                    <a:pt x="10241280" y="0"/>
                  </a:lnTo>
                  <a:lnTo>
                    <a:pt x="10241280" y="2560320"/>
                  </a:lnTo>
                  <a:lnTo>
                    <a:pt x="0" y="2560320"/>
                  </a:lnTo>
                  <a:close/>
                </a:path>
              </a:pathLst>
            </a:custGeom>
            <a:blipFill>
              <a:blip r:embed="rId3">
                <a:alphaModFix amt="0"/>
              </a:blip>
              <a:stretch>
                <a:fillRect l="0" t="-27940" r="0" b="-27940"/>
              </a:stretch>
            </a:blipFill>
          </p:spPr>
        </p:sp>
        <p:sp>
          <p:nvSpPr>
            <p:cNvPr name="TextBox 39" id="39"/>
            <p:cNvSpPr txBox="true"/>
            <p:nvPr/>
          </p:nvSpPr>
          <p:spPr>
            <a:xfrm>
              <a:off x="0" y="-47625"/>
              <a:ext cx="10241280" cy="2607945"/>
            </a:xfrm>
            <a:prstGeom prst="rect">
              <a:avLst/>
            </a:prstGeom>
          </p:spPr>
          <p:txBody>
            <a:bodyPr anchor="ctr" rtlCol="false" tIns="0" lIns="0" bIns="0" rIns="0"/>
            <a:lstStyle/>
            <a:p>
              <a:pPr algn="l">
                <a:lnSpc>
                  <a:spcPts val="2340"/>
                </a:lnSpc>
              </a:pPr>
              <a:r>
                <a:rPr lang="en-US" sz="1950" b="true">
                  <a:solidFill>
                    <a:srgbClr val="FFFFFF"/>
                  </a:solidFill>
                  <a:latin typeface="Calibri (MS) Bold"/>
                  <a:ea typeface="Calibri (MS) Bold"/>
                  <a:cs typeface="Calibri (MS) Bold"/>
                  <a:sym typeface="Calibri (MS) Bold"/>
                </a:rPr>
                <a:t>¿Sois socios?  </a:t>
              </a:r>
              <a:r>
                <a:rPr lang="en-US" sz="1950">
                  <a:solidFill>
                    <a:srgbClr val="E4F2E4"/>
                  </a:solidFill>
                  <a:latin typeface="Calibri (MS)"/>
                  <a:ea typeface="Calibri (MS)"/>
                  <a:cs typeface="Calibri (MS)"/>
                  <a:sym typeface="Calibri (MS)"/>
                </a:rPr>
                <a:t>Tenéis además vuestro propio carné de socio con QR, uno por cada miembro.</a:t>
              </a:r>
            </a:p>
          </p:txBody>
        </p:sp>
      </p:grpSp>
      <p:grpSp>
        <p:nvGrpSpPr>
          <p:cNvPr name="Group 40" id="40"/>
          <p:cNvGrpSpPr/>
          <p:nvPr/>
        </p:nvGrpSpPr>
        <p:grpSpPr>
          <a:xfrm rot="0">
            <a:off x="12727305" y="2165985"/>
            <a:ext cx="4171950" cy="6777990"/>
            <a:chOff x="0" y="0"/>
            <a:chExt cx="5562600" cy="9037320"/>
          </a:xfrm>
        </p:grpSpPr>
        <p:sp>
          <p:nvSpPr>
            <p:cNvPr name="Freeform 41" id="41"/>
            <p:cNvSpPr/>
            <p:nvPr/>
          </p:nvSpPr>
          <p:spPr>
            <a:xfrm flipH="false" flipV="false" rot="0">
              <a:off x="0" y="0"/>
              <a:ext cx="5562600" cy="9037320"/>
            </a:xfrm>
            <a:custGeom>
              <a:avLst/>
              <a:gdLst/>
              <a:ahLst/>
              <a:cxnLst/>
              <a:rect r="r" b="b" t="t" l="l"/>
              <a:pathLst>
                <a:path h="9037320" w="5562600">
                  <a:moveTo>
                    <a:pt x="0" y="519176"/>
                  </a:moveTo>
                  <a:cubicBezTo>
                    <a:pt x="0" y="232410"/>
                    <a:pt x="232410" y="0"/>
                    <a:pt x="519176" y="0"/>
                  </a:cubicBezTo>
                  <a:lnTo>
                    <a:pt x="5043424" y="0"/>
                  </a:lnTo>
                  <a:cubicBezTo>
                    <a:pt x="5330190" y="0"/>
                    <a:pt x="5562600" y="232410"/>
                    <a:pt x="5562600" y="519176"/>
                  </a:cubicBezTo>
                  <a:lnTo>
                    <a:pt x="5562600" y="8518144"/>
                  </a:lnTo>
                  <a:cubicBezTo>
                    <a:pt x="5562600" y="8804910"/>
                    <a:pt x="5330190" y="9037320"/>
                    <a:pt x="5043424" y="9037320"/>
                  </a:cubicBezTo>
                  <a:lnTo>
                    <a:pt x="519176" y="9037320"/>
                  </a:lnTo>
                  <a:cubicBezTo>
                    <a:pt x="232410" y="9037320"/>
                    <a:pt x="0" y="8804910"/>
                    <a:pt x="0" y="8518144"/>
                  </a:cubicBezTo>
                  <a:close/>
                </a:path>
              </a:pathLst>
            </a:custGeom>
            <a:solidFill>
              <a:srgbClr val="FFFFFF"/>
            </a:solidFill>
            <a:ln w="57150" cap="sq">
              <a:solidFill>
                <a:srgbClr val="0E2410"/>
              </a:solidFill>
              <a:prstDash val="solid"/>
              <a:miter/>
            </a:ln>
          </p:spPr>
        </p:sp>
      </p:grpSp>
      <p:grpSp>
        <p:nvGrpSpPr>
          <p:cNvPr name="Group 42" id="42"/>
          <p:cNvGrpSpPr/>
          <p:nvPr/>
        </p:nvGrpSpPr>
        <p:grpSpPr>
          <a:xfrm rot="0">
            <a:off x="13057632" y="2633472"/>
            <a:ext cx="3511296" cy="5486400"/>
            <a:chOff x="0" y="0"/>
            <a:chExt cx="4681728" cy="7315200"/>
          </a:xfrm>
        </p:grpSpPr>
        <p:sp>
          <p:nvSpPr>
            <p:cNvPr name="Freeform 43" id="43"/>
            <p:cNvSpPr/>
            <p:nvPr/>
          </p:nvSpPr>
          <p:spPr>
            <a:xfrm flipH="false" flipV="false" rot="0">
              <a:off x="0" y="0"/>
              <a:ext cx="4681728" cy="7315200"/>
            </a:xfrm>
            <a:custGeom>
              <a:avLst/>
              <a:gdLst/>
              <a:ahLst/>
              <a:cxnLst/>
              <a:rect r="r" b="b" t="t" l="l"/>
              <a:pathLst>
                <a:path h="7315200" w="4681728">
                  <a:moveTo>
                    <a:pt x="0" y="182880"/>
                  </a:moveTo>
                  <a:cubicBezTo>
                    <a:pt x="0" y="81915"/>
                    <a:pt x="81915" y="0"/>
                    <a:pt x="182880" y="0"/>
                  </a:cubicBezTo>
                  <a:lnTo>
                    <a:pt x="4498848" y="0"/>
                  </a:lnTo>
                  <a:cubicBezTo>
                    <a:pt x="4599813" y="0"/>
                    <a:pt x="4681728" y="81915"/>
                    <a:pt x="4681728" y="182880"/>
                  </a:cubicBezTo>
                  <a:lnTo>
                    <a:pt x="4681728" y="7132320"/>
                  </a:lnTo>
                  <a:cubicBezTo>
                    <a:pt x="4681728" y="7233285"/>
                    <a:pt x="4599813" y="7315200"/>
                    <a:pt x="4498848" y="7315200"/>
                  </a:cubicBezTo>
                  <a:lnTo>
                    <a:pt x="182880" y="7315200"/>
                  </a:lnTo>
                  <a:cubicBezTo>
                    <a:pt x="81915" y="7315200"/>
                    <a:pt x="0" y="7233285"/>
                    <a:pt x="0" y="7132320"/>
                  </a:cubicBezTo>
                  <a:close/>
                </a:path>
              </a:pathLst>
            </a:custGeom>
            <a:solidFill>
              <a:srgbClr val="E8F5E9"/>
            </a:solidFill>
          </p:spPr>
        </p:sp>
      </p:grpSp>
      <p:grpSp>
        <p:nvGrpSpPr>
          <p:cNvPr name="Group 44" id="44"/>
          <p:cNvGrpSpPr/>
          <p:nvPr/>
        </p:nvGrpSpPr>
        <p:grpSpPr>
          <a:xfrm rot="0">
            <a:off x="14333220" y="2880360"/>
            <a:ext cx="960120" cy="960120"/>
            <a:chOff x="0" y="0"/>
            <a:chExt cx="1280160" cy="1280160"/>
          </a:xfrm>
        </p:grpSpPr>
        <p:sp>
          <p:nvSpPr>
            <p:cNvPr name="Freeform 45" id="45"/>
            <p:cNvSpPr/>
            <p:nvPr/>
          </p:nvSpPr>
          <p:spPr>
            <a:xfrm flipH="false" flipV="false" rot="0">
              <a:off x="0" y="0"/>
              <a:ext cx="1280160" cy="1280160"/>
            </a:xfrm>
            <a:custGeom>
              <a:avLst/>
              <a:gdLst/>
              <a:ahLst/>
              <a:cxnLst/>
              <a:rect r="r" b="b" t="t" l="l"/>
              <a:pathLst>
                <a:path h="1280160" w="1280160">
                  <a:moveTo>
                    <a:pt x="0" y="640080"/>
                  </a:moveTo>
                  <a:cubicBezTo>
                    <a:pt x="0" y="286512"/>
                    <a:pt x="286512" y="0"/>
                    <a:pt x="640080" y="0"/>
                  </a:cubicBezTo>
                  <a:cubicBezTo>
                    <a:pt x="993648" y="0"/>
                    <a:pt x="1280160" y="286512"/>
                    <a:pt x="1280160" y="640080"/>
                  </a:cubicBezTo>
                  <a:cubicBezTo>
                    <a:pt x="1280160" y="993648"/>
                    <a:pt x="993648" y="1280160"/>
                    <a:pt x="640080" y="1280160"/>
                  </a:cubicBezTo>
                  <a:cubicBezTo>
                    <a:pt x="286512" y="1280160"/>
                    <a:pt x="0" y="993648"/>
                    <a:pt x="0" y="640080"/>
                  </a:cubicBezTo>
                  <a:close/>
                </a:path>
              </a:pathLst>
            </a:custGeom>
            <a:solidFill>
              <a:srgbClr val="2E7D32"/>
            </a:solidFill>
          </p:spPr>
        </p:sp>
      </p:grpSp>
      <p:grpSp>
        <p:nvGrpSpPr>
          <p:cNvPr name="Group 46" id="46"/>
          <p:cNvGrpSpPr/>
          <p:nvPr/>
        </p:nvGrpSpPr>
        <p:grpSpPr>
          <a:xfrm rot="0">
            <a:off x="14484096" y="3031236"/>
            <a:ext cx="658368" cy="658368"/>
            <a:chOff x="0" y="0"/>
            <a:chExt cx="877824" cy="877824"/>
          </a:xfrm>
        </p:grpSpPr>
        <p:sp>
          <p:nvSpPr>
            <p:cNvPr name="Freeform 47" id="47" descr="/home/claude/gazteak_pptx/icon_user.png"/>
            <p:cNvSpPr/>
            <p:nvPr/>
          </p:nvSpPr>
          <p:spPr>
            <a:xfrm flipH="false" flipV="false" rot="0">
              <a:off x="0" y="0"/>
              <a:ext cx="877824" cy="877824"/>
            </a:xfrm>
            <a:custGeom>
              <a:avLst/>
              <a:gdLst/>
              <a:ahLst/>
              <a:cxnLst/>
              <a:rect r="r" b="b" t="t" l="l"/>
              <a:pathLst>
                <a:path h="877824" w="877824">
                  <a:moveTo>
                    <a:pt x="0" y="0"/>
                  </a:moveTo>
                  <a:lnTo>
                    <a:pt x="877824" y="0"/>
                  </a:lnTo>
                  <a:lnTo>
                    <a:pt x="877824" y="877824"/>
                  </a:lnTo>
                  <a:lnTo>
                    <a:pt x="0" y="877824"/>
                  </a:lnTo>
                  <a:lnTo>
                    <a:pt x="0" y="0"/>
                  </a:lnTo>
                  <a:close/>
                </a:path>
              </a:pathLst>
            </a:custGeom>
            <a:blipFill>
              <a:blip r:embed="rId8"/>
              <a:stretch>
                <a:fillRect l="0" t="0" r="0" b="0"/>
              </a:stretch>
            </a:blipFill>
          </p:spPr>
        </p:sp>
      </p:grpSp>
      <p:grpSp>
        <p:nvGrpSpPr>
          <p:cNvPr name="Group 48" id="48"/>
          <p:cNvGrpSpPr/>
          <p:nvPr/>
        </p:nvGrpSpPr>
        <p:grpSpPr>
          <a:xfrm rot="0">
            <a:off x="13167360" y="4046220"/>
            <a:ext cx="3291840" cy="411480"/>
            <a:chOff x="0" y="0"/>
            <a:chExt cx="4389120" cy="548640"/>
          </a:xfrm>
        </p:grpSpPr>
        <p:sp>
          <p:nvSpPr>
            <p:cNvPr name="Freeform 49" id="49"/>
            <p:cNvSpPr/>
            <p:nvPr/>
          </p:nvSpPr>
          <p:spPr>
            <a:xfrm flipH="false" flipV="false" rot="0">
              <a:off x="0" y="0"/>
              <a:ext cx="4389120" cy="548640"/>
            </a:xfrm>
            <a:custGeom>
              <a:avLst/>
              <a:gdLst/>
              <a:ahLst/>
              <a:cxnLst/>
              <a:rect r="r" b="b" t="t" l="l"/>
              <a:pathLst>
                <a:path h="548640" w="4389120">
                  <a:moveTo>
                    <a:pt x="0" y="0"/>
                  </a:moveTo>
                  <a:lnTo>
                    <a:pt x="4389120" y="0"/>
                  </a:lnTo>
                  <a:lnTo>
                    <a:pt x="4389120" y="548640"/>
                  </a:lnTo>
                  <a:lnTo>
                    <a:pt x="0" y="548640"/>
                  </a:lnTo>
                  <a:close/>
                </a:path>
              </a:pathLst>
            </a:custGeom>
            <a:blipFill>
              <a:blip r:embed="rId3">
                <a:alphaModFix amt="0"/>
              </a:blip>
              <a:stretch>
                <a:fillRect l="0" t="-105880" r="0" b="-105880"/>
              </a:stretch>
            </a:blipFill>
          </p:spPr>
        </p:sp>
        <p:sp>
          <p:nvSpPr>
            <p:cNvPr name="TextBox 50" id="50"/>
            <p:cNvSpPr txBox="true"/>
            <p:nvPr/>
          </p:nvSpPr>
          <p:spPr>
            <a:xfrm>
              <a:off x="0" y="-38100"/>
              <a:ext cx="4389120" cy="586740"/>
            </a:xfrm>
            <a:prstGeom prst="rect">
              <a:avLst/>
            </a:prstGeom>
          </p:spPr>
          <p:txBody>
            <a:bodyPr anchor="ctr" rtlCol="false" tIns="0" lIns="0" bIns="0" rIns="0"/>
            <a:lstStyle/>
            <a:p>
              <a:pPr algn="ctr">
                <a:lnSpc>
                  <a:spcPts val="2160"/>
                </a:lnSpc>
              </a:pPr>
              <a:r>
                <a:rPr lang="en-US" sz="1800" b="true">
                  <a:solidFill>
                    <a:srgbClr val="1B3D1E"/>
                  </a:solidFill>
                  <a:latin typeface="Calibri (MS) Bold"/>
                  <a:ea typeface="Calibri (MS) Bold"/>
                  <a:cs typeface="Calibri (MS) Bold"/>
                  <a:sym typeface="Calibri (MS) Bold"/>
                </a:rPr>
                <a:t>Iker G.</a:t>
              </a:r>
            </a:p>
          </p:txBody>
        </p:sp>
      </p:grpSp>
      <p:grpSp>
        <p:nvGrpSpPr>
          <p:cNvPr name="Group 51" id="51"/>
          <p:cNvGrpSpPr/>
          <p:nvPr/>
        </p:nvGrpSpPr>
        <p:grpSpPr>
          <a:xfrm rot="0">
            <a:off x="13167360" y="4416552"/>
            <a:ext cx="3291840" cy="342900"/>
            <a:chOff x="0" y="0"/>
            <a:chExt cx="4389120" cy="457200"/>
          </a:xfrm>
        </p:grpSpPr>
        <p:sp>
          <p:nvSpPr>
            <p:cNvPr name="Freeform 52" id="52"/>
            <p:cNvSpPr/>
            <p:nvPr/>
          </p:nvSpPr>
          <p:spPr>
            <a:xfrm flipH="false" flipV="false" rot="0">
              <a:off x="0" y="0"/>
              <a:ext cx="4389120" cy="457200"/>
            </a:xfrm>
            <a:custGeom>
              <a:avLst/>
              <a:gdLst/>
              <a:ahLst/>
              <a:cxnLst/>
              <a:rect r="r" b="b" t="t" l="l"/>
              <a:pathLst>
                <a:path h="457200" w="4389120">
                  <a:moveTo>
                    <a:pt x="0" y="0"/>
                  </a:moveTo>
                  <a:lnTo>
                    <a:pt x="4389120" y="0"/>
                  </a:lnTo>
                  <a:lnTo>
                    <a:pt x="4389120" y="457200"/>
                  </a:lnTo>
                  <a:lnTo>
                    <a:pt x="0" y="457200"/>
                  </a:lnTo>
                  <a:close/>
                </a:path>
              </a:pathLst>
            </a:custGeom>
            <a:blipFill>
              <a:blip r:embed="rId3">
                <a:alphaModFix amt="0"/>
              </a:blip>
              <a:stretch>
                <a:fillRect l="0" t="-137056" r="0" b="-137056"/>
              </a:stretch>
            </a:blipFill>
          </p:spPr>
        </p:sp>
        <p:sp>
          <p:nvSpPr>
            <p:cNvPr name="TextBox 53" id="53"/>
            <p:cNvSpPr txBox="true"/>
            <p:nvPr/>
          </p:nvSpPr>
          <p:spPr>
            <a:xfrm>
              <a:off x="0" y="-28575"/>
              <a:ext cx="4389120" cy="485775"/>
            </a:xfrm>
            <a:prstGeom prst="rect">
              <a:avLst/>
            </a:prstGeom>
          </p:spPr>
          <p:txBody>
            <a:bodyPr anchor="ctr" rtlCol="false" tIns="0" lIns="0" bIns="0" rIns="0"/>
            <a:lstStyle/>
            <a:p>
              <a:pPr algn="ctr">
                <a:lnSpc>
                  <a:spcPts val="1620"/>
                </a:lnSpc>
              </a:pPr>
              <a:r>
                <a:rPr lang="en-US" sz="1350">
                  <a:solidFill>
                    <a:srgbClr val="5B6B5C"/>
                  </a:solidFill>
                  <a:latin typeface="Calibri (MS)"/>
                  <a:ea typeface="Calibri (MS)"/>
                  <a:cs typeface="Calibri (MS)"/>
                  <a:sym typeface="Calibri (MS)"/>
                </a:rPr>
                <a:t>Alevín · Gazteak C.F.</a:t>
              </a:r>
            </a:p>
          </p:txBody>
        </p:sp>
      </p:grpSp>
      <p:grpSp>
        <p:nvGrpSpPr>
          <p:cNvPr name="Group 54" id="54"/>
          <p:cNvGrpSpPr/>
          <p:nvPr/>
        </p:nvGrpSpPr>
        <p:grpSpPr>
          <a:xfrm rot="0">
            <a:off x="13775055" y="5065395"/>
            <a:ext cx="2076450" cy="2076450"/>
            <a:chOff x="0" y="0"/>
            <a:chExt cx="2768600" cy="2768600"/>
          </a:xfrm>
        </p:grpSpPr>
        <p:sp>
          <p:nvSpPr>
            <p:cNvPr name="Freeform 55" id="55"/>
            <p:cNvSpPr/>
            <p:nvPr/>
          </p:nvSpPr>
          <p:spPr>
            <a:xfrm flipH="false" flipV="false" rot="0">
              <a:off x="0" y="0"/>
              <a:ext cx="2768600" cy="2768600"/>
            </a:xfrm>
            <a:custGeom>
              <a:avLst/>
              <a:gdLst/>
              <a:ahLst/>
              <a:cxnLst/>
              <a:rect r="r" b="b" t="t" l="l"/>
              <a:pathLst>
                <a:path h="2768600" w="2768600">
                  <a:moveTo>
                    <a:pt x="0" y="0"/>
                  </a:moveTo>
                  <a:lnTo>
                    <a:pt x="2768600" y="0"/>
                  </a:lnTo>
                  <a:lnTo>
                    <a:pt x="2768600" y="2768600"/>
                  </a:lnTo>
                  <a:lnTo>
                    <a:pt x="0" y="2768600"/>
                  </a:lnTo>
                  <a:close/>
                </a:path>
              </a:pathLst>
            </a:custGeom>
            <a:solidFill>
              <a:srgbClr val="FFFFFF"/>
            </a:solidFill>
            <a:ln w="19050" cap="sq">
              <a:solidFill>
                <a:srgbClr val="C8E0C9"/>
              </a:solidFill>
              <a:prstDash val="solid"/>
              <a:miter/>
            </a:ln>
          </p:spPr>
        </p:sp>
      </p:grpSp>
      <p:grpSp>
        <p:nvGrpSpPr>
          <p:cNvPr name="Group 56" id="56"/>
          <p:cNvGrpSpPr/>
          <p:nvPr/>
        </p:nvGrpSpPr>
        <p:grpSpPr>
          <a:xfrm rot="0">
            <a:off x="13784580" y="5074920"/>
            <a:ext cx="158258" cy="205740"/>
            <a:chOff x="0" y="0"/>
            <a:chExt cx="211010" cy="274320"/>
          </a:xfrm>
        </p:grpSpPr>
        <p:sp>
          <p:nvSpPr>
            <p:cNvPr name="Freeform 57" id="5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58" id="58"/>
          <p:cNvGrpSpPr/>
          <p:nvPr/>
        </p:nvGrpSpPr>
        <p:grpSpPr>
          <a:xfrm rot="0">
            <a:off x="13942838" y="5074920"/>
            <a:ext cx="158258" cy="205740"/>
            <a:chOff x="0" y="0"/>
            <a:chExt cx="211010" cy="274320"/>
          </a:xfrm>
        </p:grpSpPr>
        <p:sp>
          <p:nvSpPr>
            <p:cNvPr name="Freeform 59" id="5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60" id="60"/>
          <p:cNvGrpSpPr/>
          <p:nvPr/>
        </p:nvGrpSpPr>
        <p:grpSpPr>
          <a:xfrm rot="0">
            <a:off x="14101105" y="5074920"/>
            <a:ext cx="158258" cy="205740"/>
            <a:chOff x="0" y="0"/>
            <a:chExt cx="211010" cy="274320"/>
          </a:xfrm>
        </p:grpSpPr>
        <p:sp>
          <p:nvSpPr>
            <p:cNvPr name="Freeform 61" id="6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62" id="62"/>
          <p:cNvGrpSpPr/>
          <p:nvPr/>
        </p:nvGrpSpPr>
        <p:grpSpPr>
          <a:xfrm rot="0">
            <a:off x="14417631" y="5074920"/>
            <a:ext cx="158258" cy="205740"/>
            <a:chOff x="0" y="0"/>
            <a:chExt cx="211010" cy="274320"/>
          </a:xfrm>
        </p:grpSpPr>
        <p:sp>
          <p:nvSpPr>
            <p:cNvPr name="Freeform 63" id="6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64" id="64"/>
          <p:cNvGrpSpPr/>
          <p:nvPr/>
        </p:nvGrpSpPr>
        <p:grpSpPr>
          <a:xfrm rot="0">
            <a:off x="14734146" y="5074920"/>
            <a:ext cx="158258" cy="205740"/>
            <a:chOff x="0" y="0"/>
            <a:chExt cx="211010" cy="274320"/>
          </a:xfrm>
        </p:grpSpPr>
        <p:sp>
          <p:nvSpPr>
            <p:cNvPr name="Freeform 65" id="6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66" id="66"/>
          <p:cNvGrpSpPr/>
          <p:nvPr/>
        </p:nvGrpSpPr>
        <p:grpSpPr>
          <a:xfrm rot="0">
            <a:off x="14892414" y="5074920"/>
            <a:ext cx="158258" cy="205740"/>
            <a:chOff x="0" y="0"/>
            <a:chExt cx="211010" cy="274320"/>
          </a:xfrm>
        </p:grpSpPr>
        <p:sp>
          <p:nvSpPr>
            <p:cNvPr name="Freeform 67" id="6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68" id="68"/>
          <p:cNvGrpSpPr/>
          <p:nvPr/>
        </p:nvGrpSpPr>
        <p:grpSpPr>
          <a:xfrm rot="0">
            <a:off x="15050672" y="5074920"/>
            <a:ext cx="158258" cy="205740"/>
            <a:chOff x="0" y="0"/>
            <a:chExt cx="211010" cy="274320"/>
          </a:xfrm>
        </p:grpSpPr>
        <p:sp>
          <p:nvSpPr>
            <p:cNvPr name="Freeform 69" id="6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70" id="70"/>
          <p:cNvGrpSpPr/>
          <p:nvPr/>
        </p:nvGrpSpPr>
        <p:grpSpPr>
          <a:xfrm rot="0">
            <a:off x="15367197" y="5074920"/>
            <a:ext cx="158258" cy="205740"/>
            <a:chOff x="0" y="0"/>
            <a:chExt cx="211010" cy="274320"/>
          </a:xfrm>
        </p:grpSpPr>
        <p:sp>
          <p:nvSpPr>
            <p:cNvPr name="Freeform 71" id="7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72" id="72"/>
          <p:cNvGrpSpPr/>
          <p:nvPr/>
        </p:nvGrpSpPr>
        <p:grpSpPr>
          <a:xfrm rot="0">
            <a:off x="15525455" y="5074920"/>
            <a:ext cx="158258" cy="205740"/>
            <a:chOff x="0" y="0"/>
            <a:chExt cx="211010" cy="274320"/>
          </a:xfrm>
        </p:grpSpPr>
        <p:sp>
          <p:nvSpPr>
            <p:cNvPr name="Freeform 73" id="7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74" id="74"/>
          <p:cNvGrpSpPr/>
          <p:nvPr/>
        </p:nvGrpSpPr>
        <p:grpSpPr>
          <a:xfrm rot="0">
            <a:off x="15683722" y="5074920"/>
            <a:ext cx="158258" cy="205740"/>
            <a:chOff x="0" y="0"/>
            <a:chExt cx="211010" cy="274320"/>
          </a:xfrm>
        </p:grpSpPr>
        <p:sp>
          <p:nvSpPr>
            <p:cNvPr name="Freeform 75" id="7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76" id="76"/>
          <p:cNvGrpSpPr/>
          <p:nvPr/>
        </p:nvGrpSpPr>
        <p:grpSpPr>
          <a:xfrm rot="0">
            <a:off x="13784580" y="5280660"/>
            <a:ext cx="158258" cy="205740"/>
            <a:chOff x="0" y="0"/>
            <a:chExt cx="211010" cy="274320"/>
          </a:xfrm>
        </p:grpSpPr>
        <p:sp>
          <p:nvSpPr>
            <p:cNvPr name="Freeform 77" id="7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78" id="78"/>
          <p:cNvGrpSpPr/>
          <p:nvPr/>
        </p:nvGrpSpPr>
        <p:grpSpPr>
          <a:xfrm rot="0">
            <a:off x="14417631" y="5280660"/>
            <a:ext cx="158258" cy="205740"/>
            <a:chOff x="0" y="0"/>
            <a:chExt cx="211010" cy="274320"/>
          </a:xfrm>
        </p:grpSpPr>
        <p:sp>
          <p:nvSpPr>
            <p:cNvPr name="Freeform 79" id="7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80" id="80"/>
          <p:cNvGrpSpPr/>
          <p:nvPr/>
        </p:nvGrpSpPr>
        <p:grpSpPr>
          <a:xfrm rot="0">
            <a:off x="14734146" y="5280660"/>
            <a:ext cx="158258" cy="205740"/>
            <a:chOff x="0" y="0"/>
            <a:chExt cx="211010" cy="274320"/>
          </a:xfrm>
        </p:grpSpPr>
        <p:sp>
          <p:nvSpPr>
            <p:cNvPr name="Freeform 81" id="8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82" id="82"/>
          <p:cNvGrpSpPr/>
          <p:nvPr/>
        </p:nvGrpSpPr>
        <p:grpSpPr>
          <a:xfrm rot="0">
            <a:off x="15367197" y="5280660"/>
            <a:ext cx="158258" cy="205740"/>
            <a:chOff x="0" y="0"/>
            <a:chExt cx="211010" cy="274320"/>
          </a:xfrm>
        </p:grpSpPr>
        <p:sp>
          <p:nvSpPr>
            <p:cNvPr name="Freeform 83" id="8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84" id="84"/>
          <p:cNvGrpSpPr/>
          <p:nvPr/>
        </p:nvGrpSpPr>
        <p:grpSpPr>
          <a:xfrm rot="0">
            <a:off x="15683722" y="5280660"/>
            <a:ext cx="158258" cy="205740"/>
            <a:chOff x="0" y="0"/>
            <a:chExt cx="211010" cy="274320"/>
          </a:xfrm>
        </p:grpSpPr>
        <p:sp>
          <p:nvSpPr>
            <p:cNvPr name="Freeform 85" id="8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86" id="86"/>
          <p:cNvGrpSpPr/>
          <p:nvPr/>
        </p:nvGrpSpPr>
        <p:grpSpPr>
          <a:xfrm rot="0">
            <a:off x="13784580" y="5486400"/>
            <a:ext cx="158258" cy="205740"/>
            <a:chOff x="0" y="0"/>
            <a:chExt cx="211010" cy="274320"/>
          </a:xfrm>
        </p:grpSpPr>
        <p:sp>
          <p:nvSpPr>
            <p:cNvPr name="Freeform 87" id="8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88" id="88"/>
          <p:cNvGrpSpPr/>
          <p:nvPr/>
        </p:nvGrpSpPr>
        <p:grpSpPr>
          <a:xfrm rot="0">
            <a:off x="14101105" y="5486400"/>
            <a:ext cx="158258" cy="205740"/>
            <a:chOff x="0" y="0"/>
            <a:chExt cx="211010" cy="274320"/>
          </a:xfrm>
        </p:grpSpPr>
        <p:sp>
          <p:nvSpPr>
            <p:cNvPr name="Freeform 89" id="8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90" id="90"/>
          <p:cNvGrpSpPr/>
          <p:nvPr/>
        </p:nvGrpSpPr>
        <p:grpSpPr>
          <a:xfrm rot="0">
            <a:off x="14259363" y="5486400"/>
            <a:ext cx="158258" cy="205740"/>
            <a:chOff x="0" y="0"/>
            <a:chExt cx="211010" cy="274320"/>
          </a:xfrm>
        </p:grpSpPr>
        <p:sp>
          <p:nvSpPr>
            <p:cNvPr name="Freeform 91" id="9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92" id="92"/>
          <p:cNvGrpSpPr/>
          <p:nvPr/>
        </p:nvGrpSpPr>
        <p:grpSpPr>
          <a:xfrm rot="0">
            <a:off x="14417631" y="5486400"/>
            <a:ext cx="158258" cy="205740"/>
            <a:chOff x="0" y="0"/>
            <a:chExt cx="211010" cy="274320"/>
          </a:xfrm>
        </p:grpSpPr>
        <p:sp>
          <p:nvSpPr>
            <p:cNvPr name="Freeform 93" id="9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94" id="94"/>
          <p:cNvGrpSpPr/>
          <p:nvPr/>
        </p:nvGrpSpPr>
        <p:grpSpPr>
          <a:xfrm rot="0">
            <a:off x="14734146" y="5486400"/>
            <a:ext cx="158258" cy="205740"/>
            <a:chOff x="0" y="0"/>
            <a:chExt cx="211010" cy="274320"/>
          </a:xfrm>
        </p:grpSpPr>
        <p:sp>
          <p:nvSpPr>
            <p:cNvPr name="Freeform 95" id="9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96" id="96"/>
          <p:cNvGrpSpPr/>
          <p:nvPr/>
        </p:nvGrpSpPr>
        <p:grpSpPr>
          <a:xfrm rot="0">
            <a:off x="15050672" y="5486400"/>
            <a:ext cx="158258" cy="205740"/>
            <a:chOff x="0" y="0"/>
            <a:chExt cx="211010" cy="274320"/>
          </a:xfrm>
        </p:grpSpPr>
        <p:sp>
          <p:nvSpPr>
            <p:cNvPr name="Freeform 97" id="9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98" id="98"/>
          <p:cNvGrpSpPr/>
          <p:nvPr/>
        </p:nvGrpSpPr>
        <p:grpSpPr>
          <a:xfrm rot="0">
            <a:off x="15208929" y="5486400"/>
            <a:ext cx="158258" cy="205740"/>
            <a:chOff x="0" y="0"/>
            <a:chExt cx="211010" cy="274320"/>
          </a:xfrm>
        </p:grpSpPr>
        <p:sp>
          <p:nvSpPr>
            <p:cNvPr name="Freeform 99" id="9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00" id="100"/>
          <p:cNvGrpSpPr/>
          <p:nvPr/>
        </p:nvGrpSpPr>
        <p:grpSpPr>
          <a:xfrm rot="0">
            <a:off x="15367197" y="5486400"/>
            <a:ext cx="158258" cy="205740"/>
            <a:chOff x="0" y="0"/>
            <a:chExt cx="211010" cy="274320"/>
          </a:xfrm>
        </p:grpSpPr>
        <p:sp>
          <p:nvSpPr>
            <p:cNvPr name="Freeform 101" id="10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02" id="102"/>
          <p:cNvGrpSpPr/>
          <p:nvPr/>
        </p:nvGrpSpPr>
        <p:grpSpPr>
          <a:xfrm rot="0">
            <a:off x="15683722" y="5486400"/>
            <a:ext cx="158258" cy="205740"/>
            <a:chOff x="0" y="0"/>
            <a:chExt cx="211010" cy="274320"/>
          </a:xfrm>
        </p:grpSpPr>
        <p:sp>
          <p:nvSpPr>
            <p:cNvPr name="Freeform 103" id="10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04" id="104"/>
          <p:cNvGrpSpPr/>
          <p:nvPr/>
        </p:nvGrpSpPr>
        <p:grpSpPr>
          <a:xfrm rot="0">
            <a:off x="13784580" y="5897880"/>
            <a:ext cx="158258" cy="205740"/>
            <a:chOff x="0" y="0"/>
            <a:chExt cx="211010" cy="274320"/>
          </a:xfrm>
        </p:grpSpPr>
        <p:sp>
          <p:nvSpPr>
            <p:cNvPr name="Freeform 105" id="10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06" id="106"/>
          <p:cNvGrpSpPr/>
          <p:nvPr/>
        </p:nvGrpSpPr>
        <p:grpSpPr>
          <a:xfrm rot="0">
            <a:off x="13942838" y="5897880"/>
            <a:ext cx="158258" cy="205740"/>
            <a:chOff x="0" y="0"/>
            <a:chExt cx="211010" cy="274320"/>
          </a:xfrm>
        </p:grpSpPr>
        <p:sp>
          <p:nvSpPr>
            <p:cNvPr name="Freeform 107" id="10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08" id="108"/>
          <p:cNvGrpSpPr/>
          <p:nvPr/>
        </p:nvGrpSpPr>
        <p:grpSpPr>
          <a:xfrm rot="0">
            <a:off x="14259363" y="5897880"/>
            <a:ext cx="158258" cy="205740"/>
            <a:chOff x="0" y="0"/>
            <a:chExt cx="211010" cy="274320"/>
          </a:xfrm>
        </p:grpSpPr>
        <p:sp>
          <p:nvSpPr>
            <p:cNvPr name="Freeform 109" id="10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10" id="110"/>
          <p:cNvGrpSpPr/>
          <p:nvPr/>
        </p:nvGrpSpPr>
        <p:grpSpPr>
          <a:xfrm rot="0">
            <a:off x="14417631" y="5897880"/>
            <a:ext cx="158258" cy="205740"/>
            <a:chOff x="0" y="0"/>
            <a:chExt cx="211010" cy="274320"/>
          </a:xfrm>
        </p:grpSpPr>
        <p:sp>
          <p:nvSpPr>
            <p:cNvPr name="Freeform 111" id="11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12" id="112"/>
          <p:cNvGrpSpPr/>
          <p:nvPr/>
        </p:nvGrpSpPr>
        <p:grpSpPr>
          <a:xfrm rot="0">
            <a:off x="14575888" y="5897880"/>
            <a:ext cx="158258" cy="205740"/>
            <a:chOff x="0" y="0"/>
            <a:chExt cx="211010" cy="274320"/>
          </a:xfrm>
        </p:grpSpPr>
        <p:sp>
          <p:nvSpPr>
            <p:cNvPr name="Freeform 113" id="11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14" id="114"/>
          <p:cNvGrpSpPr/>
          <p:nvPr/>
        </p:nvGrpSpPr>
        <p:grpSpPr>
          <a:xfrm rot="0">
            <a:off x="14892414" y="5897880"/>
            <a:ext cx="158258" cy="205740"/>
            <a:chOff x="0" y="0"/>
            <a:chExt cx="211010" cy="274320"/>
          </a:xfrm>
        </p:grpSpPr>
        <p:sp>
          <p:nvSpPr>
            <p:cNvPr name="Freeform 115" id="11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16" id="116"/>
          <p:cNvGrpSpPr/>
          <p:nvPr/>
        </p:nvGrpSpPr>
        <p:grpSpPr>
          <a:xfrm rot="0">
            <a:off x="15050672" y="5897880"/>
            <a:ext cx="158258" cy="205740"/>
            <a:chOff x="0" y="0"/>
            <a:chExt cx="211010" cy="274320"/>
          </a:xfrm>
        </p:grpSpPr>
        <p:sp>
          <p:nvSpPr>
            <p:cNvPr name="Freeform 117" id="11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18" id="118"/>
          <p:cNvGrpSpPr/>
          <p:nvPr/>
        </p:nvGrpSpPr>
        <p:grpSpPr>
          <a:xfrm rot="0">
            <a:off x="15208929" y="5897880"/>
            <a:ext cx="158258" cy="205740"/>
            <a:chOff x="0" y="0"/>
            <a:chExt cx="211010" cy="274320"/>
          </a:xfrm>
        </p:grpSpPr>
        <p:sp>
          <p:nvSpPr>
            <p:cNvPr name="Freeform 119" id="11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20" id="120"/>
          <p:cNvGrpSpPr/>
          <p:nvPr/>
        </p:nvGrpSpPr>
        <p:grpSpPr>
          <a:xfrm rot="0">
            <a:off x="15525455" y="5897880"/>
            <a:ext cx="158258" cy="205740"/>
            <a:chOff x="0" y="0"/>
            <a:chExt cx="211010" cy="274320"/>
          </a:xfrm>
        </p:grpSpPr>
        <p:sp>
          <p:nvSpPr>
            <p:cNvPr name="Freeform 121" id="12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22" id="122"/>
          <p:cNvGrpSpPr/>
          <p:nvPr/>
        </p:nvGrpSpPr>
        <p:grpSpPr>
          <a:xfrm rot="0">
            <a:off x="15683722" y="5897880"/>
            <a:ext cx="158258" cy="205740"/>
            <a:chOff x="0" y="0"/>
            <a:chExt cx="211010" cy="274320"/>
          </a:xfrm>
        </p:grpSpPr>
        <p:sp>
          <p:nvSpPr>
            <p:cNvPr name="Freeform 123" id="12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24" id="124"/>
          <p:cNvGrpSpPr/>
          <p:nvPr/>
        </p:nvGrpSpPr>
        <p:grpSpPr>
          <a:xfrm rot="0">
            <a:off x="14101105" y="6103620"/>
            <a:ext cx="158258" cy="205740"/>
            <a:chOff x="0" y="0"/>
            <a:chExt cx="211010" cy="274320"/>
          </a:xfrm>
        </p:grpSpPr>
        <p:sp>
          <p:nvSpPr>
            <p:cNvPr name="Freeform 125" id="12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26" id="126"/>
          <p:cNvGrpSpPr/>
          <p:nvPr/>
        </p:nvGrpSpPr>
        <p:grpSpPr>
          <a:xfrm rot="0">
            <a:off x="14734146" y="6103620"/>
            <a:ext cx="158258" cy="205740"/>
            <a:chOff x="0" y="0"/>
            <a:chExt cx="211010" cy="274320"/>
          </a:xfrm>
        </p:grpSpPr>
        <p:sp>
          <p:nvSpPr>
            <p:cNvPr name="Freeform 127" id="12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28" id="128"/>
          <p:cNvGrpSpPr/>
          <p:nvPr/>
        </p:nvGrpSpPr>
        <p:grpSpPr>
          <a:xfrm rot="0">
            <a:off x="15367197" y="6103620"/>
            <a:ext cx="158258" cy="205740"/>
            <a:chOff x="0" y="0"/>
            <a:chExt cx="211010" cy="274320"/>
          </a:xfrm>
        </p:grpSpPr>
        <p:sp>
          <p:nvSpPr>
            <p:cNvPr name="Freeform 129" id="12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30" id="130"/>
          <p:cNvGrpSpPr/>
          <p:nvPr/>
        </p:nvGrpSpPr>
        <p:grpSpPr>
          <a:xfrm rot="0">
            <a:off x="13784580" y="6309360"/>
            <a:ext cx="158258" cy="205740"/>
            <a:chOff x="0" y="0"/>
            <a:chExt cx="211010" cy="274320"/>
          </a:xfrm>
        </p:grpSpPr>
        <p:sp>
          <p:nvSpPr>
            <p:cNvPr name="Freeform 131" id="13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32" id="132"/>
          <p:cNvGrpSpPr/>
          <p:nvPr/>
        </p:nvGrpSpPr>
        <p:grpSpPr>
          <a:xfrm rot="0">
            <a:off x="13942838" y="6309360"/>
            <a:ext cx="158258" cy="205740"/>
            <a:chOff x="0" y="0"/>
            <a:chExt cx="211010" cy="274320"/>
          </a:xfrm>
        </p:grpSpPr>
        <p:sp>
          <p:nvSpPr>
            <p:cNvPr name="Freeform 133" id="13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34" id="134"/>
          <p:cNvGrpSpPr/>
          <p:nvPr/>
        </p:nvGrpSpPr>
        <p:grpSpPr>
          <a:xfrm rot="0">
            <a:off x="14101105" y="6309360"/>
            <a:ext cx="158258" cy="205740"/>
            <a:chOff x="0" y="0"/>
            <a:chExt cx="211010" cy="274320"/>
          </a:xfrm>
        </p:grpSpPr>
        <p:sp>
          <p:nvSpPr>
            <p:cNvPr name="Freeform 135" id="13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36" id="136"/>
          <p:cNvGrpSpPr/>
          <p:nvPr/>
        </p:nvGrpSpPr>
        <p:grpSpPr>
          <a:xfrm rot="0">
            <a:off x="14417631" y="6309360"/>
            <a:ext cx="158258" cy="205740"/>
            <a:chOff x="0" y="0"/>
            <a:chExt cx="211010" cy="274320"/>
          </a:xfrm>
        </p:grpSpPr>
        <p:sp>
          <p:nvSpPr>
            <p:cNvPr name="Freeform 137" id="13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38" id="138"/>
          <p:cNvGrpSpPr/>
          <p:nvPr/>
        </p:nvGrpSpPr>
        <p:grpSpPr>
          <a:xfrm rot="0">
            <a:off x="14575888" y="6309360"/>
            <a:ext cx="158258" cy="205740"/>
            <a:chOff x="0" y="0"/>
            <a:chExt cx="211010" cy="274320"/>
          </a:xfrm>
        </p:grpSpPr>
        <p:sp>
          <p:nvSpPr>
            <p:cNvPr name="Freeform 139" id="13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40" id="140"/>
          <p:cNvGrpSpPr/>
          <p:nvPr/>
        </p:nvGrpSpPr>
        <p:grpSpPr>
          <a:xfrm rot="0">
            <a:off x="14734146" y="6309360"/>
            <a:ext cx="158258" cy="205740"/>
            <a:chOff x="0" y="0"/>
            <a:chExt cx="211010" cy="274320"/>
          </a:xfrm>
        </p:grpSpPr>
        <p:sp>
          <p:nvSpPr>
            <p:cNvPr name="Freeform 141" id="14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42" id="142"/>
          <p:cNvGrpSpPr/>
          <p:nvPr/>
        </p:nvGrpSpPr>
        <p:grpSpPr>
          <a:xfrm rot="0">
            <a:off x="15050672" y="6309360"/>
            <a:ext cx="158258" cy="205740"/>
            <a:chOff x="0" y="0"/>
            <a:chExt cx="211010" cy="274320"/>
          </a:xfrm>
        </p:grpSpPr>
        <p:sp>
          <p:nvSpPr>
            <p:cNvPr name="Freeform 143" id="14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44" id="144"/>
          <p:cNvGrpSpPr/>
          <p:nvPr/>
        </p:nvGrpSpPr>
        <p:grpSpPr>
          <a:xfrm rot="0">
            <a:off x="15208929" y="6309360"/>
            <a:ext cx="158258" cy="205740"/>
            <a:chOff x="0" y="0"/>
            <a:chExt cx="211010" cy="274320"/>
          </a:xfrm>
        </p:grpSpPr>
        <p:sp>
          <p:nvSpPr>
            <p:cNvPr name="Freeform 145" id="14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46" id="146"/>
          <p:cNvGrpSpPr/>
          <p:nvPr/>
        </p:nvGrpSpPr>
        <p:grpSpPr>
          <a:xfrm rot="0">
            <a:off x="15367197" y="6309360"/>
            <a:ext cx="158258" cy="205740"/>
            <a:chOff x="0" y="0"/>
            <a:chExt cx="211010" cy="274320"/>
          </a:xfrm>
        </p:grpSpPr>
        <p:sp>
          <p:nvSpPr>
            <p:cNvPr name="Freeform 147" id="14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48" id="148"/>
          <p:cNvGrpSpPr/>
          <p:nvPr/>
        </p:nvGrpSpPr>
        <p:grpSpPr>
          <a:xfrm rot="0">
            <a:off x="15683722" y="6309360"/>
            <a:ext cx="158258" cy="205740"/>
            <a:chOff x="0" y="0"/>
            <a:chExt cx="211010" cy="274320"/>
          </a:xfrm>
        </p:grpSpPr>
        <p:sp>
          <p:nvSpPr>
            <p:cNvPr name="Freeform 149" id="14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50" id="150"/>
          <p:cNvGrpSpPr/>
          <p:nvPr/>
        </p:nvGrpSpPr>
        <p:grpSpPr>
          <a:xfrm rot="0">
            <a:off x="14259363" y="6515100"/>
            <a:ext cx="158258" cy="205740"/>
            <a:chOff x="0" y="0"/>
            <a:chExt cx="211010" cy="274320"/>
          </a:xfrm>
        </p:grpSpPr>
        <p:sp>
          <p:nvSpPr>
            <p:cNvPr name="Freeform 151" id="15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52" id="152"/>
          <p:cNvGrpSpPr/>
          <p:nvPr/>
        </p:nvGrpSpPr>
        <p:grpSpPr>
          <a:xfrm rot="0">
            <a:off x="14892414" y="6515100"/>
            <a:ext cx="158258" cy="205740"/>
            <a:chOff x="0" y="0"/>
            <a:chExt cx="211010" cy="274320"/>
          </a:xfrm>
        </p:grpSpPr>
        <p:sp>
          <p:nvSpPr>
            <p:cNvPr name="Freeform 153" id="15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54" id="154"/>
          <p:cNvGrpSpPr/>
          <p:nvPr/>
        </p:nvGrpSpPr>
        <p:grpSpPr>
          <a:xfrm rot="0">
            <a:off x="15525455" y="6515100"/>
            <a:ext cx="158258" cy="205740"/>
            <a:chOff x="0" y="0"/>
            <a:chExt cx="211010" cy="274320"/>
          </a:xfrm>
        </p:grpSpPr>
        <p:sp>
          <p:nvSpPr>
            <p:cNvPr name="Freeform 155" id="15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56" id="156"/>
          <p:cNvGrpSpPr/>
          <p:nvPr/>
        </p:nvGrpSpPr>
        <p:grpSpPr>
          <a:xfrm rot="0">
            <a:off x="13784580" y="6720840"/>
            <a:ext cx="158258" cy="205740"/>
            <a:chOff x="0" y="0"/>
            <a:chExt cx="211010" cy="274320"/>
          </a:xfrm>
        </p:grpSpPr>
        <p:sp>
          <p:nvSpPr>
            <p:cNvPr name="Freeform 157" id="15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58" id="158"/>
          <p:cNvGrpSpPr/>
          <p:nvPr/>
        </p:nvGrpSpPr>
        <p:grpSpPr>
          <a:xfrm rot="0">
            <a:off x="14101105" y="6720840"/>
            <a:ext cx="158258" cy="205740"/>
            <a:chOff x="0" y="0"/>
            <a:chExt cx="211010" cy="274320"/>
          </a:xfrm>
        </p:grpSpPr>
        <p:sp>
          <p:nvSpPr>
            <p:cNvPr name="Freeform 159" id="15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60" id="160"/>
          <p:cNvGrpSpPr/>
          <p:nvPr/>
        </p:nvGrpSpPr>
        <p:grpSpPr>
          <a:xfrm rot="0">
            <a:off x="14259363" y="6720840"/>
            <a:ext cx="158258" cy="205740"/>
            <a:chOff x="0" y="0"/>
            <a:chExt cx="211010" cy="274320"/>
          </a:xfrm>
        </p:grpSpPr>
        <p:sp>
          <p:nvSpPr>
            <p:cNvPr name="Freeform 161" id="16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62" id="162"/>
          <p:cNvGrpSpPr/>
          <p:nvPr/>
        </p:nvGrpSpPr>
        <p:grpSpPr>
          <a:xfrm rot="0">
            <a:off x="14417631" y="6720840"/>
            <a:ext cx="158258" cy="205740"/>
            <a:chOff x="0" y="0"/>
            <a:chExt cx="211010" cy="274320"/>
          </a:xfrm>
        </p:grpSpPr>
        <p:sp>
          <p:nvSpPr>
            <p:cNvPr name="Freeform 163" id="16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64" id="164"/>
          <p:cNvGrpSpPr/>
          <p:nvPr/>
        </p:nvGrpSpPr>
        <p:grpSpPr>
          <a:xfrm rot="0">
            <a:off x="14734146" y="6720840"/>
            <a:ext cx="158258" cy="205740"/>
            <a:chOff x="0" y="0"/>
            <a:chExt cx="211010" cy="274320"/>
          </a:xfrm>
        </p:grpSpPr>
        <p:sp>
          <p:nvSpPr>
            <p:cNvPr name="Freeform 165" id="16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66" id="166"/>
          <p:cNvGrpSpPr/>
          <p:nvPr/>
        </p:nvGrpSpPr>
        <p:grpSpPr>
          <a:xfrm rot="0">
            <a:off x="14892414" y="6720840"/>
            <a:ext cx="158258" cy="205740"/>
            <a:chOff x="0" y="0"/>
            <a:chExt cx="211010" cy="274320"/>
          </a:xfrm>
        </p:grpSpPr>
        <p:sp>
          <p:nvSpPr>
            <p:cNvPr name="Freeform 167" id="16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68" id="168"/>
          <p:cNvGrpSpPr/>
          <p:nvPr/>
        </p:nvGrpSpPr>
        <p:grpSpPr>
          <a:xfrm rot="0">
            <a:off x="15050672" y="6720840"/>
            <a:ext cx="158258" cy="205740"/>
            <a:chOff x="0" y="0"/>
            <a:chExt cx="211010" cy="274320"/>
          </a:xfrm>
        </p:grpSpPr>
        <p:sp>
          <p:nvSpPr>
            <p:cNvPr name="Freeform 169" id="16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70" id="170"/>
          <p:cNvGrpSpPr/>
          <p:nvPr/>
        </p:nvGrpSpPr>
        <p:grpSpPr>
          <a:xfrm rot="0">
            <a:off x="15367197" y="6720840"/>
            <a:ext cx="158258" cy="205740"/>
            <a:chOff x="0" y="0"/>
            <a:chExt cx="211010" cy="274320"/>
          </a:xfrm>
        </p:grpSpPr>
        <p:sp>
          <p:nvSpPr>
            <p:cNvPr name="Freeform 171" id="17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72" id="172"/>
          <p:cNvGrpSpPr/>
          <p:nvPr/>
        </p:nvGrpSpPr>
        <p:grpSpPr>
          <a:xfrm rot="0">
            <a:off x="15525455" y="6720840"/>
            <a:ext cx="158258" cy="205740"/>
            <a:chOff x="0" y="0"/>
            <a:chExt cx="211010" cy="274320"/>
          </a:xfrm>
        </p:grpSpPr>
        <p:sp>
          <p:nvSpPr>
            <p:cNvPr name="Freeform 173" id="173"/>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74" id="174"/>
          <p:cNvGrpSpPr/>
          <p:nvPr/>
        </p:nvGrpSpPr>
        <p:grpSpPr>
          <a:xfrm rot="0">
            <a:off x="15683722" y="6720840"/>
            <a:ext cx="158258" cy="205740"/>
            <a:chOff x="0" y="0"/>
            <a:chExt cx="211010" cy="274320"/>
          </a:xfrm>
        </p:grpSpPr>
        <p:sp>
          <p:nvSpPr>
            <p:cNvPr name="Freeform 175" id="175"/>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76" id="176"/>
          <p:cNvGrpSpPr/>
          <p:nvPr/>
        </p:nvGrpSpPr>
        <p:grpSpPr>
          <a:xfrm rot="0">
            <a:off x="13942838" y="6926580"/>
            <a:ext cx="158258" cy="205740"/>
            <a:chOff x="0" y="0"/>
            <a:chExt cx="211010" cy="274320"/>
          </a:xfrm>
        </p:grpSpPr>
        <p:sp>
          <p:nvSpPr>
            <p:cNvPr name="Freeform 177" id="177"/>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78" id="178"/>
          <p:cNvGrpSpPr/>
          <p:nvPr/>
        </p:nvGrpSpPr>
        <p:grpSpPr>
          <a:xfrm rot="0">
            <a:off x="14575888" y="6926580"/>
            <a:ext cx="158258" cy="205740"/>
            <a:chOff x="0" y="0"/>
            <a:chExt cx="211010" cy="274320"/>
          </a:xfrm>
        </p:grpSpPr>
        <p:sp>
          <p:nvSpPr>
            <p:cNvPr name="Freeform 179" id="179"/>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80" id="180"/>
          <p:cNvGrpSpPr/>
          <p:nvPr/>
        </p:nvGrpSpPr>
        <p:grpSpPr>
          <a:xfrm rot="0">
            <a:off x="15208929" y="6926580"/>
            <a:ext cx="158258" cy="205740"/>
            <a:chOff x="0" y="0"/>
            <a:chExt cx="211010" cy="274320"/>
          </a:xfrm>
        </p:grpSpPr>
        <p:sp>
          <p:nvSpPr>
            <p:cNvPr name="Freeform 181" id="181"/>
            <p:cNvSpPr/>
            <p:nvPr/>
          </p:nvSpPr>
          <p:spPr>
            <a:xfrm flipH="false" flipV="false" rot="0">
              <a:off x="0" y="0"/>
              <a:ext cx="211074" cy="274320"/>
            </a:xfrm>
            <a:custGeom>
              <a:avLst/>
              <a:gdLst/>
              <a:ahLst/>
              <a:cxnLst/>
              <a:rect r="r" b="b" t="t" l="l"/>
              <a:pathLst>
                <a:path h="274320" w="211074">
                  <a:moveTo>
                    <a:pt x="0" y="0"/>
                  </a:moveTo>
                  <a:lnTo>
                    <a:pt x="211074" y="0"/>
                  </a:lnTo>
                  <a:lnTo>
                    <a:pt x="211074" y="274320"/>
                  </a:lnTo>
                  <a:lnTo>
                    <a:pt x="0" y="274320"/>
                  </a:lnTo>
                  <a:close/>
                </a:path>
              </a:pathLst>
            </a:custGeom>
            <a:solidFill>
              <a:srgbClr val="1B3D1E"/>
            </a:solidFill>
          </p:spPr>
        </p:sp>
      </p:grpSp>
      <p:grpSp>
        <p:nvGrpSpPr>
          <p:cNvPr name="Group 182" id="182"/>
          <p:cNvGrpSpPr/>
          <p:nvPr/>
        </p:nvGrpSpPr>
        <p:grpSpPr>
          <a:xfrm rot="0">
            <a:off x="13167360" y="8161020"/>
            <a:ext cx="3291840" cy="411480"/>
            <a:chOff x="0" y="0"/>
            <a:chExt cx="4389120" cy="548640"/>
          </a:xfrm>
        </p:grpSpPr>
        <p:sp>
          <p:nvSpPr>
            <p:cNvPr name="Freeform 183" id="183"/>
            <p:cNvSpPr/>
            <p:nvPr/>
          </p:nvSpPr>
          <p:spPr>
            <a:xfrm flipH="false" flipV="false" rot="0">
              <a:off x="0" y="0"/>
              <a:ext cx="4389120" cy="548640"/>
            </a:xfrm>
            <a:custGeom>
              <a:avLst/>
              <a:gdLst/>
              <a:ahLst/>
              <a:cxnLst/>
              <a:rect r="r" b="b" t="t" l="l"/>
              <a:pathLst>
                <a:path h="548640" w="4389120">
                  <a:moveTo>
                    <a:pt x="0" y="0"/>
                  </a:moveTo>
                  <a:lnTo>
                    <a:pt x="4389120" y="0"/>
                  </a:lnTo>
                  <a:lnTo>
                    <a:pt x="4389120" y="548640"/>
                  </a:lnTo>
                  <a:lnTo>
                    <a:pt x="0" y="548640"/>
                  </a:lnTo>
                  <a:close/>
                </a:path>
              </a:pathLst>
            </a:custGeom>
            <a:blipFill>
              <a:blip r:embed="rId3">
                <a:alphaModFix amt="0"/>
              </a:blip>
              <a:stretch>
                <a:fillRect l="0" t="-105880" r="0" b="-105880"/>
              </a:stretch>
            </a:blipFill>
          </p:spPr>
        </p:sp>
        <p:sp>
          <p:nvSpPr>
            <p:cNvPr name="TextBox 184" id="184"/>
            <p:cNvSpPr txBox="true"/>
            <p:nvPr/>
          </p:nvSpPr>
          <p:spPr>
            <a:xfrm>
              <a:off x="0" y="-38100"/>
              <a:ext cx="4389120" cy="586740"/>
            </a:xfrm>
            <a:prstGeom prst="rect">
              <a:avLst/>
            </a:prstGeom>
          </p:spPr>
          <p:txBody>
            <a:bodyPr anchor="ctr" rtlCol="false" tIns="0" lIns="0" bIns="0" rIns="0"/>
            <a:lstStyle/>
            <a:p>
              <a:pPr algn="ctr">
                <a:lnSpc>
                  <a:spcPts val="1800"/>
                </a:lnSpc>
              </a:pPr>
              <a:r>
                <a:rPr lang="en-US" b="true" sz="1500" spc="300">
                  <a:solidFill>
                    <a:srgbClr val="2E7D32"/>
                  </a:solidFill>
                  <a:latin typeface="Calibri (MS) Bold"/>
                  <a:ea typeface="Calibri (MS) Bold"/>
                  <a:cs typeface="Calibri (MS) Bold"/>
                  <a:sym typeface="Calibri (MS) Bold"/>
                </a:rPr>
                <a:t>VÁLIDO</a:t>
              </a:r>
            </a:p>
          </p:txBody>
        </p:sp>
      </p:grpSp>
      <p:grpSp>
        <p:nvGrpSpPr>
          <p:cNvPr name="Group 185" id="185"/>
          <p:cNvGrpSpPr/>
          <p:nvPr/>
        </p:nvGrpSpPr>
        <p:grpSpPr>
          <a:xfrm rot="0">
            <a:off x="685800" y="9669780"/>
            <a:ext cx="6858000" cy="411480"/>
            <a:chOff x="0" y="0"/>
            <a:chExt cx="9144000" cy="548640"/>
          </a:xfrm>
        </p:grpSpPr>
        <p:sp>
          <p:nvSpPr>
            <p:cNvPr name="Freeform 186" id="186"/>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187" id="187"/>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BFD8C0"/>
                  </a:solidFill>
                  <a:latin typeface="Calibri (MS)"/>
                  <a:ea typeface="Calibri (MS)"/>
                  <a:cs typeface="Calibri (MS)"/>
                  <a:sym typeface="Calibri (MS)"/>
                </a:rPr>
                <a:t>comunidad.gazteak.com</a:t>
              </a:r>
            </a:p>
          </p:txBody>
        </p:sp>
      </p:grpSp>
      <p:grpSp>
        <p:nvGrpSpPr>
          <p:cNvPr name="Group 188" id="188"/>
          <p:cNvGrpSpPr/>
          <p:nvPr/>
        </p:nvGrpSpPr>
        <p:grpSpPr>
          <a:xfrm rot="0">
            <a:off x="16911828" y="9669780"/>
            <a:ext cx="685800" cy="411480"/>
            <a:chOff x="0" y="0"/>
            <a:chExt cx="914400" cy="548640"/>
          </a:xfrm>
        </p:grpSpPr>
        <p:sp>
          <p:nvSpPr>
            <p:cNvPr name="Freeform 189" id="189"/>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190" id="190"/>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BFD8C0"/>
                  </a:solidFill>
                  <a:latin typeface="Calibri (MS)"/>
                  <a:ea typeface="Calibri (MS)"/>
                  <a:cs typeface="Calibri (MS)"/>
                  <a:sym typeface="Calibri (MS)"/>
                </a:rPr>
                <a:t>20</a:t>
              </a:r>
            </a:p>
          </p:txBody>
        </p:sp>
      </p:gr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Cuotas</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Pestaña “Cuotas”</a:t>
              </a:r>
            </a:p>
          </p:txBody>
        </p:sp>
      </p:grpSp>
      <p:grpSp>
        <p:nvGrpSpPr>
          <p:cNvPr name="Group 8" id="8"/>
          <p:cNvGrpSpPr/>
          <p:nvPr/>
        </p:nvGrpSpPr>
        <p:grpSpPr>
          <a:xfrm rot="0">
            <a:off x="960120" y="3017520"/>
            <a:ext cx="1371600" cy="1371600"/>
            <a:chOff x="0" y="0"/>
            <a:chExt cx="1828800" cy="1828800"/>
          </a:xfrm>
        </p:grpSpPr>
        <p:sp>
          <p:nvSpPr>
            <p:cNvPr name="Freeform 9" id="9"/>
            <p:cNvSpPr/>
            <p:nvPr/>
          </p:nvSpPr>
          <p:spPr>
            <a:xfrm flipH="false" flipV="false" rot="0">
              <a:off x="0" y="0"/>
              <a:ext cx="1828800" cy="1828800"/>
            </a:xfrm>
            <a:custGeom>
              <a:avLst/>
              <a:gdLst/>
              <a:ahLst/>
              <a:cxnLst/>
              <a:rect r="r" b="b" t="t" l="l"/>
              <a:pathLst>
                <a:path h="1828800" w="1828800">
                  <a:moveTo>
                    <a:pt x="0" y="914400"/>
                  </a:moveTo>
                  <a:cubicBezTo>
                    <a:pt x="0" y="409448"/>
                    <a:pt x="409448" y="0"/>
                    <a:pt x="914400" y="0"/>
                  </a:cubicBezTo>
                  <a:cubicBezTo>
                    <a:pt x="1419352" y="0"/>
                    <a:pt x="1828800" y="409448"/>
                    <a:pt x="1828800" y="914400"/>
                  </a:cubicBezTo>
                  <a:cubicBezTo>
                    <a:pt x="1828800" y="1419352"/>
                    <a:pt x="1419352" y="1828800"/>
                    <a:pt x="914400" y="1828800"/>
                  </a:cubicBezTo>
                  <a:cubicBezTo>
                    <a:pt x="409448" y="1828800"/>
                    <a:pt x="0" y="1419352"/>
                    <a:pt x="0" y="914400"/>
                  </a:cubicBezTo>
                  <a:close/>
                </a:path>
              </a:pathLst>
            </a:custGeom>
            <a:solidFill>
              <a:srgbClr val="2E7D32"/>
            </a:solidFill>
          </p:spPr>
        </p:sp>
      </p:grpSp>
      <p:grpSp>
        <p:nvGrpSpPr>
          <p:cNvPr name="Group 10" id="10"/>
          <p:cNvGrpSpPr/>
          <p:nvPr/>
        </p:nvGrpSpPr>
        <p:grpSpPr>
          <a:xfrm rot="0">
            <a:off x="1138428" y="3195828"/>
            <a:ext cx="1014984" cy="1014984"/>
            <a:chOff x="0" y="0"/>
            <a:chExt cx="1353312" cy="1353312"/>
          </a:xfrm>
        </p:grpSpPr>
        <p:sp>
          <p:nvSpPr>
            <p:cNvPr name="Freeform 11" id="11" descr="/home/claude/gazteak_pptx/icon_dollar.png"/>
            <p:cNvSpPr/>
            <p:nvPr/>
          </p:nvSpPr>
          <p:spPr>
            <a:xfrm flipH="false" flipV="false" rot="0">
              <a:off x="0" y="0"/>
              <a:ext cx="1353312" cy="1353312"/>
            </a:xfrm>
            <a:custGeom>
              <a:avLst/>
              <a:gdLst/>
              <a:ahLst/>
              <a:cxnLst/>
              <a:rect r="r" b="b" t="t" l="l"/>
              <a:pathLst>
                <a:path h="1353312" w="1353312">
                  <a:moveTo>
                    <a:pt x="0" y="0"/>
                  </a:moveTo>
                  <a:lnTo>
                    <a:pt x="1353312" y="0"/>
                  </a:lnTo>
                  <a:lnTo>
                    <a:pt x="1353312" y="1353312"/>
                  </a:lnTo>
                  <a:lnTo>
                    <a:pt x="0" y="1353312"/>
                  </a:lnTo>
                  <a:lnTo>
                    <a:pt x="0" y="0"/>
                  </a:lnTo>
                  <a:close/>
                </a:path>
              </a:pathLst>
            </a:custGeom>
            <a:blipFill>
              <a:blip r:embed="rId4"/>
              <a:stretch>
                <a:fillRect l="0" t="0" r="0" b="0"/>
              </a:stretch>
            </a:blipFill>
          </p:spPr>
        </p:sp>
      </p:grpSp>
      <p:sp>
        <p:nvSpPr>
          <p:cNvPr name="TextBox 12" id="12"/>
          <p:cNvSpPr txBox="true"/>
          <p:nvPr/>
        </p:nvSpPr>
        <p:spPr>
          <a:xfrm rot="0">
            <a:off x="2743200" y="2969895"/>
            <a:ext cx="8915400" cy="1419225"/>
          </a:xfrm>
          <a:prstGeom prst="rect">
            <a:avLst/>
          </a:prstGeom>
        </p:spPr>
        <p:txBody>
          <a:bodyPr anchor="t" rtlCol="false" tIns="0" lIns="0" bIns="0" rIns="0">
            <a:spAutoFit/>
          </a:bodyPr>
          <a:lstStyle/>
          <a:p>
            <a:pPr algn="l">
              <a:lnSpc>
                <a:spcPts val="3060"/>
              </a:lnSpc>
            </a:pPr>
            <a:r>
              <a:rPr lang="en-US" sz="2550">
                <a:solidFill>
                  <a:srgbClr val="1F2E20"/>
                </a:solidFill>
                <a:latin typeface="Calibri (MS)"/>
                <a:ea typeface="Calibri (MS)"/>
                <a:cs typeface="Calibri (MS)"/>
                <a:sym typeface="Calibri (MS)"/>
              </a:rPr>
              <a:t>Consultáis el estado de las cuotas del jugador de forma clara y transparente.</a:t>
            </a:r>
          </a:p>
        </p:txBody>
      </p:sp>
      <p:grpSp>
        <p:nvGrpSpPr>
          <p:cNvPr name="Group 13" id="13"/>
          <p:cNvGrpSpPr/>
          <p:nvPr/>
        </p:nvGrpSpPr>
        <p:grpSpPr>
          <a:xfrm rot="0">
            <a:off x="960120" y="4800600"/>
            <a:ext cx="10835640" cy="3291840"/>
            <a:chOff x="0" y="0"/>
            <a:chExt cx="14447520" cy="4389120"/>
          </a:xfrm>
        </p:grpSpPr>
        <p:sp>
          <p:nvSpPr>
            <p:cNvPr name="Freeform 14" id="14"/>
            <p:cNvSpPr/>
            <p:nvPr/>
          </p:nvSpPr>
          <p:spPr>
            <a:xfrm flipH="false" flipV="false" rot="0">
              <a:off x="0" y="0"/>
              <a:ext cx="14447520" cy="4389120"/>
            </a:xfrm>
            <a:custGeom>
              <a:avLst/>
              <a:gdLst/>
              <a:ahLst/>
              <a:cxnLst/>
              <a:rect r="r" b="b" t="t" l="l"/>
              <a:pathLst>
                <a:path h="4389120" w="14447520">
                  <a:moveTo>
                    <a:pt x="0" y="219456"/>
                  </a:moveTo>
                  <a:cubicBezTo>
                    <a:pt x="0" y="98298"/>
                    <a:pt x="98298" y="0"/>
                    <a:pt x="219456" y="0"/>
                  </a:cubicBezTo>
                  <a:lnTo>
                    <a:pt x="14228063" y="0"/>
                  </a:lnTo>
                  <a:cubicBezTo>
                    <a:pt x="14349222" y="0"/>
                    <a:pt x="14447520" y="98298"/>
                    <a:pt x="14447520" y="219456"/>
                  </a:cubicBezTo>
                  <a:lnTo>
                    <a:pt x="14447520" y="4169664"/>
                  </a:lnTo>
                  <a:cubicBezTo>
                    <a:pt x="14447520" y="4290822"/>
                    <a:pt x="14349222" y="4389120"/>
                    <a:pt x="14228063" y="4389120"/>
                  </a:cubicBezTo>
                  <a:lnTo>
                    <a:pt x="219456" y="4389120"/>
                  </a:lnTo>
                  <a:cubicBezTo>
                    <a:pt x="98298" y="4389120"/>
                    <a:pt x="0" y="4290822"/>
                    <a:pt x="0" y="4169664"/>
                  </a:cubicBezTo>
                  <a:close/>
                </a:path>
              </a:pathLst>
            </a:custGeom>
            <a:solidFill>
              <a:srgbClr val="E8F5E9"/>
            </a:solidFill>
          </p:spPr>
        </p:sp>
      </p:grpSp>
      <p:grpSp>
        <p:nvGrpSpPr>
          <p:cNvPr name="Group 15" id="15"/>
          <p:cNvGrpSpPr/>
          <p:nvPr/>
        </p:nvGrpSpPr>
        <p:grpSpPr>
          <a:xfrm rot="0">
            <a:off x="1371600" y="5143500"/>
            <a:ext cx="10012680" cy="685800"/>
            <a:chOff x="0" y="0"/>
            <a:chExt cx="13350240" cy="914400"/>
          </a:xfrm>
        </p:grpSpPr>
        <p:sp>
          <p:nvSpPr>
            <p:cNvPr name="Freeform 16" id="16"/>
            <p:cNvSpPr/>
            <p:nvPr/>
          </p:nvSpPr>
          <p:spPr>
            <a:xfrm flipH="false" flipV="false" rot="0">
              <a:off x="0" y="0"/>
              <a:ext cx="13350239" cy="914400"/>
            </a:xfrm>
            <a:custGeom>
              <a:avLst/>
              <a:gdLst/>
              <a:ahLst/>
              <a:cxnLst/>
              <a:rect r="r" b="b" t="t" l="l"/>
              <a:pathLst>
                <a:path h="914400" w="13350239">
                  <a:moveTo>
                    <a:pt x="0" y="0"/>
                  </a:moveTo>
                  <a:lnTo>
                    <a:pt x="13350239" y="0"/>
                  </a:lnTo>
                  <a:lnTo>
                    <a:pt x="13350239" y="914400"/>
                  </a:lnTo>
                  <a:lnTo>
                    <a:pt x="0" y="914400"/>
                  </a:lnTo>
                  <a:close/>
                </a:path>
              </a:pathLst>
            </a:custGeom>
            <a:blipFill>
              <a:blip r:embed="rId3">
                <a:alphaModFix amt="0"/>
              </a:blip>
              <a:stretch>
                <a:fillRect l="0" t="-234481" r="0" b="-234481"/>
              </a:stretch>
            </a:blipFill>
          </p:spPr>
        </p:sp>
        <p:sp>
          <p:nvSpPr>
            <p:cNvPr name="TextBox 17" id="17"/>
            <p:cNvSpPr txBox="true"/>
            <p:nvPr/>
          </p:nvSpPr>
          <p:spPr>
            <a:xfrm>
              <a:off x="0" y="-47625"/>
              <a:ext cx="13350240" cy="962025"/>
            </a:xfrm>
            <a:prstGeom prst="rect">
              <a:avLst/>
            </a:prstGeom>
          </p:spPr>
          <p:txBody>
            <a:bodyPr anchor="ctr" rtlCol="false" tIns="0" lIns="0" bIns="0" rIns="0"/>
            <a:lstStyle/>
            <a:p>
              <a:pPr algn="l">
                <a:lnSpc>
                  <a:spcPts val="2520"/>
                </a:lnSpc>
              </a:pPr>
              <a:r>
                <a:rPr lang="en-US" sz="2100" b="true">
                  <a:solidFill>
                    <a:srgbClr val="1B3D1E"/>
                  </a:solidFill>
                  <a:latin typeface="Calibri (MS) Bold"/>
                  <a:ea typeface="Calibri (MS) Bold"/>
                  <a:cs typeface="Calibri (MS) Bold"/>
                  <a:sym typeface="Calibri (MS) Bold"/>
                </a:rPr>
                <a:t>Toda la información económica de vuestro hijo o hija, a un vistazo:</a:t>
              </a:r>
            </a:p>
          </p:txBody>
        </p:sp>
      </p:grpSp>
      <p:grpSp>
        <p:nvGrpSpPr>
          <p:cNvPr name="Group 18" id="18"/>
          <p:cNvGrpSpPr/>
          <p:nvPr/>
        </p:nvGrpSpPr>
        <p:grpSpPr>
          <a:xfrm rot="0">
            <a:off x="1371600" y="5966460"/>
            <a:ext cx="192024" cy="192024"/>
            <a:chOff x="0" y="0"/>
            <a:chExt cx="256032" cy="256032"/>
          </a:xfrm>
        </p:grpSpPr>
        <p:sp>
          <p:nvSpPr>
            <p:cNvPr name="Freeform 19" id="19"/>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2E7D32"/>
            </a:solidFill>
          </p:spPr>
        </p:sp>
      </p:grpSp>
      <p:grpSp>
        <p:nvGrpSpPr>
          <p:cNvPr name="Group 20" id="20"/>
          <p:cNvGrpSpPr/>
          <p:nvPr/>
        </p:nvGrpSpPr>
        <p:grpSpPr>
          <a:xfrm rot="0">
            <a:off x="1783080" y="5815584"/>
            <a:ext cx="9601200" cy="548640"/>
            <a:chOff x="0" y="0"/>
            <a:chExt cx="12801600" cy="731520"/>
          </a:xfrm>
        </p:grpSpPr>
        <p:sp>
          <p:nvSpPr>
            <p:cNvPr name="Freeform 21" id="21"/>
            <p:cNvSpPr/>
            <p:nvPr/>
          </p:nvSpPr>
          <p:spPr>
            <a:xfrm flipH="false" flipV="false" rot="0">
              <a:off x="0" y="0"/>
              <a:ext cx="12801600" cy="731520"/>
            </a:xfrm>
            <a:custGeom>
              <a:avLst/>
              <a:gdLst/>
              <a:ahLst/>
              <a:cxnLst/>
              <a:rect r="r" b="b" t="t" l="l"/>
              <a:pathLst>
                <a:path h="731520" w="12801600">
                  <a:moveTo>
                    <a:pt x="0" y="0"/>
                  </a:moveTo>
                  <a:lnTo>
                    <a:pt x="12801600" y="0"/>
                  </a:lnTo>
                  <a:lnTo>
                    <a:pt x="12801600" y="731520"/>
                  </a:lnTo>
                  <a:lnTo>
                    <a:pt x="0" y="731520"/>
                  </a:lnTo>
                  <a:close/>
                </a:path>
              </a:pathLst>
            </a:custGeom>
            <a:blipFill>
              <a:blip r:embed="rId3">
                <a:alphaModFix amt="0"/>
              </a:blip>
              <a:stretch>
                <a:fillRect l="0" t="-290988" r="0" b="-290988"/>
              </a:stretch>
            </a:blipFill>
          </p:spPr>
        </p:sp>
        <p:sp>
          <p:nvSpPr>
            <p:cNvPr name="TextBox 22" id="22"/>
            <p:cNvSpPr txBox="true"/>
            <p:nvPr/>
          </p:nvSpPr>
          <p:spPr>
            <a:xfrm>
              <a:off x="0" y="-47625"/>
              <a:ext cx="12801600" cy="779145"/>
            </a:xfrm>
            <a:prstGeom prst="rect">
              <a:avLst/>
            </a:prstGeom>
          </p:spPr>
          <p:txBody>
            <a:bodyPr anchor="ctr" rtlCol="false" tIns="0" lIns="0" bIns="0" rIns="0"/>
            <a:lstStyle/>
            <a:p>
              <a:pPr algn="l">
                <a:lnSpc>
                  <a:spcPts val="2340"/>
                </a:lnSpc>
              </a:pPr>
              <a:r>
                <a:rPr lang="en-US" sz="1950">
                  <a:solidFill>
                    <a:srgbClr val="1F2E20"/>
                  </a:solidFill>
                  <a:latin typeface="Calibri (MS)"/>
                  <a:ea typeface="Calibri (MS)"/>
                  <a:cs typeface="Calibri (MS)"/>
                  <a:sym typeface="Calibri (MS)"/>
                </a:rPr>
                <a:t>Cuotas pendientes y pagadas</a:t>
              </a:r>
            </a:p>
          </p:txBody>
        </p:sp>
      </p:grpSp>
      <p:grpSp>
        <p:nvGrpSpPr>
          <p:cNvPr name="Group 23" id="23"/>
          <p:cNvGrpSpPr/>
          <p:nvPr/>
        </p:nvGrpSpPr>
        <p:grpSpPr>
          <a:xfrm rot="0">
            <a:off x="1371600" y="6624828"/>
            <a:ext cx="192024" cy="192024"/>
            <a:chOff x="0" y="0"/>
            <a:chExt cx="256032" cy="256032"/>
          </a:xfrm>
        </p:grpSpPr>
        <p:sp>
          <p:nvSpPr>
            <p:cNvPr name="Freeform 24" id="24"/>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2E7D32"/>
            </a:solidFill>
          </p:spPr>
        </p:sp>
      </p:grpSp>
      <p:grpSp>
        <p:nvGrpSpPr>
          <p:cNvPr name="Group 25" id="25"/>
          <p:cNvGrpSpPr/>
          <p:nvPr/>
        </p:nvGrpSpPr>
        <p:grpSpPr>
          <a:xfrm rot="0">
            <a:off x="1783080" y="6473952"/>
            <a:ext cx="9601200" cy="548640"/>
            <a:chOff x="0" y="0"/>
            <a:chExt cx="12801600" cy="731520"/>
          </a:xfrm>
        </p:grpSpPr>
        <p:sp>
          <p:nvSpPr>
            <p:cNvPr name="Freeform 26" id="26"/>
            <p:cNvSpPr/>
            <p:nvPr/>
          </p:nvSpPr>
          <p:spPr>
            <a:xfrm flipH="false" flipV="false" rot="0">
              <a:off x="0" y="0"/>
              <a:ext cx="12801600" cy="731520"/>
            </a:xfrm>
            <a:custGeom>
              <a:avLst/>
              <a:gdLst/>
              <a:ahLst/>
              <a:cxnLst/>
              <a:rect r="r" b="b" t="t" l="l"/>
              <a:pathLst>
                <a:path h="731520" w="12801600">
                  <a:moveTo>
                    <a:pt x="0" y="0"/>
                  </a:moveTo>
                  <a:lnTo>
                    <a:pt x="12801600" y="0"/>
                  </a:lnTo>
                  <a:lnTo>
                    <a:pt x="12801600" y="731520"/>
                  </a:lnTo>
                  <a:lnTo>
                    <a:pt x="0" y="731520"/>
                  </a:lnTo>
                  <a:close/>
                </a:path>
              </a:pathLst>
            </a:custGeom>
            <a:blipFill>
              <a:blip r:embed="rId3">
                <a:alphaModFix amt="0"/>
              </a:blip>
              <a:stretch>
                <a:fillRect l="0" t="-290988" r="0" b="-290988"/>
              </a:stretch>
            </a:blipFill>
          </p:spPr>
        </p:sp>
        <p:sp>
          <p:nvSpPr>
            <p:cNvPr name="TextBox 27" id="27"/>
            <p:cNvSpPr txBox="true"/>
            <p:nvPr/>
          </p:nvSpPr>
          <p:spPr>
            <a:xfrm>
              <a:off x="0" y="-47625"/>
              <a:ext cx="12801600" cy="779145"/>
            </a:xfrm>
            <a:prstGeom prst="rect">
              <a:avLst/>
            </a:prstGeom>
          </p:spPr>
          <p:txBody>
            <a:bodyPr anchor="ctr" rtlCol="false" tIns="0" lIns="0" bIns="0" rIns="0"/>
            <a:lstStyle/>
            <a:p>
              <a:pPr algn="l">
                <a:lnSpc>
                  <a:spcPts val="2340"/>
                </a:lnSpc>
              </a:pPr>
              <a:r>
                <a:rPr lang="en-US" sz="1950">
                  <a:solidFill>
                    <a:srgbClr val="1F2E20"/>
                  </a:solidFill>
                  <a:latin typeface="Calibri (MS)"/>
                  <a:ea typeface="Calibri (MS)"/>
                  <a:cs typeface="Calibri (MS)"/>
                  <a:sym typeface="Calibri (MS)"/>
                </a:rPr>
                <a:t>Importes y fechas</a:t>
              </a:r>
            </a:p>
          </p:txBody>
        </p:sp>
      </p:grpSp>
      <p:grpSp>
        <p:nvGrpSpPr>
          <p:cNvPr name="Group 28" id="28"/>
          <p:cNvGrpSpPr/>
          <p:nvPr/>
        </p:nvGrpSpPr>
        <p:grpSpPr>
          <a:xfrm rot="0">
            <a:off x="1371600" y="7283196"/>
            <a:ext cx="192024" cy="192024"/>
            <a:chOff x="0" y="0"/>
            <a:chExt cx="256032" cy="256032"/>
          </a:xfrm>
        </p:grpSpPr>
        <p:sp>
          <p:nvSpPr>
            <p:cNvPr name="Freeform 29" id="29"/>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2E7D32"/>
            </a:solidFill>
          </p:spPr>
        </p:sp>
      </p:grpSp>
      <p:grpSp>
        <p:nvGrpSpPr>
          <p:cNvPr name="Group 30" id="30"/>
          <p:cNvGrpSpPr/>
          <p:nvPr/>
        </p:nvGrpSpPr>
        <p:grpSpPr>
          <a:xfrm rot="0">
            <a:off x="1783080" y="7132320"/>
            <a:ext cx="9601200" cy="548640"/>
            <a:chOff x="0" y="0"/>
            <a:chExt cx="12801600" cy="731520"/>
          </a:xfrm>
        </p:grpSpPr>
        <p:sp>
          <p:nvSpPr>
            <p:cNvPr name="Freeform 31" id="31"/>
            <p:cNvSpPr/>
            <p:nvPr/>
          </p:nvSpPr>
          <p:spPr>
            <a:xfrm flipH="false" flipV="false" rot="0">
              <a:off x="0" y="0"/>
              <a:ext cx="12801600" cy="731520"/>
            </a:xfrm>
            <a:custGeom>
              <a:avLst/>
              <a:gdLst/>
              <a:ahLst/>
              <a:cxnLst/>
              <a:rect r="r" b="b" t="t" l="l"/>
              <a:pathLst>
                <a:path h="731520" w="12801600">
                  <a:moveTo>
                    <a:pt x="0" y="0"/>
                  </a:moveTo>
                  <a:lnTo>
                    <a:pt x="12801600" y="0"/>
                  </a:lnTo>
                  <a:lnTo>
                    <a:pt x="12801600" y="731520"/>
                  </a:lnTo>
                  <a:lnTo>
                    <a:pt x="0" y="731520"/>
                  </a:lnTo>
                  <a:close/>
                </a:path>
              </a:pathLst>
            </a:custGeom>
            <a:blipFill>
              <a:blip r:embed="rId3">
                <a:alphaModFix amt="0"/>
              </a:blip>
              <a:stretch>
                <a:fillRect l="0" t="-290988" r="0" b="-290988"/>
              </a:stretch>
            </a:blipFill>
          </p:spPr>
        </p:sp>
        <p:sp>
          <p:nvSpPr>
            <p:cNvPr name="TextBox 32" id="32"/>
            <p:cNvSpPr txBox="true"/>
            <p:nvPr/>
          </p:nvSpPr>
          <p:spPr>
            <a:xfrm>
              <a:off x="0" y="-47625"/>
              <a:ext cx="12801600" cy="779145"/>
            </a:xfrm>
            <a:prstGeom prst="rect">
              <a:avLst/>
            </a:prstGeom>
          </p:spPr>
          <p:txBody>
            <a:bodyPr anchor="ctr" rtlCol="false" tIns="0" lIns="0" bIns="0" rIns="0"/>
            <a:lstStyle/>
            <a:p>
              <a:pPr algn="l">
                <a:lnSpc>
                  <a:spcPts val="2340"/>
                </a:lnSpc>
              </a:pPr>
              <a:r>
                <a:rPr lang="en-US" sz="1950">
                  <a:solidFill>
                    <a:srgbClr val="1F2E20"/>
                  </a:solidFill>
                  <a:latin typeface="Calibri (MS)"/>
                  <a:ea typeface="Calibri (MS)"/>
                  <a:cs typeface="Calibri (MS)"/>
                  <a:sym typeface="Calibri (MS)"/>
                </a:rPr>
                <a:t>Estado actualizado por el club</a:t>
              </a:r>
            </a:p>
          </p:txBody>
        </p:sp>
      </p:grpSp>
      <p:grpSp>
        <p:nvGrpSpPr>
          <p:cNvPr name="Group 33" id="33"/>
          <p:cNvGrpSpPr/>
          <p:nvPr/>
        </p:nvGrpSpPr>
        <p:grpSpPr>
          <a:xfrm rot="0">
            <a:off x="12207240" y="3017520"/>
            <a:ext cx="5143500" cy="5074920"/>
            <a:chOff x="0" y="0"/>
            <a:chExt cx="6858000" cy="6766560"/>
          </a:xfrm>
        </p:grpSpPr>
        <p:sp>
          <p:nvSpPr>
            <p:cNvPr name="Freeform 34" id="34"/>
            <p:cNvSpPr/>
            <p:nvPr/>
          </p:nvSpPr>
          <p:spPr>
            <a:xfrm flipH="false" flipV="false" rot="0">
              <a:off x="0" y="0"/>
              <a:ext cx="6858000" cy="6766561"/>
            </a:xfrm>
            <a:custGeom>
              <a:avLst/>
              <a:gdLst/>
              <a:ahLst/>
              <a:cxnLst/>
              <a:rect r="r" b="b" t="t" l="l"/>
              <a:pathLst>
                <a:path h="6766561" w="6858000">
                  <a:moveTo>
                    <a:pt x="0" y="219456"/>
                  </a:moveTo>
                  <a:cubicBezTo>
                    <a:pt x="0" y="98298"/>
                    <a:pt x="98298" y="0"/>
                    <a:pt x="219456" y="0"/>
                  </a:cubicBezTo>
                  <a:lnTo>
                    <a:pt x="6638544" y="0"/>
                  </a:lnTo>
                  <a:cubicBezTo>
                    <a:pt x="6759702" y="0"/>
                    <a:pt x="6858000" y="98298"/>
                    <a:pt x="6858000" y="219456"/>
                  </a:cubicBezTo>
                  <a:lnTo>
                    <a:pt x="6858000" y="6547104"/>
                  </a:lnTo>
                  <a:cubicBezTo>
                    <a:pt x="6858000" y="6668262"/>
                    <a:pt x="6759702" y="6766561"/>
                    <a:pt x="6638544" y="6766561"/>
                  </a:cubicBezTo>
                  <a:lnTo>
                    <a:pt x="219456" y="6766561"/>
                  </a:lnTo>
                  <a:cubicBezTo>
                    <a:pt x="98298" y="6766560"/>
                    <a:pt x="0" y="6668262"/>
                    <a:pt x="0" y="6547104"/>
                  </a:cubicBezTo>
                  <a:close/>
                </a:path>
              </a:pathLst>
            </a:custGeom>
            <a:solidFill>
              <a:srgbClr val="1B3D1E"/>
            </a:solidFill>
          </p:spPr>
        </p:sp>
      </p:grpSp>
      <p:grpSp>
        <p:nvGrpSpPr>
          <p:cNvPr name="Group 35" id="35"/>
          <p:cNvGrpSpPr/>
          <p:nvPr/>
        </p:nvGrpSpPr>
        <p:grpSpPr>
          <a:xfrm rot="0">
            <a:off x="12618720" y="3429000"/>
            <a:ext cx="891540" cy="891540"/>
            <a:chOff x="0" y="0"/>
            <a:chExt cx="1188720" cy="1188720"/>
          </a:xfrm>
        </p:grpSpPr>
        <p:sp>
          <p:nvSpPr>
            <p:cNvPr name="Freeform 36" id="36"/>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2E7D32"/>
            </a:solidFill>
          </p:spPr>
        </p:sp>
      </p:grpSp>
      <p:grpSp>
        <p:nvGrpSpPr>
          <p:cNvPr name="Group 37" id="37"/>
          <p:cNvGrpSpPr/>
          <p:nvPr/>
        </p:nvGrpSpPr>
        <p:grpSpPr>
          <a:xfrm rot="0">
            <a:off x="12734620" y="3544900"/>
            <a:ext cx="659740" cy="659740"/>
            <a:chOff x="0" y="0"/>
            <a:chExt cx="879653" cy="879653"/>
          </a:xfrm>
        </p:grpSpPr>
        <p:sp>
          <p:nvSpPr>
            <p:cNvPr name="Freeform 38" id="38" descr="/home/claude/gazteak_pptx/icon_checkcircle.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5"/>
              <a:stretch>
                <a:fillRect l="0" t="0" r="-5" b="-5"/>
              </a:stretch>
            </a:blipFill>
          </p:spPr>
        </p:sp>
      </p:grpSp>
      <p:grpSp>
        <p:nvGrpSpPr>
          <p:cNvPr name="Group 39" id="39"/>
          <p:cNvGrpSpPr/>
          <p:nvPr/>
        </p:nvGrpSpPr>
        <p:grpSpPr>
          <a:xfrm rot="0">
            <a:off x="12550140" y="4526280"/>
            <a:ext cx="4389120" cy="548640"/>
            <a:chOff x="0" y="0"/>
            <a:chExt cx="5852160" cy="731520"/>
          </a:xfrm>
        </p:grpSpPr>
        <p:sp>
          <p:nvSpPr>
            <p:cNvPr name="Freeform 40" id="40"/>
            <p:cNvSpPr/>
            <p:nvPr/>
          </p:nvSpPr>
          <p:spPr>
            <a:xfrm flipH="false" flipV="false" rot="0">
              <a:off x="0" y="0"/>
              <a:ext cx="5852160" cy="731520"/>
            </a:xfrm>
            <a:custGeom>
              <a:avLst/>
              <a:gdLst/>
              <a:ahLst/>
              <a:cxnLst/>
              <a:rect r="r" b="b" t="t" l="l"/>
              <a:pathLst>
                <a:path h="731520" w="5852160">
                  <a:moveTo>
                    <a:pt x="0" y="0"/>
                  </a:moveTo>
                  <a:lnTo>
                    <a:pt x="5852160" y="0"/>
                  </a:lnTo>
                  <a:lnTo>
                    <a:pt x="5852160" y="731520"/>
                  </a:lnTo>
                  <a:lnTo>
                    <a:pt x="0" y="731520"/>
                  </a:lnTo>
                  <a:close/>
                </a:path>
              </a:pathLst>
            </a:custGeom>
            <a:blipFill>
              <a:blip r:embed="rId3">
                <a:alphaModFix amt="0"/>
              </a:blip>
              <a:stretch>
                <a:fillRect l="0" t="-105880" r="0" b="-105880"/>
              </a:stretch>
            </a:blipFill>
          </p:spPr>
        </p:sp>
        <p:sp>
          <p:nvSpPr>
            <p:cNvPr name="TextBox 41" id="41"/>
            <p:cNvSpPr txBox="true"/>
            <p:nvPr/>
          </p:nvSpPr>
          <p:spPr>
            <a:xfrm>
              <a:off x="0" y="-47625"/>
              <a:ext cx="5852160" cy="779145"/>
            </a:xfrm>
            <a:prstGeom prst="rect">
              <a:avLst/>
            </a:prstGeom>
          </p:spPr>
          <p:txBody>
            <a:bodyPr anchor="ctr" rtlCol="false" tIns="0" lIns="0" bIns="0" rIns="0"/>
            <a:lstStyle/>
            <a:p>
              <a:pPr algn="l">
                <a:lnSpc>
                  <a:spcPts val="2520"/>
                </a:lnSpc>
              </a:pPr>
              <a:r>
                <a:rPr lang="en-US" sz="2100" b="true">
                  <a:solidFill>
                    <a:srgbClr val="FFFFFF"/>
                  </a:solidFill>
                  <a:latin typeface="Calibri (MS) Bold"/>
                  <a:ea typeface="Calibri (MS) Bold"/>
                  <a:cs typeface="Calibri (MS) Bold"/>
                  <a:sym typeface="Calibri (MS) Bold"/>
                </a:rPr>
                <a:t>Transparencia total</a:t>
              </a:r>
            </a:p>
          </p:txBody>
        </p:sp>
      </p:grpSp>
      <p:grpSp>
        <p:nvGrpSpPr>
          <p:cNvPr name="Group 42" id="42"/>
          <p:cNvGrpSpPr/>
          <p:nvPr/>
        </p:nvGrpSpPr>
        <p:grpSpPr>
          <a:xfrm rot="0">
            <a:off x="12550140" y="5143500"/>
            <a:ext cx="4389120" cy="2606040"/>
            <a:chOff x="0" y="0"/>
            <a:chExt cx="5852160" cy="3474720"/>
          </a:xfrm>
        </p:grpSpPr>
        <p:sp>
          <p:nvSpPr>
            <p:cNvPr name="Freeform 43" id="43"/>
            <p:cNvSpPr/>
            <p:nvPr/>
          </p:nvSpPr>
          <p:spPr>
            <a:xfrm flipH="false" flipV="false" rot="0">
              <a:off x="0" y="0"/>
              <a:ext cx="5852160" cy="3474720"/>
            </a:xfrm>
            <a:custGeom>
              <a:avLst/>
              <a:gdLst/>
              <a:ahLst/>
              <a:cxnLst/>
              <a:rect r="r" b="b" t="t" l="l"/>
              <a:pathLst>
                <a:path h="3474720" w="5852160">
                  <a:moveTo>
                    <a:pt x="0" y="0"/>
                  </a:moveTo>
                  <a:lnTo>
                    <a:pt x="5852160" y="0"/>
                  </a:lnTo>
                  <a:lnTo>
                    <a:pt x="5852160" y="3474720"/>
                  </a:lnTo>
                  <a:lnTo>
                    <a:pt x="0" y="3474720"/>
                  </a:lnTo>
                  <a:close/>
                </a:path>
              </a:pathLst>
            </a:custGeom>
            <a:blipFill>
              <a:blip r:embed="rId3">
                <a:alphaModFix amt="0"/>
              </a:blip>
              <a:stretch>
                <a:fillRect l="-26180" t="0" r="-26180" b="0"/>
              </a:stretch>
            </a:blipFill>
          </p:spPr>
        </p:sp>
        <p:sp>
          <p:nvSpPr>
            <p:cNvPr name="TextBox 44" id="44"/>
            <p:cNvSpPr txBox="true"/>
            <p:nvPr/>
          </p:nvSpPr>
          <p:spPr>
            <a:xfrm>
              <a:off x="0" y="-38100"/>
              <a:ext cx="5852160" cy="3512820"/>
            </a:xfrm>
            <a:prstGeom prst="rect">
              <a:avLst/>
            </a:prstGeom>
          </p:spPr>
          <p:txBody>
            <a:bodyPr anchor="ctr" rtlCol="false" tIns="0" lIns="0" bIns="0" rIns="0"/>
            <a:lstStyle/>
            <a:p>
              <a:pPr algn="l">
                <a:lnSpc>
                  <a:spcPts val="2160"/>
                </a:lnSpc>
              </a:pPr>
              <a:r>
                <a:rPr lang="en-US" sz="1800">
                  <a:solidFill>
                    <a:srgbClr val="CFE8D0"/>
                  </a:solidFill>
                  <a:latin typeface="Calibri (MS)"/>
                  <a:ea typeface="Calibri (MS)"/>
                  <a:cs typeface="Calibri (MS)"/>
                  <a:sym typeface="Calibri (MS)"/>
                </a:rPr>
                <a:t>Sabréis en todo momento qué cuotas están al día y cuáles quedan pendientes, sin necesidad de llamar al club.</a:t>
              </a:r>
            </a:p>
          </p:txBody>
        </p:sp>
      </p:grpSp>
      <p:grpSp>
        <p:nvGrpSpPr>
          <p:cNvPr name="Group 45" id="45"/>
          <p:cNvGrpSpPr/>
          <p:nvPr/>
        </p:nvGrpSpPr>
        <p:grpSpPr>
          <a:xfrm rot="0">
            <a:off x="685800" y="9669780"/>
            <a:ext cx="6858000" cy="411480"/>
            <a:chOff x="0" y="0"/>
            <a:chExt cx="9144000" cy="548640"/>
          </a:xfrm>
        </p:grpSpPr>
        <p:sp>
          <p:nvSpPr>
            <p:cNvPr name="Freeform 46" id="46"/>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47" id="47"/>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48" id="48"/>
          <p:cNvGrpSpPr/>
          <p:nvPr/>
        </p:nvGrpSpPr>
        <p:grpSpPr>
          <a:xfrm rot="0">
            <a:off x="16911828" y="9669780"/>
            <a:ext cx="685800" cy="411480"/>
            <a:chOff x="0" y="0"/>
            <a:chExt cx="914400" cy="548640"/>
          </a:xfrm>
        </p:grpSpPr>
        <p:sp>
          <p:nvSpPr>
            <p:cNvPr name="Freeform 49" id="49"/>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50" id="50"/>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21</a:t>
              </a:r>
            </a:p>
          </p:txBody>
        </p:sp>
      </p:gr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Consultas y avisos</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Un canal directo y ordenado con el club</a:t>
              </a:r>
            </a:p>
          </p:txBody>
        </p:sp>
      </p:grpSp>
      <p:grpSp>
        <p:nvGrpSpPr>
          <p:cNvPr name="Group 8" id="8"/>
          <p:cNvGrpSpPr/>
          <p:nvPr/>
        </p:nvGrpSpPr>
        <p:grpSpPr>
          <a:xfrm rot="0">
            <a:off x="960120" y="2606040"/>
            <a:ext cx="7886700" cy="6309360"/>
            <a:chOff x="0" y="0"/>
            <a:chExt cx="10515600" cy="8412480"/>
          </a:xfrm>
        </p:grpSpPr>
        <p:sp>
          <p:nvSpPr>
            <p:cNvPr name="Freeform 9" id="9"/>
            <p:cNvSpPr/>
            <p:nvPr/>
          </p:nvSpPr>
          <p:spPr>
            <a:xfrm flipH="false" flipV="false" rot="0">
              <a:off x="0" y="0"/>
              <a:ext cx="10515600" cy="8412480"/>
            </a:xfrm>
            <a:custGeom>
              <a:avLst/>
              <a:gdLst/>
              <a:ahLst/>
              <a:cxnLst/>
              <a:rect r="r" b="b" t="t" l="l"/>
              <a:pathLst>
                <a:path h="8412480" w="10515600">
                  <a:moveTo>
                    <a:pt x="0" y="219456"/>
                  </a:moveTo>
                  <a:cubicBezTo>
                    <a:pt x="0" y="98298"/>
                    <a:pt x="98298" y="0"/>
                    <a:pt x="219456" y="0"/>
                  </a:cubicBezTo>
                  <a:lnTo>
                    <a:pt x="10296144" y="0"/>
                  </a:lnTo>
                  <a:cubicBezTo>
                    <a:pt x="10417302" y="0"/>
                    <a:pt x="10515600" y="98298"/>
                    <a:pt x="10515600" y="219456"/>
                  </a:cubicBezTo>
                  <a:lnTo>
                    <a:pt x="10515600" y="8193024"/>
                  </a:lnTo>
                  <a:cubicBezTo>
                    <a:pt x="10515600" y="8314182"/>
                    <a:pt x="10417302" y="8412480"/>
                    <a:pt x="10296144" y="8412480"/>
                  </a:cubicBezTo>
                  <a:lnTo>
                    <a:pt x="219456" y="8412480"/>
                  </a:lnTo>
                  <a:cubicBezTo>
                    <a:pt x="98298" y="8412480"/>
                    <a:pt x="0" y="8314182"/>
                    <a:pt x="0" y="8193024"/>
                  </a:cubicBezTo>
                  <a:close/>
                </a:path>
              </a:pathLst>
            </a:custGeom>
            <a:solidFill>
              <a:srgbClr val="E8F5E9"/>
            </a:solidFill>
          </p:spPr>
        </p:sp>
      </p:grpSp>
      <p:grpSp>
        <p:nvGrpSpPr>
          <p:cNvPr name="Group 10" id="10"/>
          <p:cNvGrpSpPr/>
          <p:nvPr/>
        </p:nvGrpSpPr>
        <p:grpSpPr>
          <a:xfrm rot="0">
            <a:off x="1371600" y="3017520"/>
            <a:ext cx="1028700" cy="1028700"/>
            <a:chOff x="0" y="0"/>
            <a:chExt cx="1371600" cy="1371600"/>
          </a:xfrm>
        </p:grpSpPr>
        <p:sp>
          <p:nvSpPr>
            <p:cNvPr name="Freeform 11" id="11"/>
            <p:cNvSpPr/>
            <p:nvPr/>
          </p:nvSpPr>
          <p:spPr>
            <a:xfrm flipH="false" flipV="false" rot="0">
              <a:off x="0" y="0"/>
              <a:ext cx="1371600" cy="1371600"/>
            </a:xfrm>
            <a:custGeom>
              <a:avLst/>
              <a:gdLst/>
              <a:ahLst/>
              <a:cxnLst/>
              <a:rect r="r" b="b" t="t" l="l"/>
              <a:pathLst>
                <a:path h="1371600" w="1371600">
                  <a:moveTo>
                    <a:pt x="0" y="685800"/>
                  </a:moveTo>
                  <a:cubicBezTo>
                    <a:pt x="0" y="307086"/>
                    <a:pt x="307086" y="0"/>
                    <a:pt x="685800" y="0"/>
                  </a:cubicBezTo>
                  <a:cubicBezTo>
                    <a:pt x="1064514" y="0"/>
                    <a:pt x="1371600" y="307086"/>
                    <a:pt x="1371600" y="685800"/>
                  </a:cubicBezTo>
                  <a:cubicBezTo>
                    <a:pt x="1371600" y="1064514"/>
                    <a:pt x="1064514" y="1371600"/>
                    <a:pt x="685800" y="1371600"/>
                  </a:cubicBezTo>
                  <a:cubicBezTo>
                    <a:pt x="307086" y="1371600"/>
                    <a:pt x="0" y="1064514"/>
                    <a:pt x="0" y="685800"/>
                  </a:cubicBezTo>
                  <a:close/>
                </a:path>
              </a:pathLst>
            </a:custGeom>
            <a:solidFill>
              <a:srgbClr val="2E7D32"/>
            </a:solidFill>
          </p:spPr>
        </p:sp>
      </p:grpSp>
      <p:grpSp>
        <p:nvGrpSpPr>
          <p:cNvPr name="Group 12" id="12"/>
          <p:cNvGrpSpPr/>
          <p:nvPr/>
        </p:nvGrpSpPr>
        <p:grpSpPr>
          <a:xfrm rot="0">
            <a:off x="1505331" y="3151251"/>
            <a:ext cx="761238" cy="761238"/>
            <a:chOff x="0" y="0"/>
            <a:chExt cx="1014984" cy="1014984"/>
          </a:xfrm>
        </p:grpSpPr>
        <p:sp>
          <p:nvSpPr>
            <p:cNvPr name="Freeform 13" id="13" descr="/home/claude/gazteak_pptx/icon_message.png"/>
            <p:cNvSpPr/>
            <p:nvPr/>
          </p:nvSpPr>
          <p:spPr>
            <a:xfrm flipH="false" flipV="false" rot="0">
              <a:off x="0" y="0"/>
              <a:ext cx="1014984" cy="1014984"/>
            </a:xfrm>
            <a:custGeom>
              <a:avLst/>
              <a:gdLst/>
              <a:ahLst/>
              <a:cxnLst/>
              <a:rect r="r" b="b" t="t" l="l"/>
              <a:pathLst>
                <a:path h="1014984" w="1014984">
                  <a:moveTo>
                    <a:pt x="0" y="0"/>
                  </a:moveTo>
                  <a:lnTo>
                    <a:pt x="1014984" y="0"/>
                  </a:lnTo>
                  <a:lnTo>
                    <a:pt x="1014984" y="1014984"/>
                  </a:lnTo>
                  <a:lnTo>
                    <a:pt x="0" y="1014984"/>
                  </a:lnTo>
                  <a:lnTo>
                    <a:pt x="0" y="0"/>
                  </a:lnTo>
                  <a:close/>
                </a:path>
              </a:pathLst>
            </a:custGeom>
            <a:blipFill>
              <a:blip r:embed="rId4"/>
              <a:stretch>
                <a:fillRect l="0" t="0" r="0" b="0"/>
              </a:stretch>
            </a:blipFill>
          </p:spPr>
        </p:sp>
      </p:grpSp>
      <p:grpSp>
        <p:nvGrpSpPr>
          <p:cNvPr name="Group 14" id="14"/>
          <p:cNvGrpSpPr/>
          <p:nvPr/>
        </p:nvGrpSpPr>
        <p:grpSpPr>
          <a:xfrm rot="0">
            <a:off x="2606040" y="3127248"/>
            <a:ext cx="5897880" cy="685800"/>
            <a:chOff x="0" y="0"/>
            <a:chExt cx="7863840" cy="914400"/>
          </a:xfrm>
        </p:grpSpPr>
        <p:sp>
          <p:nvSpPr>
            <p:cNvPr name="Freeform 15" id="15"/>
            <p:cNvSpPr/>
            <p:nvPr/>
          </p:nvSpPr>
          <p:spPr>
            <a:xfrm flipH="false" flipV="false" rot="0">
              <a:off x="0" y="0"/>
              <a:ext cx="7863840" cy="914400"/>
            </a:xfrm>
            <a:custGeom>
              <a:avLst/>
              <a:gdLst/>
              <a:ahLst/>
              <a:cxnLst/>
              <a:rect r="r" b="b" t="t" l="l"/>
              <a:pathLst>
                <a:path h="914400" w="7863840">
                  <a:moveTo>
                    <a:pt x="0" y="0"/>
                  </a:moveTo>
                  <a:lnTo>
                    <a:pt x="7863840" y="0"/>
                  </a:lnTo>
                  <a:lnTo>
                    <a:pt x="7863840" y="914400"/>
                  </a:lnTo>
                  <a:lnTo>
                    <a:pt x="0" y="914400"/>
                  </a:lnTo>
                  <a:close/>
                </a:path>
              </a:pathLst>
            </a:custGeom>
            <a:blipFill>
              <a:blip r:embed="rId3">
                <a:alphaModFix amt="0"/>
              </a:blip>
              <a:stretch>
                <a:fillRect l="0" t="-117571" r="0" b="-117571"/>
              </a:stretch>
            </a:blipFill>
          </p:spPr>
        </p:sp>
        <p:sp>
          <p:nvSpPr>
            <p:cNvPr name="TextBox 16" id="16"/>
            <p:cNvSpPr txBox="true"/>
            <p:nvPr/>
          </p:nvSpPr>
          <p:spPr>
            <a:xfrm>
              <a:off x="0" y="-19050"/>
              <a:ext cx="7863840" cy="933450"/>
            </a:xfrm>
            <a:prstGeom prst="rect">
              <a:avLst/>
            </a:prstGeom>
          </p:spPr>
          <p:txBody>
            <a:bodyPr anchor="ctr" rtlCol="false" tIns="0" lIns="0" bIns="0" rIns="0"/>
            <a:lstStyle/>
            <a:p>
              <a:pPr algn="l">
                <a:lnSpc>
                  <a:spcPts val="3600"/>
                </a:lnSpc>
              </a:pPr>
              <a:r>
                <a:rPr lang="en-US" sz="3000" b="true">
                  <a:solidFill>
                    <a:srgbClr val="1B3D1E"/>
                  </a:solidFill>
                  <a:latin typeface="Cambria Bold"/>
                  <a:ea typeface="Cambria Bold"/>
                  <a:cs typeface="Cambria Bold"/>
                  <a:sym typeface="Cambria Bold"/>
                </a:rPr>
                <a:t>Consultas</a:t>
              </a:r>
            </a:p>
          </p:txBody>
        </p:sp>
      </p:grpSp>
      <p:grpSp>
        <p:nvGrpSpPr>
          <p:cNvPr name="Group 17" id="17"/>
          <p:cNvGrpSpPr/>
          <p:nvPr/>
        </p:nvGrpSpPr>
        <p:grpSpPr>
          <a:xfrm rot="0">
            <a:off x="1371600" y="4320540"/>
            <a:ext cx="6995160" cy="960120"/>
            <a:chOff x="0" y="0"/>
            <a:chExt cx="9326880" cy="1280160"/>
          </a:xfrm>
        </p:grpSpPr>
        <p:sp>
          <p:nvSpPr>
            <p:cNvPr name="Freeform 18" id="18"/>
            <p:cNvSpPr/>
            <p:nvPr/>
          </p:nvSpPr>
          <p:spPr>
            <a:xfrm flipH="false" flipV="false" rot="0">
              <a:off x="0" y="0"/>
              <a:ext cx="9326880" cy="1280160"/>
            </a:xfrm>
            <a:custGeom>
              <a:avLst/>
              <a:gdLst/>
              <a:ahLst/>
              <a:cxnLst/>
              <a:rect r="r" b="b" t="t" l="l"/>
              <a:pathLst>
                <a:path h="1280160" w="9326880">
                  <a:moveTo>
                    <a:pt x="0" y="0"/>
                  </a:moveTo>
                  <a:lnTo>
                    <a:pt x="9326880" y="0"/>
                  </a:lnTo>
                  <a:lnTo>
                    <a:pt x="9326880" y="1280160"/>
                  </a:lnTo>
                  <a:lnTo>
                    <a:pt x="0" y="1280160"/>
                  </a:lnTo>
                  <a:close/>
                </a:path>
              </a:pathLst>
            </a:custGeom>
            <a:blipFill>
              <a:blip r:embed="rId3">
                <a:alphaModFix amt="0"/>
              </a:blip>
              <a:stretch>
                <a:fillRect l="0" t="-91962" r="0" b="-91962"/>
              </a:stretch>
            </a:blipFill>
          </p:spPr>
        </p:sp>
        <p:sp>
          <p:nvSpPr>
            <p:cNvPr name="TextBox 19" id="19"/>
            <p:cNvSpPr txBox="true"/>
            <p:nvPr/>
          </p:nvSpPr>
          <p:spPr>
            <a:xfrm>
              <a:off x="0" y="-47625"/>
              <a:ext cx="9326880" cy="1327785"/>
            </a:xfrm>
            <a:prstGeom prst="rect">
              <a:avLst/>
            </a:prstGeom>
          </p:spPr>
          <p:txBody>
            <a:bodyPr anchor="ctr" rtlCol="false" tIns="0" lIns="0" bIns="0" rIns="0"/>
            <a:lstStyle/>
            <a:p>
              <a:pPr algn="l">
                <a:lnSpc>
                  <a:spcPts val="2340"/>
                </a:lnSpc>
              </a:pPr>
              <a:r>
                <a:rPr lang="en-US" sz="1950">
                  <a:solidFill>
                    <a:srgbClr val="1F2E20"/>
                  </a:solidFill>
                  <a:latin typeface="Calibri (MS)"/>
                  <a:ea typeface="Calibri (MS)"/>
                  <a:cs typeface="Calibri (MS)"/>
                  <a:sym typeface="Calibri (MS)"/>
                </a:rPr>
                <a:t>¿Tenéis una duda o queréis comentar algo? Hablad directamente con el club:</a:t>
              </a:r>
            </a:p>
          </p:txBody>
        </p:sp>
      </p:grpSp>
      <p:grpSp>
        <p:nvGrpSpPr>
          <p:cNvPr name="Group 20" id="20"/>
          <p:cNvGrpSpPr/>
          <p:nvPr/>
        </p:nvGrpSpPr>
        <p:grpSpPr>
          <a:xfrm rot="0">
            <a:off x="1371600" y="5417820"/>
            <a:ext cx="192024" cy="192024"/>
            <a:chOff x="0" y="0"/>
            <a:chExt cx="256032" cy="256032"/>
          </a:xfrm>
        </p:grpSpPr>
        <p:sp>
          <p:nvSpPr>
            <p:cNvPr name="Freeform 21" id="21"/>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2E7D32"/>
            </a:solidFill>
          </p:spPr>
        </p:sp>
      </p:grpSp>
      <p:grpSp>
        <p:nvGrpSpPr>
          <p:cNvPr name="Group 22" id="22"/>
          <p:cNvGrpSpPr/>
          <p:nvPr/>
        </p:nvGrpSpPr>
        <p:grpSpPr>
          <a:xfrm rot="0">
            <a:off x="1783080" y="5212080"/>
            <a:ext cx="6720840" cy="960120"/>
            <a:chOff x="0" y="0"/>
            <a:chExt cx="8961120" cy="1280160"/>
          </a:xfrm>
        </p:grpSpPr>
        <p:sp>
          <p:nvSpPr>
            <p:cNvPr name="Freeform 23" id="23"/>
            <p:cNvSpPr/>
            <p:nvPr/>
          </p:nvSpPr>
          <p:spPr>
            <a:xfrm flipH="false" flipV="false" rot="0">
              <a:off x="0" y="0"/>
              <a:ext cx="8961120" cy="1280160"/>
            </a:xfrm>
            <a:custGeom>
              <a:avLst/>
              <a:gdLst/>
              <a:ahLst/>
              <a:cxnLst/>
              <a:rect r="r" b="b" t="t" l="l"/>
              <a:pathLst>
                <a:path h="1280160" w="8961120">
                  <a:moveTo>
                    <a:pt x="0" y="0"/>
                  </a:moveTo>
                  <a:lnTo>
                    <a:pt x="8961120" y="0"/>
                  </a:lnTo>
                  <a:lnTo>
                    <a:pt x="8961120" y="1280160"/>
                  </a:lnTo>
                  <a:lnTo>
                    <a:pt x="0" y="1280160"/>
                  </a:lnTo>
                  <a:close/>
                </a:path>
              </a:pathLst>
            </a:custGeom>
            <a:blipFill>
              <a:blip r:embed="rId3">
                <a:alphaModFix amt="0"/>
              </a:blip>
              <a:stretch>
                <a:fillRect l="0" t="-86395" r="0" b="-86395"/>
              </a:stretch>
            </a:blipFill>
          </p:spPr>
        </p:sp>
        <p:sp>
          <p:nvSpPr>
            <p:cNvPr name="TextBox 24" id="24"/>
            <p:cNvSpPr txBox="true"/>
            <p:nvPr/>
          </p:nvSpPr>
          <p:spPr>
            <a:xfrm>
              <a:off x="0" y="-38100"/>
              <a:ext cx="8961120" cy="131826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Enviáis una nueva consulta eligiendo el jugador y el tema</a:t>
              </a:r>
            </a:p>
          </p:txBody>
        </p:sp>
      </p:grpSp>
      <p:grpSp>
        <p:nvGrpSpPr>
          <p:cNvPr name="Group 25" id="25"/>
          <p:cNvGrpSpPr/>
          <p:nvPr/>
        </p:nvGrpSpPr>
        <p:grpSpPr>
          <a:xfrm rot="0">
            <a:off x="1371600" y="6446520"/>
            <a:ext cx="192024" cy="192024"/>
            <a:chOff x="0" y="0"/>
            <a:chExt cx="256032" cy="256032"/>
          </a:xfrm>
        </p:grpSpPr>
        <p:sp>
          <p:nvSpPr>
            <p:cNvPr name="Freeform 26" id="26"/>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2E7D32"/>
            </a:solidFill>
          </p:spPr>
        </p:sp>
      </p:grpSp>
      <p:grpSp>
        <p:nvGrpSpPr>
          <p:cNvPr name="Group 27" id="27"/>
          <p:cNvGrpSpPr/>
          <p:nvPr/>
        </p:nvGrpSpPr>
        <p:grpSpPr>
          <a:xfrm rot="0">
            <a:off x="1783080" y="6240780"/>
            <a:ext cx="6720840" cy="960120"/>
            <a:chOff x="0" y="0"/>
            <a:chExt cx="8961120" cy="1280160"/>
          </a:xfrm>
        </p:grpSpPr>
        <p:sp>
          <p:nvSpPr>
            <p:cNvPr name="Freeform 28" id="28"/>
            <p:cNvSpPr/>
            <p:nvPr/>
          </p:nvSpPr>
          <p:spPr>
            <a:xfrm flipH="false" flipV="false" rot="0">
              <a:off x="0" y="0"/>
              <a:ext cx="8961120" cy="1280160"/>
            </a:xfrm>
            <a:custGeom>
              <a:avLst/>
              <a:gdLst/>
              <a:ahLst/>
              <a:cxnLst/>
              <a:rect r="r" b="b" t="t" l="l"/>
              <a:pathLst>
                <a:path h="1280160" w="8961120">
                  <a:moveTo>
                    <a:pt x="0" y="0"/>
                  </a:moveTo>
                  <a:lnTo>
                    <a:pt x="8961120" y="0"/>
                  </a:lnTo>
                  <a:lnTo>
                    <a:pt x="8961120" y="1280160"/>
                  </a:lnTo>
                  <a:lnTo>
                    <a:pt x="0" y="1280160"/>
                  </a:lnTo>
                  <a:close/>
                </a:path>
              </a:pathLst>
            </a:custGeom>
            <a:blipFill>
              <a:blip r:embed="rId3">
                <a:alphaModFix amt="0"/>
              </a:blip>
              <a:stretch>
                <a:fillRect l="0" t="-86395" r="0" b="-86395"/>
              </a:stretch>
            </a:blipFill>
          </p:spPr>
        </p:sp>
        <p:sp>
          <p:nvSpPr>
            <p:cNvPr name="TextBox 29" id="29"/>
            <p:cNvSpPr txBox="true"/>
            <p:nvPr/>
          </p:nvSpPr>
          <p:spPr>
            <a:xfrm>
              <a:off x="0" y="-38100"/>
              <a:ext cx="8961120" cy="131826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Guardáis el historial de todo lo que habéis planteado</a:t>
              </a:r>
            </a:p>
          </p:txBody>
        </p:sp>
      </p:grpSp>
      <p:grpSp>
        <p:nvGrpSpPr>
          <p:cNvPr name="Group 30" id="30"/>
          <p:cNvGrpSpPr/>
          <p:nvPr/>
        </p:nvGrpSpPr>
        <p:grpSpPr>
          <a:xfrm rot="0">
            <a:off x="1371600" y="7818120"/>
            <a:ext cx="6995160" cy="548640"/>
            <a:chOff x="0" y="0"/>
            <a:chExt cx="9326880" cy="731520"/>
          </a:xfrm>
        </p:grpSpPr>
        <p:sp>
          <p:nvSpPr>
            <p:cNvPr name="Freeform 31" id="31"/>
            <p:cNvSpPr/>
            <p:nvPr/>
          </p:nvSpPr>
          <p:spPr>
            <a:xfrm flipH="false" flipV="false" rot="0">
              <a:off x="0" y="0"/>
              <a:ext cx="9326880" cy="731520"/>
            </a:xfrm>
            <a:custGeom>
              <a:avLst/>
              <a:gdLst/>
              <a:ahLst/>
              <a:cxnLst/>
              <a:rect r="r" b="b" t="t" l="l"/>
              <a:pathLst>
                <a:path h="731520" w="9326880">
                  <a:moveTo>
                    <a:pt x="0" y="0"/>
                  </a:moveTo>
                  <a:lnTo>
                    <a:pt x="9326880" y="0"/>
                  </a:lnTo>
                  <a:lnTo>
                    <a:pt x="9326880" y="731520"/>
                  </a:lnTo>
                  <a:lnTo>
                    <a:pt x="0" y="731520"/>
                  </a:lnTo>
                  <a:close/>
                </a:path>
              </a:pathLst>
            </a:custGeom>
            <a:blipFill>
              <a:blip r:embed="rId3">
                <a:alphaModFix amt="0"/>
              </a:blip>
              <a:stretch>
                <a:fillRect l="0" t="-198434" r="0" b="-198434"/>
              </a:stretch>
            </a:blipFill>
          </p:spPr>
        </p:sp>
        <p:sp>
          <p:nvSpPr>
            <p:cNvPr name="TextBox 32" id="32"/>
            <p:cNvSpPr txBox="true"/>
            <p:nvPr/>
          </p:nvSpPr>
          <p:spPr>
            <a:xfrm>
              <a:off x="0" y="-38100"/>
              <a:ext cx="9326880" cy="769620"/>
            </a:xfrm>
            <a:prstGeom prst="rect">
              <a:avLst/>
            </a:prstGeom>
          </p:spPr>
          <p:txBody>
            <a:bodyPr anchor="ctr" rtlCol="false" tIns="0" lIns="0" bIns="0" rIns="0"/>
            <a:lstStyle/>
            <a:p>
              <a:pPr algn="l">
                <a:lnSpc>
                  <a:spcPts val="2250"/>
                </a:lnSpc>
              </a:pPr>
              <a:r>
                <a:rPr lang="en-US" sz="1875" i="true">
                  <a:solidFill>
                    <a:srgbClr val="5B6B5C"/>
                  </a:solidFill>
                  <a:latin typeface="Calibri (MS) Italics"/>
                  <a:ea typeface="Calibri (MS) Italics"/>
                  <a:cs typeface="Calibri (MS) Italics"/>
                  <a:sym typeface="Calibri (MS) Italics"/>
                </a:rPr>
                <a:t>Sin buscar teléfonos ni correos.</a:t>
              </a:r>
            </a:p>
          </p:txBody>
        </p:sp>
      </p:grpSp>
      <p:grpSp>
        <p:nvGrpSpPr>
          <p:cNvPr name="Group 33" id="33"/>
          <p:cNvGrpSpPr/>
          <p:nvPr/>
        </p:nvGrpSpPr>
        <p:grpSpPr>
          <a:xfrm rot="0">
            <a:off x="9395460" y="2606040"/>
            <a:ext cx="7886700" cy="6309360"/>
            <a:chOff x="0" y="0"/>
            <a:chExt cx="10515600" cy="8412480"/>
          </a:xfrm>
        </p:grpSpPr>
        <p:sp>
          <p:nvSpPr>
            <p:cNvPr name="Freeform 34" id="34"/>
            <p:cNvSpPr/>
            <p:nvPr/>
          </p:nvSpPr>
          <p:spPr>
            <a:xfrm flipH="false" flipV="false" rot="0">
              <a:off x="0" y="0"/>
              <a:ext cx="10515600" cy="8412480"/>
            </a:xfrm>
            <a:custGeom>
              <a:avLst/>
              <a:gdLst/>
              <a:ahLst/>
              <a:cxnLst/>
              <a:rect r="r" b="b" t="t" l="l"/>
              <a:pathLst>
                <a:path h="8412480" w="10515600">
                  <a:moveTo>
                    <a:pt x="0" y="219456"/>
                  </a:moveTo>
                  <a:cubicBezTo>
                    <a:pt x="0" y="98298"/>
                    <a:pt x="98298" y="0"/>
                    <a:pt x="219456" y="0"/>
                  </a:cubicBezTo>
                  <a:lnTo>
                    <a:pt x="10296144" y="0"/>
                  </a:lnTo>
                  <a:cubicBezTo>
                    <a:pt x="10417302" y="0"/>
                    <a:pt x="10515600" y="98298"/>
                    <a:pt x="10515600" y="219456"/>
                  </a:cubicBezTo>
                  <a:lnTo>
                    <a:pt x="10515600" y="8193024"/>
                  </a:lnTo>
                  <a:cubicBezTo>
                    <a:pt x="10515600" y="8314182"/>
                    <a:pt x="10417302" y="8412480"/>
                    <a:pt x="10296144" y="8412480"/>
                  </a:cubicBezTo>
                  <a:lnTo>
                    <a:pt x="219456" y="8412480"/>
                  </a:lnTo>
                  <a:cubicBezTo>
                    <a:pt x="98298" y="8412480"/>
                    <a:pt x="0" y="8314182"/>
                    <a:pt x="0" y="8193024"/>
                  </a:cubicBezTo>
                  <a:close/>
                </a:path>
              </a:pathLst>
            </a:custGeom>
            <a:solidFill>
              <a:srgbClr val="2E7D32"/>
            </a:solidFill>
          </p:spPr>
        </p:sp>
      </p:grpSp>
      <p:grpSp>
        <p:nvGrpSpPr>
          <p:cNvPr name="Group 35" id="35"/>
          <p:cNvGrpSpPr/>
          <p:nvPr/>
        </p:nvGrpSpPr>
        <p:grpSpPr>
          <a:xfrm rot="0">
            <a:off x="9806940" y="3017520"/>
            <a:ext cx="1028700" cy="1028700"/>
            <a:chOff x="0" y="0"/>
            <a:chExt cx="1371600" cy="1371600"/>
          </a:xfrm>
        </p:grpSpPr>
        <p:sp>
          <p:nvSpPr>
            <p:cNvPr name="Freeform 36" id="36"/>
            <p:cNvSpPr/>
            <p:nvPr/>
          </p:nvSpPr>
          <p:spPr>
            <a:xfrm flipH="false" flipV="false" rot="0">
              <a:off x="0" y="0"/>
              <a:ext cx="1371600" cy="1371600"/>
            </a:xfrm>
            <a:custGeom>
              <a:avLst/>
              <a:gdLst/>
              <a:ahLst/>
              <a:cxnLst/>
              <a:rect r="r" b="b" t="t" l="l"/>
              <a:pathLst>
                <a:path h="1371600" w="1371600">
                  <a:moveTo>
                    <a:pt x="0" y="685800"/>
                  </a:moveTo>
                  <a:cubicBezTo>
                    <a:pt x="0" y="307086"/>
                    <a:pt x="307086" y="0"/>
                    <a:pt x="685800" y="0"/>
                  </a:cubicBezTo>
                  <a:cubicBezTo>
                    <a:pt x="1064514" y="0"/>
                    <a:pt x="1371600" y="307086"/>
                    <a:pt x="1371600" y="685800"/>
                  </a:cubicBezTo>
                  <a:cubicBezTo>
                    <a:pt x="1371600" y="1064514"/>
                    <a:pt x="1064514" y="1371600"/>
                    <a:pt x="685800" y="1371600"/>
                  </a:cubicBezTo>
                  <a:cubicBezTo>
                    <a:pt x="307086" y="1371600"/>
                    <a:pt x="0" y="1064514"/>
                    <a:pt x="0" y="685800"/>
                  </a:cubicBezTo>
                  <a:close/>
                </a:path>
              </a:pathLst>
            </a:custGeom>
            <a:solidFill>
              <a:srgbClr val="FFFFFF"/>
            </a:solidFill>
          </p:spPr>
        </p:sp>
      </p:grpSp>
      <p:grpSp>
        <p:nvGrpSpPr>
          <p:cNvPr name="Group 37" id="37"/>
          <p:cNvGrpSpPr/>
          <p:nvPr/>
        </p:nvGrpSpPr>
        <p:grpSpPr>
          <a:xfrm rot="0">
            <a:off x="9940671" y="3151251"/>
            <a:ext cx="761238" cy="761238"/>
            <a:chOff x="0" y="0"/>
            <a:chExt cx="1014984" cy="1014984"/>
          </a:xfrm>
        </p:grpSpPr>
        <p:sp>
          <p:nvSpPr>
            <p:cNvPr name="Freeform 38" id="38" descr="/home/claude/gazteak_pptx/icon_bell_d.png"/>
            <p:cNvSpPr/>
            <p:nvPr/>
          </p:nvSpPr>
          <p:spPr>
            <a:xfrm flipH="false" flipV="false" rot="0">
              <a:off x="0" y="0"/>
              <a:ext cx="1014984" cy="1014984"/>
            </a:xfrm>
            <a:custGeom>
              <a:avLst/>
              <a:gdLst/>
              <a:ahLst/>
              <a:cxnLst/>
              <a:rect r="r" b="b" t="t" l="l"/>
              <a:pathLst>
                <a:path h="1014984" w="1014984">
                  <a:moveTo>
                    <a:pt x="0" y="0"/>
                  </a:moveTo>
                  <a:lnTo>
                    <a:pt x="1014984" y="0"/>
                  </a:lnTo>
                  <a:lnTo>
                    <a:pt x="1014984" y="1014984"/>
                  </a:lnTo>
                  <a:lnTo>
                    <a:pt x="0" y="1014984"/>
                  </a:lnTo>
                  <a:lnTo>
                    <a:pt x="0" y="0"/>
                  </a:lnTo>
                  <a:close/>
                </a:path>
              </a:pathLst>
            </a:custGeom>
            <a:blipFill>
              <a:blip r:embed="rId5"/>
              <a:stretch>
                <a:fillRect l="0" t="0" r="0" b="0"/>
              </a:stretch>
            </a:blipFill>
          </p:spPr>
        </p:sp>
      </p:grpSp>
      <p:grpSp>
        <p:nvGrpSpPr>
          <p:cNvPr name="Group 39" id="39"/>
          <p:cNvGrpSpPr/>
          <p:nvPr/>
        </p:nvGrpSpPr>
        <p:grpSpPr>
          <a:xfrm rot="0">
            <a:off x="11041380" y="3127248"/>
            <a:ext cx="5897880" cy="685800"/>
            <a:chOff x="0" y="0"/>
            <a:chExt cx="7863840" cy="914400"/>
          </a:xfrm>
        </p:grpSpPr>
        <p:sp>
          <p:nvSpPr>
            <p:cNvPr name="Freeform 40" id="40"/>
            <p:cNvSpPr/>
            <p:nvPr/>
          </p:nvSpPr>
          <p:spPr>
            <a:xfrm flipH="false" flipV="false" rot="0">
              <a:off x="0" y="0"/>
              <a:ext cx="7863840" cy="914400"/>
            </a:xfrm>
            <a:custGeom>
              <a:avLst/>
              <a:gdLst/>
              <a:ahLst/>
              <a:cxnLst/>
              <a:rect r="r" b="b" t="t" l="l"/>
              <a:pathLst>
                <a:path h="914400" w="7863840">
                  <a:moveTo>
                    <a:pt x="0" y="0"/>
                  </a:moveTo>
                  <a:lnTo>
                    <a:pt x="7863840" y="0"/>
                  </a:lnTo>
                  <a:lnTo>
                    <a:pt x="7863840" y="914400"/>
                  </a:lnTo>
                  <a:lnTo>
                    <a:pt x="0" y="914400"/>
                  </a:lnTo>
                  <a:close/>
                </a:path>
              </a:pathLst>
            </a:custGeom>
            <a:blipFill>
              <a:blip r:embed="rId3">
                <a:alphaModFix amt="0"/>
              </a:blip>
              <a:stretch>
                <a:fillRect l="0" t="-117571" r="0" b="-117571"/>
              </a:stretch>
            </a:blipFill>
          </p:spPr>
        </p:sp>
        <p:sp>
          <p:nvSpPr>
            <p:cNvPr name="TextBox 41" id="41"/>
            <p:cNvSpPr txBox="true"/>
            <p:nvPr/>
          </p:nvSpPr>
          <p:spPr>
            <a:xfrm>
              <a:off x="0" y="-19050"/>
              <a:ext cx="7863840" cy="933450"/>
            </a:xfrm>
            <a:prstGeom prst="rect">
              <a:avLst/>
            </a:prstGeom>
          </p:spPr>
          <p:txBody>
            <a:bodyPr anchor="ctr" rtlCol="false" tIns="0" lIns="0" bIns="0" rIns="0"/>
            <a:lstStyle/>
            <a:p>
              <a:pPr algn="l">
                <a:lnSpc>
                  <a:spcPts val="3600"/>
                </a:lnSpc>
              </a:pPr>
              <a:r>
                <a:rPr lang="en-US" sz="3000" b="true">
                  <a:solidFill>
                    <a:srgbClr val="FFFFFF"/>
                  </a:solidFill>
                  <a:latin typeface="Cambria Bold"/>
                  <a:ea typeface="Cambria Bold"/>
                  <a:cs typeface="Cambria Bold"/>
                  <a:sym typeface="Cambria Bold"/>
                </a:rPr>
                <a:t>Avisos del club</a:t>
              </a:r>
            </a:p>
          </p:txBody>
        </p:sp>
      </p:grpSp>
      <p:grpSp>
        <p:nvGrpSpPr>
          <p:cNvPr name="Group 42" id="42"/>
          <p:cNvGrpSpPr/>
          <p:nvPr/>
        </p:nvGrpSpPr>
        <p:grpSpPr>
          <a:xfrm rot="0">
            <a:off x="9806940" y="4320540"/>
            <a:ext cx="6995160" cy="822960"/>
            <a:chOff x="0" y="0"/>
            <a:chExt cx="9326880" cy="1097280"/>
          </a:xfrm>
        </p:grpSpPr>
        <p:sp>
          <p:nvSpPr>
            <p:cNvPr name="Freeform 43" id="43"/>
            <p:cNvSpPr/>
            <p:nvPr/>
          </p:nvSpPr>
          <p:spPr>
            <a:xfrm flipH="false" flipV="false" rot="0">
              <a:off x="0" y="0"/>
              <a:ext cx="9326880" cy="1097280"/>
            </a:xfrm>
            <a:custGeom>
              <a:avLst/>
              <a:gdLst/>
              <a:ahLst/>
              <a:cxnLst/>
              <a:rect r="r" b="b" t="t" l="l"/>
              <a:pathLst>
                <a:path h="1097280" w="9326880">
                  <a:moveTo>
                    <a:pt x="0" y="0"/>
                  </a:moveTo>
                  <a:lnTo>
                    <a:pt x="9326880" y="0"/>
                  </a:lnTo>
                  <a:lnTo>
                    <a:pt x="9326880" y="1097280"/>
                  </a:lnTo>
                  <a:lnTo>
                    <a:pt x="0" y="1097280"/>
                  </a:lnTo>
                  <a:close/>
                </a:path>
              </a:pathLst>
            </a:custGeom>
            <a:blipFill>
              <a:blip r:embed="rId3">
                <a:alphaModFix amt="0"/>
              </a:blip>
              <a:stretch>
                <a:fillRect l="0" t="-115622" r="0" b="-115622"/>
              </a:stretch>
            </a:blipFill>
          </p:spPr>
        </p:sp>
        <p:sp>
          <p:nvSpPr>
            <p:cNvPr name="TextBox 44" id="44"/>
            <p:cNvSpPr txBox="true"/>
            <p:nvPr/>
          </p:nvSpPr>
          <p:spPr>
            <a:xfrm>
              <a:off x="0" y="-47625"/>
              <a:ext cx="9326880" cy="1144905"/>
            </a:xfrm>
            <a:prstGeom prst="rect">
              <a:avLst/>
            </a:prstGeom>
          </p:spPr>
          <p:txBody>
            <a:bodyPr anchor="ctr" rtlCol="false" tIns="0" lIns="0" bIns="0" rIns="0"/>
            <a:lstStyle/>
            <a:p>
              <a:pPr algn="l">
                <a:lnSpc>
                  <a:spcPts val="2340"/>
                </a:lnSpc>
              </a:pPr>
              <a:r>
                <a:rPr lang="en-US" sz="1950">
                  <a:solidFill>
                    <a:srgbClr val="E4F2E4"/>
                  </a:solidFill>
                  <a:latin typeface="Calibri (MS)"/>
                  <a:ea typeface="Calibri (MS)"/>
                  <a:cs typeface="Calibri (MS)"/>
                  <a:sym typeface="Calibri (MS)"/>
                </a:rPr>
                <a:t>En la parte superior tenéis una campana de notificaciones:</a:t>
              </a:r>
            </a:p>
          </p:txBody>
        </p:sp>
      </p:grpSp>
      <p:grpSp>
        <p:nvGrpSpPr>
          <p:cNvPr name="Group 45" id="45"/>
          <p:cNvGrpSpPr/>
          <p:nvPr/>
        </p:nvGrpSpPr>
        <p:grpSpPr>
          <a:xfrm rot="0">
            <a:off x="9806940" y="5349240"/>
            <a:ext cx="192024" cy="192024"/>
            <a:chOff x="0" y="0"/>
            <a:chExt cx="256032" cy="256032"/>
          </a:xfrm>
        </p:grpSpPr>
        <p:sp>
          <p:nvSpPr>
            <p:cNvPr name="Freeform 46" id="46"/>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FFFFFF"/>
            </a:solidFill>
          </p:spPr>
        </p:sp>
      </p:grpSp>
      <p:grpSp>
        <p:nvGrpSpPr>
          <p:cNvPr name="Group 47" id="47"/>
          <p:cNvGrpSpPr/>
          <p:nvPr/>
        </p:nvGrpSpPr>
        <p:grpSpPr>
          <a:xfrm rot="0">
            <a:off x="10218420" y="5143500"/>
            <a:ext cx="6858000" cy="960120"/>
            <a:chOff x="0" y="0"/>
            <a:chExt cx="9144000" cy="1280160"/>
          </a:xfrm>
        </p:grpSpPr>
        <p:sp>
          <p:nvSpPr>
            <p:cNvPr name="Freeform 48" id="48"/>
            <p:cNvSpPr/>
            <p:nvPr/>
          </p:nvSpPr>
          <p:spPr>
            <a:xfrm flipH="false" flipV="false" rot="0">
              <a:off x="0" y="0"/>
              <a:ext cx="9144000" cy="1280160"/>
            </a:xfrm>
            <a:custGeom>
              <a:avLst/>
              <a:gdLst/>
              <a:ahLst/>
              <a:cxnLst/>
              <a:rect r="r" b="b" t="t" l="l"/>
              <a:pathLst>
                <a:path h="1280160" w="9144000">
                  <a:moveTo>
                    <a:pt x="0" y="0"/>
                  </a:moveTo>
                  <a:lnTo>
                    <a:pt x="9144000" y="0"/>
                  </a:lnTo>
                  <a:lnTo>
                    <a:pt x="9144000" y="1280160"/>
                  </a:lnTo>
                  <a:lnTo>
                    <a:pt x="0" y="1280160"/>
                  </a:lnTo>
                  <a:close/>
                </a:path>
              </a:pathLst>
            </a:custGeom>
            <a:blipFill>
              <a:blip r:embed="rId3">
                <a:alphaModFix amt="0"/>
              </a:blip>
              <a:stretch>
                <a:fillRect l="0" t="-89178" r="0" b="-89178"/>
              </a:stretch>
            </a:blipFill>
          </p:spPr>
        </p:sp>
        <p:sp>
          <p:nvSpPr>
            <p:cNvPr name="TextBox 49" id="49"/>
            <p:cNvSpPr txBox="true"/>
            <p:nvPr/>
          </p:nvSpPr>
          <p:spPr>
            <a:xfrm>
              <a:off x="0" y="-38100"/>
              <a:ext cx="9144000" cy="1318260"/>
            </a:xfrm>
            <a:prstGeom prst="rect">
              <a:avLst/>
            </a:prstGeom>
          </p:spPr>
          <p:txBody>
            <a:bodyPr anchor="ctr" rtlCol="false" tIns="0" lIns="0" bIns="0" rIns="0"/>
            <a:lstStyle/>
            <a:p>
              <a:pPr algn="l">
                <a:lnSpc>
                  <a:spcPts val="2250"/>
                </a:lnSpc>
              </a:pPr>
              <a:r>
                <a:rPr lang="en-US" sz="1875">
                  <a:solidFill>
                    <a:srgbClr val="E4F2E4"/>
                  </a:solidFill>
                  <a:latin typeface="Calibri (MS)"/>
                  <a:ea typeface="Calibri (MS)"/>
                  <a:cs typeface="Calibri (MS)"/>
                  <a:sym typeface="Calibri (MS)"/>
                </a:rPr>
                <a:t>Os avisa de las novedades del club con un contador de mensajes sin leer</a:t>
              </a:r>
            </a:p>
          </p:txBody>
        </p:sp>
      </p:grpSp>
      <p:grpSp>
        <p:nvGrpSpPr>
          <p:cNvPr name="Group 50" id="50"/>
          <p:cNvGrpSpPr/>
          <p:nvPr/>
        </p:nvGrpSpPr>
        <p:grpSpPr>
          <a:xfrm rot="0">
            <a:off x="9806940" y="6377940"/>
            <a:ext cx="192024" cy="192024"/>
            <a:chOff x="0" y="0"/>
            <a:chExt cx="256032" cy="256032"/>
          </a:xfrm>
        </p:grpSpPr>
        <p:sp>
          <p:nvSpPr>
            <p:cNvPr name="Freeform 51" id="51"/>
            <p:cNvSpPr/>
            <p:nvPr/>
          </p:nvSpPr>
          <p:spPr>
            <a:xfrm flipH="false" flipV="false" rot="0">
              <a:off x="0" y="0"/>
              <a:ext cx="256032" cy="256032"/>
            </a:xfrm>
            <a:custGeom>
              <a:avLst/>
              <a:gdLst/>
              <a:ahLst/>
              <a:cxnLst/>
              <a:rect r="r" b="b" t="t" l="l"/>
              <a:pathLst>
                <a:path h="256032" w="256032">
                  <a:moveTo>
                    <a:pt x="0" y="128016"/>
                  </a:moveTo>
                  <a:cubicBezTo>
                    <a:pt x="0" y="57277"/>
                    <a:pt x="57277" y="0"/>
                    <a:pt x="128016" y="0"/>
                  </a:cubicBezTo>
                  <a:cubicBezTo>
                    <a:pt x="198755" y="0"/>
                    <a:pt x="256032" y="57277"/>
                    <a:pt x="256032" y="128016"/>
                  </a:cubicBezTo>
                  <a:cubicBezTo>
                    <a:pt x="256032" y="198755"/>
                    <a:pt x="198755" y="256032"/>
                    <a:pt x="128016" y="256032"/>
                  </a:cubicBezTo>
                  <a:cubicBezTo>
                    <a:pt x="57277" y="256032"/>
                    <a:pt x="0" y="198755"/>
                    <a:pt x="0" y="128016"/>
                  </a:cubicBezTo>
                  <a:close/>
                </a:path>
              </a:pathLst>
            </a:custGeom>
            <a:solidFill>
              <a:srgbClr val="FFFFFF"/>
            </a:solidFill>
          </p:spPr>
        </p:sp>
      </p:grpSp>
      <p:grpSp>
        <p:nvGrpSpPr>
          <p:cNvPr name="Group 52" id="52"/>
          <p:cNvGrpSpPr/>
          <p:nvPr/>
        </p:nvGrpSpPr>
        <p:grpSpPr>
          <a:xfrm rot="0">
            <a:off x="10218420" y="6172200"/>
            <a:ext cx="6858000" cy="960120"/>
            <a:chOff x="0" y="0"/>
            <a:chExt cx="9144000" cy="1280160"/>
          </a:xfrm>
        </p:grpSpPr>
        <p:sp>
          <p:nvSpPr>
            <p:cNvPr name="Freeform 53" id="53"/>
            <p:cNvSpPr/>
            <p:nvPr/>
          </p:nvSpPr>
          <p:spPr>
            <a:xfrm flipH="false" flipV="false" rot="0">
              <a:off x="0" y="0"/>
              <a:ext cx="9144000" cy="1280160"/>
            </a:xfrm>
            <a:custGeom>
              <a:avLst/>
              <a:gdLst/>
              <a:ahLst/>
              <a:cxnLst/>
              <a:rect r="r" b="b" t="t" l="l"/>
              <a:pathLst>
                <a:path h="1280160" w="9144000">
                  <a:moveTo>
                    <a:pt x="0" y="0"/>
                  </a:moveTo>
                  <a:lnTo>
                    <a:pt x="9144000" y="0"/>
                  </a:lnTo>
                  <a:lnTo>
                    <a:pt x="9144000" y="1280160"/>
                  </a:lnTo>
                  <a:lnTo>
                    <a:pt x="0" y="1280160"/>
                  </a:lnTo>
                  <a:close/>
                </a:path>
              </a:pathLst>
            </a:custGeom>
            <a:blipFill>
              <a:blip r:embed="rId3">
                <a:alphaModFix amt="0"/>
              </a:blip>
              <a:stretch>
                <a:fillRect l="0" t="-89178" r="0" b="-89178"/>
              </a:stretch>
            </a:blipFill>
          </p:spPr>
        </p:sp>
        <p:sp>
          <p:nvSpPr>
            <p:cNvPr name="TextBox 54" id="54"/>
            <p:cNvSpPr txBox="true"/>
            <p:nvPr/>
          </p:nvSpPr>
          <p:spPr>
            <a:xfrm>
              <a:off x="0" y="-38100"/>
              <a:ext cx="9144000" cy="1318260"/>
            </a:xfrm>
            <a:prstGeom prst="rect">
              <a:avLst/>
            </a:prstGeom>
          </p:spPr>
          <p:txBody>
            <a:bodyPr anchor="ctr" rtlCol="false" tIns="0" lIns="0" bIns="0" rIns="0"/>
            <a:lstStyle/>
            <a:p>
              <a:pPr algn="l">
                <a:lnSpc>
                  <a:spcPts val="2250"/>
                </a:lnSpc>
              </a:pPr>
              <a:r>
                <a:rPr lang="en-US" sz="1875">
                  <a:solidFill>
                    <a:srgbClr val="E4F2E4"/>
                  </a:solidFill>
                  <a:latin typeface="Calibri (MS)"/>
                  <a:ea typeface="Calibri (MS)"/>
                  <a:cs typeface="Calibri (MS)"/>
                  <a:sym typeface="Calibri (MS)"/>
                </a:rPr>
                <a:t>Podéis marcarlos como leídos uno a uno o todos a la vez</a:t>
              </a:r>
            </a:p>
          </p:txBody>
        </p:sp>
      </p:grpSp>
      <p:grpSp>
        <p:nvGrpSpPr>
          <p:cNvPr name="Group 55" id="55"/>
          <p:cNvGrpSpPr/>
          <p:nvPr/>
        </p:nvGrpSpPr>
        <p:grpSpPr>
          <a:xfrm rot="0">
            <a:off x="9806940" y="7680960"/>
            <a:ext cx="6995160" cy="548640"/>
            <a:chOff x="0" y="0"/>
            <a:chExt cx="9326880" cy="731520"/>
          </a:xfrm>
        </p:grpSpPr>
        <p:sp>
          <p:nvSpPr>
            <p:cNvPr name="Freeform 56" id="56"/>
            <p:cNvSpPr/>
            <p:nvPr/>
          </p:nvSpPr>
          <p:spPr>
            <a:xfrm flipH="false" flipV="false" rot="0">
              <a:off x="0" y="0"/>
              <a:ext cx="9326880" cy="731520"/>
            </a:xfrm>
            <a:custGeom>
              <a:avLst/>
              <a:gdLst/>
              <a:ahLst/>
              <a:cxnLst/>
              <a:rect r="r" b="b" t="t" l="l"/>
              <a:pathLst>
                <a:path h="731520" w="9326880">
                  <a:moveTo>
                    <a:pt x="0" y="0"/>
                  </a:moveTo>
                  <a:lnTo>
                    <a:pt x="9326880" y="0"/>
                  </a:lnTo>
                  <a:lnTo>
                    <a:pt x="9326880" y="731520"/>
                  </a:lnTo>
                  <a:lnTo>
                    <a:pt x="0" y="731520"/>
                  </a:lnTo>
                  <a:close/>
                </a:path>
              </a:pathLst>
            </a:custGeom>
            <a:blipFill>
              <a:blip r:embed="rId3">
                <a:alphaModFix amt="0"/>
              </a:blip>
              <a:stretch>
                <a:fillRect l="0" t="-198434" r="0" b="-198434"/>
              </a:stretch>
            </a:blipFill>
          </p:spPr>
        </p:sp>
        <p:sp>
          <p:nvSpPr>
            <p:cNvPr name="TextBox 57" id="57"/>
            <p:cNvSpPr txBox="true"/>
            <p:nvPr/>
          </p:nvSpPr>
          <p:spPr>
            <a:xfrm>
              <a:off x="0" y="-38100"/>
              <a:ext cx="9326880" cy="769620"/>
            </a:xfrm>
            <a:prstGeom prst="rect">
              <a:avLst/>
            </a:prstGeom>
          </p:spPr>
          <p:txBody>
            <a:bodyPr anchor="ctr" rtlCol="false" tIns="0" lIns="0" bIns="0" rIns="0"/>
            <a:lstStyle/>
            <a:p>
              <a:pPr algn="l">
                <a:lnSpc>
                  <a:spcPts val="2250"/>
                </a:lnSpc>
              </a:pPr>
              <a:r>
                <a:rPr lang="en-US" sz="1875" i="true">
                  <a:solidFill>
                    <a:srgbClr val="CFE8D0"/>
                  </a:solidFill>
                  <a:latin typeface="Calibri (MS) Italics"/>
                  <a:ea typeface="Calibri (MS) Italics"/>
                  <a:cs typeface="Calibri (MS) Italics"/>
                  <a:sym typeface="Calibri (MS) Italics"/>
                </a:rPr>
                <a:t>Así no se os escapa ninguna comunicación importante.</a:t>
              </a:r>
            </a:p>
          </p:txBody>
        </p:sp>
      </p:grpSp>
      <p:grpSp>
        <p:nvGrpSpPr>
          <p:cNvPr name="Group 58" id="58"/>
          <p:cNvGrpSpPr/>
          <p:nvPr/>
        </p:nvGrpSpPr>
        <p:grpSpPr>
          <a:xfrm rot="0">
            <a:off x="685800" y="9669780"/>
            <a:ext cx="6858000" cy="411480"/>
            <a:chOff x="0" y="0"/>
            <a:chExt cx="9144000" cy="548640"/>
          </a:xfrm>
        </p:grpSpPr>
        <p:sp>
          <p:nvSpPr>
            <p:cNvPr name="Freeform 59" id="59"/>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60" id="60"/>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61" id="61"/>
          <p:cNvGrpSpPr/>
          <p:nvPr/>
        </p:nvGrpSpPr>
        <p:grpSpPr>
          <a:xfrm rot="0">
            <a:off x="16911828" y="9669780"/>
            <a:ext cx="685800" cy="411480"/>
            <a:chOff x="0" y="0"/>
            <a:chExt cx="914400" cy="548640"/>
          </a:xfrm>
        </p:grpSpPr>
        <p:sp>
          <p:nvSpPr>
            <p:cNvPr name="Freeform 62" id="62"/>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63" id="63"/>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22</a:t>
              </a:r>
            </a:p>
          </p:txBody>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Cambiar de idioma</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Castellano y euskera, cuando queráis</a:t>
              </a:r>
            </a:p>
          </p:txBody>
        </p:sp>
      </p:grpSp>
      <p:grpSp>
        <p:nvGrpSpPr>
          <p:cNvPr name="Group 8" id="8"/>
          <p:cNvGrpSpPr/>
          <p:nvPr/>
        </p:nvGrpSpPr>
        <p:grpSpPr>
          <a:xfrm rot="0">
            <a:off x="960120" y="3017520"/>
            <a:ext cx="1371600" cy="1371600"/>
            <a:chOff x="0" y="0"/>
            <a:chExt cx="1828800" cy="1828800"/>
          </a:xfrm>
        </p:grpSpPr>
        <p:sp>
          <p:nvSpPr>
            <p:cNvPr name="Freeform 9" id="9"/>
            <p:cNvSpPr/>
            <p:nvPr/>
          </p:nvSpPr>
          <p:spPr>
            <a:xfrm flipH="false" flipV="false" rot="0">
              <a:off x="0" y="0"/>
              <a:ext cx="1828800" cy="1828800"/>
            </a:xfrm>
            <a:custGeom>
              <a:avLst/>
              <a:gdLst/>
              <a:ahLst/>
              <a:cxnLst/>
              <a:rect r="r" b="b" t="t" l="l"/>
              <a:pathLst>
                <a:path h="1828800" w="1828800">
                  <a:moveTo>
                    <a:pt x="0" y="914400"/>
                  </a:moveTo>
                  <a:cubicBezTo>
                    <a:pt x="0" y="409448"/>
                    <a:pt x="409448" y="0"/>
                    <a:pt x="914400" y="0"/>
                  </a:cubicBezTo>
                  <a:cubicBezTo>
                    <a:pt x="1419352" y="0"/>
                    <a:pt x="1828800" y="409448"/>
                    <a:pt x="1828800" y="914400"/>
                  </a:cubicBezTo>
                  <a:cubicBezTo>
                    <a:pt x="1828800" y="1419352"/>
                    <a:pt x="1419352" y="1828800"/>
                    <a:pt x="914400" y="1828800"/>
                  </a:cubicBezTo>
                  <a:cubicBezTo>
                    <a:pt x="409448" y="1828800"/>
                    <a:pt x="0" y="1419352"/>
                    <a:pt x="0" y="914400"/>
                  </a:cubicBezTo>
                  <a:close/>
                </a:path>
              </a:pathLst>
            </a:custGeom>
            <a:solidFill>
              <a:srgbClr val="2E7D32"/>
            </a:solidFill>
          </p:spPr>
        </p:sp>
      </p:grpSp>
      <p:grpSp>
        <p:nvGrpSpPr>
          <p:cNvPr name="Group 10" id="10"/>
          <p:cNvGrpSpPr/>
          <p:nvPr/>
        </p:nvGrpSpPr>
        <p:grpSpPr>
          <a:xfrm rot="0">
            <a:off x="1138428" y="3195828"/>
            <a:ext cx="1014984" cy="1014984"/>
            <a:chOff x="0" y="0"/>
            <a:chExt cx="1353312" cy="1353312"/>
          </a:xfrm>
        </p:grpSpPr>
        <p:sp>
          <p:nvSpPr>
            <p:cNvPr name="Freeform 11" id="11" descr="/home/claude/gazteak_pptx/icon_repeat.png"/>
            <p:cNvSpPr/>
            <p:nvPr/>
          </p:nvSpPr>
          <p:spPr>
            <a:xfrm flipH="false" flipV="false" rot="0">
              <a:off x="0" y="0"/>
              <a:ext cx="1353312" cy="1353312"/>
            </a:xfrm>
            <a:custGeom>
              <a:avLst/>
              <a:gdLst/>
              <a:ahLst/>
              <a:cxnLst/>
              <a:rect r="r" b="b" t="t" l="l"/>
              <a:pathLst>
                <a:path h="1353312" w="1353312">
                  <a:moveTo>
                    <a:pt x="0" y="0"/>
                  </a:moveTo>
                  <a:lnTo>
                    <a:pt x="1353312" y="0"/>
                  </a:lnTo>
                  <a:lnTo>
                    <a:pt x="1353312" y="1353312"/>
                  </a:lnTo>
                  <a:lnTo>
                    <a:pt x="0" y="1353312"/>
                  </a:lnTo>
                  <a:lnTo>
                    <a:pt x="0" y="0"/>
                  </a:lnTo>
                  <a:close/>
                </a:path>
              </a:pathLst>
            </a:custGeom>
            <a:blipFill>
              <a:blip r:embed="rId4"/>
              <a:stretch>
                <a:fillRect l="0" t="0" r="0" b="0"/>
              </a:stretch>
            </a:blipFill>
          </p:spPr>
        </p:sp>
      </p:grpSp>
      <p:sp>
        <p:nvSpPr>
          <p:cNvPr name="TextBox 12" id="12"/>
          <p:cNvSpPr txBox="true"/>
          <p:nvPr/>
        </p:nvSpPr>
        <p:spPr>
          <a:xfrm rot="0">
            <a:off x="2743200" y="2979420"/>
            <a:ext cx="9052560" cy="1546860"/>
          </a:xfrm>
          <a:prstGeom prst="rect">
            <a:avLst/>
          </a:prstGeom>
        </p:spPr>
        <p:txBody>
          <a:bodyPr anchor="t" rtlCol="false" tIns="0" lIns="0" bIns="0" rIns="0">
            <a:spAutoFit/>
          </a:bodyPr>
          <a:lstStyle/>
          <a:p>
            <a:pPr algn="l">
              <a:lnSpc>
                <a:spcPts val="2879"/>
              </a:lnSpc>
            </a:pPr>
            <a:r>
              <a:rPr lang="en-US" sz="2400">
                <a:solidFill>
                  <a:srgbClr val="1F2E20"/>
                </a:solidFill>
                <a:latin typeface="Calibri (MS)"/>
                <a:ea typeface="Calibri (MS)"/>
                <a:cs typeface="Calibri (MS)"/>
                <a:sym typeface="Calibri (MS)"/>
              </a:rPr>
              <a:t>En la cabecera podéis elegir entre </a:t>
            </a:r>
            <a:r>
              <a:rPr lang="en-US" sz="2400" b="true">
                <a:solidFill>
                  <a:srgbClr val="1B3D1E"/>
                </a:solidFill>
                <a:latin typeface="Calibri (MS) Bold"/>
                <a:ea typeface="Calibri (MS) Bold"/>
                <a:cs typeface="Calibri (MS) Bold"/>
                <a:sym typeface="Calibri (MS) Bold"/>
              </a:rPr>
              <a:t>castellano (ES)</a:t>
            </a:r>
            <a:r>
              <a:rPr lang="en-US" sz="2400">
                <a:solidFill>
                  <a:srgbClr val="1F2E20"/>
                </a:solidFill>
                <a:latin typeface="Calibri (MS)"/>
                <a:ea typeface="Calibri (MS)"/>
                <a:cs typeface="Calibri (MS)"/>
                <a:sym typeface="Calibri (MS)"/>
              </a:rPr>
              <a:t> y </a:t>
            </a:r>
            <a:r>
              <a:rPr lang="en-US" sz="2400" b="true">
                <a:solidFill>
                  <a:srgbClr val="1B3D1E"/>
                </a:solidFill>
                <a:latin typeface="Calibri (MS) Bold"/>
                <a:ea typeface="Calibri (MS) Bold"/>
                <a:cs typeface="Calibri (MS) Bold"/>
                <a:sym typeface="Calibri (MS) Bold"/>
              </a:rPr>
              <a:t>euskera (EU)</a:t>
            </a:r>
            <a:r>
              <a:rPr lang="en-US" sz="2400">
                <a:solidFill>
                  <a:srgbClr val="1F2E20"/>
                </a:solidFill>
                <a:latin typeface="Calibri (MS)"/>
                <a:ea typeface="Calibri (MS)"/>
                <a:cs typeface="Calibri (MS)"/>
                <a:sym typeface="Calibri (MS)"/>
              </a:rPr>
              <a:t> en cualquier momento.</a:t>
            </a:r>
          </a:p>
        </p:txBody>
      </p:sp>
      <p:grpSp>
        <p:nvGrpSpPr>
          <p:cNvPr name="Group 13" id="13"/>
          <p:cNvGrpSpPr/>
          <p:nvPr/>
        </p:nvGrpSpPr>
        <p:grpSpPr>
          <a:xfrm rot="0">
            <a:off x="960120" y="4937760"/>
            <a:ext cx="4526280" cy="2194560"/>
            <a:chOff x="0" y="0"/>
            <a:chExt cx="6035040" cy="2926080"/>
          </a:xfrm>
        </p:grpSpPr>
        <p:sp>
          <p:nvSpPr>
            <p:cNvPr name="Freeform 14" id="14"/>
            <p:cNvSpPr/>
            <p:nvPr/>
          </p:nvSpPr>
          <p:spPr>
            <a:xfrm flipH="false" flipV="false" rot="0">
              <a:off x="0" y="0"/>
              <a:ext cx="6035040" cy="2926080"/>
            </a:xfrm>
            <a:custGeom>
              <a:avLst/>
              <a:gdLst/>
              <a:ahLst/>
              <a:cxnLst/>
              <a:rect r="r" b="b" t="t" l="l"/>
              <a:pathLst>
                <a:path h="2926080" w="6035040">
                  <a:moveTo>
                    <a:pt x="0" y="219456"/>
                  </a:moveTo>
                  <a:cubicBezTo>
                    <a:pt x="0" y="98298"/>
                    <a:pt x="98298" y="0"/>
                    <a:pt x="219456" y="0"/>
                  </a:cubicBezTo>
                  <a:lnTo>
                    <a:pt x="5815584" y="0"/>
                  </a:lnTo>
                  <a:cubicBezTo>
                    <a:pt x="5936742" y="0"/>
                    <a:pt x="6035040" y="98298"/>
                    <a:pt x="6035040" y="219456"/>
                  </a:cubicBezTo>
                  <a:lnTo>
                    <a:pt x="6035040" y="2706624"/>
                  </a:lnTo>
                  <a:cubicBezTo>
                    <a:pt x="6035040" y="2827782"/>
                    <a:pt x="5936742" y="2926080"/>
                    <a:pt x="5815584" y="2926080"/>
                  </a:cubicBezTo>
                  <a:lnTo>
                    <a:pt x="219456" y="2926080"/>
                  </a:lnTo>
                  <a:cubicBezTo>
                    <a:pt x="98298" y="2926080"/>
                    <a:pt x="0" y="2827782"/>
                    <a:pt x="0" y="2706624"/>
                  </a:cubicBezTo>
                  <a:close/>
                </a:path>
              </a:pathLst>
            </a:custGeom>
            <a:solidFill>
              <a:srgbClr val="2E7D32"/>
            </a:solidFill>
          </p:spPr>
        </p:sp>
      </p:grpSp>
      <p:grpSp>
        <p:nvGrpSpPr>
          <p:cNvPr name="Group 15" id="15"/>
          <p:cNvGrpSpPr/>
          <p:nvPr/>
        </p:nvGrpSpPr>
        <p:grpSpPr>
          <a:xfrm rot="0">
            <a:off x="960120" y="5184648"/>
            <a:ext cx="4526280" cy="960120"/>
            <a:chOff x="0" y="0"/>
            <a:chExt cx="6035040" cy="1280160"/>
          </a:xfrm>
        </p:grpSpPr>
        <p:sp>
          <p:nvSpPr>
            <p:cNvPr name="Freeform 16" id="16"/>
            <p:cNvSpPr/>
            <p:nvPr/>
          </p:nvSpPr>
          <p:spPr>
            <a:xfrm flipH="false" flipV="false" rot="0">
              <a:off x="0" y="0"/>
              <a:ext cx="6035040" cy="1280160"/>
            </a:xfrm>
            <a:custGeom>
              <a:avLst/>
              <a:gdLst/>
              <a:ahLst/>
              <a:cxnLst/>
              <a:rect r="r" b="b" t="t" l="l"/>
              <a:pathLst>
                <a:path h="1280160" w="6035040">
                  <a:moveTo>
                    <a:pt x="0" y="0"/>
                  </a:moveTo>
                  <a:lnTo>
                    <a:pt x="6035040" y="0"/>
                  </a:lnTo>
                  <a:lnTo>
                    <a:pt x="6035040" y="1280160"/>
                  </a:lnTo>
                  <a:lnTo>
                    <a:pt x="0" y="1280160"/>
                  </a:lnTo>
                  <a:close/>
                </a:path>
              </a:pathLst>
            </a:custGeom>
            <a:blipFill>
              <a:blip r:embed="rId3">
                <a:alphaModFix amt="0"/>
              </a:blip>
              <a:stretch>
                <a:fillRect l="0" t="-41858" r="0" b="-41858"/>
              </a:stretch>
            </a:blipFill>
          </p:spPr>
        </p:sp>
        <p:sp>
          <p:nvSpPr>
            <p:cNvPr name="TextBox 17" id="17"/>
            <p:cNvSpPr txBox="true"/>
            <p:nvPr/>
          </p:nvSpPr>
          <p:spPr>
            <a:xfrm>
              <a:off x="0" y="-9525"/>
              <a:ext cx="6035040" cy="1289685"/>
            </a:xfrm>
            <a:prstGeom prst="rect">
              <a:avLst/>
            </a:prstGeom>
          </p:spPr>
          <p:txBody>
            <a:bodyPr anchor="ctr" rtlCol="false" tIns="0" lIns="0" bIns="0" rIns="0"/>
            <a:lstStyle/>
            <a:p>
              <a:pPr algn="ctr">
                <a:lnSpc>
                  <a:spcPts val="5759"/>
                </a:lnSpc>
              </a:pPr>
              <a:r>
                <a:rPr lang="en-US" sz="4800" b="true">
                  <a:solidFill>
                    <a:srgbClr val="FFFFFF"/>
                  </a:solidFill>
                  <a:latin typeface="Cambria Bold"/>
                  <a:ea typeface="Cambria Bold"/>
                  <a:cs typeface="Cambria Bold"/>
                  <a:sym typeface="Cambria Bold"/>
                </a:rPr>
                <a:t>ES</a:t>
              </a:r>
            </a:p>
          </p:txBody>
        </p:sp>
      </p:grpSp>
      <p:grpSp>
        <p:nvGrpSpPr>
          <p:cNvPr name="Group 18" id="18"/>
          <p:cNvGrpSpPr/>
          <p:nvPr/>
        </p:nvGrpSpPr>
        <p:grpSpPr>
          <a:xfrm rot="0">
            <a:off x="960120" y="6309360"/>
            <a:ext cx="4526280" cy="548640"/>
            <a:chOff x="0" y="0"/>
            <a:chExt cx="6035040" cy="731520"/>
          </a:xfrm>
        </p:grpSpPr>
        <p:sp>
          <p:nvSpPr>
            <p:cNvPr name="Freeform 19" id="19"/>
            <p:cNvSpPr/>
            <p:nvPr/>
          </p:nvSpPr>
          <p:spPr>
            <a:xfrm flipH="false" flipV="false" rot="0">
              <a:off x="0" y="0"/>
              <a:ext cx="6035040" cy="731520"/>
            </a:xfrm>
            <a:custGeom>
              <a:avLst/>
              <a:gdLst/>
              <a:ahLst/>
              <a:cxnLst/>
              <a:rect r="r" b="b" t="t" l="l"/>
              <a:pathLst>
                <a:path h="731520" w="6035040">
                  <a:moveTo>
                    <a:pt x="0" y="0"/>
                  </a:moveTo>
                  <a:lnTo>
                    <a:pt x="6035040" y="0"/>
                  </a:lnTo>
                  <a:lnTo>
                    <a:pt x="6035040" y="731520"/>
                  </a:lnTo>
                  <a:lnTo>
                    <a:pt x="0" y="731520"/>
                  </a:lnTo>
                  <a:close/>
                </a:path>
              </a:pathLst>
            </a:custGeom>
            <a:blipFill>
              <a:blip r:embed="rId3">
                <a:alphaModFix amt="0"/>
              </a:blip>
              <a:stretch>
                <a:fillRect l="0" t="-110751" r="0" b="-110751"/>
              </a:stretch>
            </a:blipFill>
          </p:spPr>
        </p:sp>
        <p:sp>
          <p:nvSpPr>
            <p:cNvPr name="TextBox 20" id="20"/>
            <p:cNvSpPr txBox="true"/>
            <p:nvPr/>
          </p:nvSpPr>
          <p:spPr>
            <a:xfrm>
              <a:off x="0" y="-47625"/>
              <a:ext cx="6035040" cy="779145"/>
            </a:xfrm>
            <a:prstGeom prst="rect">
              <a:avLst/>
            </a:prstGeom>
          </p:spPr>
          <p:txBody>
            <a:bodyPr anchor="ctr" rtlCol="false" tIns="0" lIns="0" bIns="0" rIns="0"/>
            <a:lstStyle/>
            <a:p>
              <a:pPr algn="ctr">
                <a:lnSpc>
                  <a:spcPts val="2340"/>
                </a:lnSpc>
              </a:pPr>
              <a:r>
                <a:rPr lang="en-US" sz="1950">
                  <a:solidFill>
                    <a:srgbClr val="E4F2E4"/>
                  </a:solidFill>
                  <a:latin typeface="Calibri (MS)"/>
                  <a:ea typeface="Calibri (MS)"/>
                  <a:cs typeface="Calibri (MS)"/>
                  <a:sym typeface="Calibri (MS)"/>
                </a:rPr>
                <a:t>Castellano</a:t>
              </a:r>
            </a:p>
          </p:txBody>
        </p:sp>
      </p:grpSp>
      <p:grpSp>
        <p:nvGrpSpPr>
          <p:cNvPr name="Group 21" id="21"/>
          <p:cNvGrpSpPr/>
          <p:nvPr/>
        </p:nvGrpSpPr>
        <p:grpSpPr>
          <a:xfrm rot="0">
            <a:off x="6035040" y="4937760"/>
            <a:ext cx="4526280" cy="2194560"/>
            <a:chOff x="0" y="0"/>
            <a:chExt cx="6035040" cy="2926080"/>
          </a:xfrm>
        </p:grpSpPr>
        <p:sp>
          <p:nvSpPr>
            <p:cNvPr name="Freeform 22" id="22"/>
            <p:cNvSpPr/>
            <p:nvPr/>
          </p:nvSpPr>
          <p:spPr>
            <a:xfrm flipH="false" flipV="false" rot="0">
              <a:off x="0" y="0"/>
              <a:ext cx="6035040" cy="2926080"/>
            </a:xfrm>
            <a:custGeom>
              <a:avLst/>
              <a:gdLst/>
              <a:ahLst/>
              <a:cxnLst/>
              <a:rect r="r" b="b" t="t" l="l"/>
              <a:pathLst>
                <a:path h="2926080" w="6035040">
                  <a:moveTo>
                    <a:pt x="0" y="219456"/>
                  </a:moveTo>
                  <a:cubicBezTo>
                    <a:pt x="0" y="98298"/>
                    <a:pt x="98298" y="0"/>
                    <a:pt x="219456" y="0"/>
                  </a:cubicBezTo>
                  <a:lnTo>
                    <a:pt x="5815584" y="0"/>
                  </a:lnTo>
                  <a:cubicBezTo>
                    <a:pt x="5936742" y="0"/>
                    <a:pt x="6035040" y="98298"/>
                    <a:pt x="6035040" y="219456"/>
                  </a:cubicBezTo>
                  <a:lnTo>
                    <a:pt x="6035040" y="2706624"/>
                  </a:lnTo>
                  <a:cubicBezTo>
                    <a:pt x="6035040" y="2827782"/>
                    <a:pt x="5936742" y="2926080"/>
                    <a:pt x="5815584" y="2926080"/>
                  </a:cubicBezTo>
                  <a:lnTo>
                    <a:pt x="219456" y="2926080"/>
                  </a:lnTo>
                  <a:cubicBezTo>
                    <a:pt x="98298" y="2926080"/>
                    <a:pt x="0" y="2827782"/>
                    <a:pt x="0" y="2706624"/>
                  </a:cubicBezTo>
                  <a:close/>
                </a:path>
              </a:pathLst>
            </a:custGeom>
            <a:solidFill>
              <a:srgbClr val="1B3D1E"/>
            </a:solidFill>
          </p:spPr>
        </p:sp>
      </p:grpSp>
      <p:grpSp>
        <p:nvGrpSpPr>
          <p:cNvPr name="Group 23" id="23"/>
          <p:cNvGrpSpPr/>
          <p:nvPr/>
        </p:nvGrpSpPr>
        <p:grpSpPr>
          <a:xfrm rot="0">
            <a:off x="6035040" y="5184648"/>
            <a:ext cx="4526280" cy="960120"/>
            <a:chOff x="0" y="0"/>
            <a:chExt cx="6035040" cy="1280160"/>
          </a:xfrm>
        </p:grpSpPr>
        <p:sp>
          <p:nvSpPr>
            <p:cNvPr name="Freeform 24" id="24"/>
            <p:cNvSpPr/>
            <p:nvPr/>
          </p:nvSpPr>
          <p:spPr>
            <a:xfrm flipH="false" flipV="false" rot="0">
              <a:off x="0" y="0"/>
              <a:ext cx="6035040" cy="1280160"/>
            </a:xfrm>
            <a:custGeom>
              <a:avLst/>
              <a:gdLst/>
              <a:ahLst/>
              <a:cxnLst/>
              <a:rect r="r" b="b" t="t" l="l"/>
              <a:pathLst>
                <a:path h="1280160" w="6035040">
                  <a:moveTo>
                    <a:pt x="0" y="0"/>
                  </a:moveTo>
                  <a:lnTo>
                    <a:pt x="6035040" y="0"/>
                  </a:lnTo>
                  <a:lnTo>
                    <a:pt x="6035040" y="1280160"/>
                  </a:lnTo>
                  <a:lnTo>
                    <a:pt x="0" y="1280160"/>
                  </a:lnTo>
                  <a:close/>
                </a:path>
              </a:pathLst>
            </a:custGeom>
            <a:blipFill>
              <a:blip r:embed="rId3">
                <a:alphaModFix amt="0"/>
              </a:blip>
              <a:stretch>
                <a:fillRect l="0" t="-41858" r="0" b="-41858"/>
              </a:stretch>
            </a:blipFill>
          </p:spPr>
        </p:sp>
        <p:sp>
          <p:nvSpPr>
            <p:cNvPr name="TextBox 25" id="25"/>
            <p:cNvSpPr txBox="true"/>
            <p:nvPr/>
          </p:nvSpPr>
          <p:spPr>
            <a:xfrm>
              <a:off x="0" y="-9525"/>
              <a:ext cx="6035040" cy="1289685"/>
            </a:xfrm>
            <a:prstGeom prst="rect">
              <a:avLst/>
            </a:prstGeom>
          </p:spPr>
          <p:txBody>
            <a:bodyPr anchor="ctr" rtlCol="false" tIns="0" lIns="0" bIns="0" rIns="0"/>
            <a:lstStyle/>
            <a:p>
              <a:pPr algn="ctr">
                <a:lnSpc>
                  <a:spcPts val="5759"/>
                </a:lnSpc>
              </a:pPr>
              <a:r>
                <a:rPr lang="en-US" sz="4800" b="true">
                  <a:solidFill>
                    <a:srgbClr val="FFFFFF"/>
                  </a:solidFill>
                  <a:latin typeface="Cambria Bold"/>
                  <a:ea typeface="Cambria Bold"/>
                  <a:cs typeface="Cambria Bold"/>
                  <a:sym typeface="Cambria Bold"/>
                </a:rPr>
                <a:t>EU</a:t>
              </a:r>
            </a:p>
          </p:txBody>
        </p:sp>
      </p:grpSp>
      <p:grpSp>
        <p:nvGrpSpPr>
          <p:cNvPr name="Group 26" id="26"/>
          <p:cNvGrpSpPr/>
          <p:nvPr/>
        </p:nvGrpSpPr>
        <p:grpSpPr>
          <a:xfrm rot="0">
            <a:off x="6035040" y="6309360"/>
            <a:ext cx="4526280" cy="548640"/>
            <a:chOff x="0" y="0"/>
            <a:chExt cx="6035040" cy="731520"/>
          </a:xfrm>
        </p:grpSpPr>
        <p:sp>
          <p:nvSpPr>
            <p:cNvPr name="Freeform 27" id="27"/>
            <p:cNvSpPr/>
            <p:nvPr/>
          </p:nvSpPr>
          <p:spPr>
            <a:xfrm flipH="false" flipV="false" rot="0">
              <a:off x="0" y="0"/>
              <a:ext cx="6035040" cy="731520"/>
            </a:xfrm>
            <a:custGeom>
              <a:avLst/>
              <a:gdLst/>
              <a:ahLst/>
              <a:cxnLst/>
              <a:rect r="r" b="b" t="t" l="l"/>
              <a:pathLst>
                <a:path h="731520" w="6035040">
                  <a:moveTo>
                    <a:pt x="0" y="0"/>
                  </a:moveTo>
                  <a:lnTo>
                    <a:pt x="6035040" y="0"/>
                  </a:lnTo>
                  <a:lnTo>
                    <a:pt x="6035040" y="731520"/>
                  </a:lnTo>
                  <a:lnTo>
                    <a:pt x="0" y="731520"/>
                  </a:lnTo>
                  <a:close/>
                </a:path>
              </a:pathLst>
            </a:custGeom>
            <a:blipFill>
              <a:blip r:embed="rId3">
                <a:alphaModFix amt="0"/>
              </a:blip>
              <a:stretch>
                <a:fillRect l="0" t="-110751" r="0" b="-110751"/>
              </a:stretch>
            </a:blipFill>
          </p:spPr>
        </p:sp>
        <p:sp>
          <p:nvSpPr>
            <p:cNvPr name="TextBox 28" id="28"/>
            <p:cNvSpPr txBox="true"/>
            <p:nvPr/>
          </p:nvSpPr>
          <p:spPr>
            <a:xfrm>
              <a:off x="0" y="-47625"/>
              <a:ext cx="6035040" cy="779145"/>
            </a:xfrm>
            <a:prstGeom prst="rect">
              <a:avLst/>
            </a:prstGeom>
          </p:spPr>
          <p:txBody>
            <a:bodyPr anchor="ctr" rtlCol="false" tIns="0" lIns="0" bIns="0" rIns="0"/>
            <a:lstStyle/>
            <a:p>
              <a:pPr algn="ctr">
                <a:lnSpc>
                  <a:spcPts val="2340"/>
                </a:lnSpc>
              </a:pPr>
              <a:r>
                <a:rPr lang="en-US" sz="1950">
                  <a:solidFill>
                    <a:srgbClr val="E4F2E4"/>
                  </a:solidFill>
                  <a:latin typeface="Calibri (MS)"/>
                  <a:ea typeface="Calibri (MS)"/>
                  <a:cs typeface="Calibri (MS)"/>
                  <a:sym typeface="Calibri (MS)"/>
                </a:rPr>
                <a:t>Euskera</a:t>
              </a:r>
            </a:p>
          </p:txBody>
        </p:sp>
      </p:grpSp>
      <p:grpSp>
        <p:nvGrpSpPr>
          <p:cNvPr name="Group 29" id="29"/>
          <p:cNvGrpSpPr/>
          <p:nvPr/>
        </p:nvGrpSpPr>
        <p:grpSpPr>
          <a:xfrm rot="0">
            <a:off x="12207240" y="4937760"/>
            <a:ext cx="5143500" cy="2194560"/>
            <a:chOff x="0" y="0"/>
            <a:chExt cx="6858000" cy="2926080"/>
          </a:xfrm>
        </p:grpSpPr>
        <p:sp>
          <p:nvSpPr>
            <p:cNvPr name="Freeform 30" id="30"/>
            <p:cNvSpPr/>
            <p:nvPr/>
          </p:nvSpPr>
          <p:spPr>
            <a:xfrm flipH="false" flipV="false" rot="0">
              <a:off x="0" y="0"/>
              <a:ext cx="6858000" cy="2926080"/>
            </a:xfrm>
            <a:custGeom>
              <a:avLst/>
              <a:gdLst/>
              <a:ahLst/>
              <a:cxnLst/>
              <a:rect r="r" b="b" t="t" l="l"/>
              <a:pathLst>
                <a:path h="2926080" w="6858000">
                  <a:moveTo>
                    <a:pt x="0" y="219456"/>
                  </a:moveTo>
                  <a:cubicBezTo>
                    <a:pt x="0" y="98298"/>
                    <a:pt x="98298" y="0"/>
                    <a:pt x="219456" y="0"/>
                  </a:cubicBezTo>
                  <a:lnTo>
                    <a:pt x="6638544" y="0"/>
                  </a:lnTo>
                  <a:cubicBezTo>
                    <a:pt x="6759702" y="0"/>
                    <a:pt x="6858000" y="98298"/>
                    <a:pt x="6858000" y="219456"/>
                  </a:cubicBezTo>
                  <a:lnTo>
                    <a:pt x="6858000" y="2706624"/>
                  </a:lnTo>
                  <a:cubicBezTo>
                    <a:pt x="6858000" y="2827782"/>
                    <a:pt x="6759702" y="2926080"/>
                    <a:pt x="6638544" y="2926080"/>
                  </a:cubicBezTo>
                  <a:lnTo>
                    <a:pt x="219456" y="2926080"/>
                  </a:lnTo>
                  <a:cubicBezTo>
                    <a:pt x="98298" y="2926080"/>
                    <a:pt x="0" y="2827782"/>
                    <a:pt x="0" y="2706624"/>
                  </a:cubicBezTo>
                  <a:close/>
                </a:path>
              </a:pathLst>
            </a:custGeom>
            <a:solidFill>
              <a:srgbClr val="E8F5E9"/>
            </a:solidFill>
          </p:spPr>
        </p:sp>
      </p:grpSp>
      <p:grpSp>
        <p:nvGrpSpPr>
          <p:cNvPr name="Group 31" id="31"/>
          <p:cNvGrpSpPr/>
          <p:nvPr/>
        </p:nvGrpSpPr>
        <p:grpSpPr>
          <a:xfrm rot="0">
            <a:off x="12550140" y="4937760"/>
            <a:ext cx="4457700" cy="2194560"/>
            <a:chOff x="0" y="0"/>
            <a:chExt cx="5943600" cy="2926080"/>
          </a:xfrm>
        </p:grpSpPr>
        <p:sp>
          <p:nvSpPr>
            <p:cNvPr name="Freeform 32" id="32"/>
            <p:cNvSpPr/>
            <p:nvPr/>
          </p:nvSpPr>
          <p:spPr>
            <a:xfrm flipH="false" flipV="false" rot="0">
              <a:off x="0" y="0"/>
              <a:ext cx="5943600" cy="2926080"/>
            </a:xfrm>
            <a:custGeom>
              <a:avLst/>
              <a:gdLst/>
              <a:ahLst/>
              <a:cxnLst/>
              <a:rect r="r" b="b" t="t" l="l"/>
              <a:pathLst>
                <a:path h="2926080" w="5943600">
                  <a:moveTo>
                    <a:pt x="0" y="0"/>
                  </a:moveTo>
                  <a:lnTo>
                    <a:pt x="5943600" y="0"/>
                  </a:lnTo>
                  <a:lnTo>
                    <a:pt x="5943600" y="2926080"/>
                  </a:lnTo>
                  <a:lnTo>
                    <a:pt x="0" y="2926080"/>
                  </a:lnTo>
                  <a:close/>
                </a:path>
              </a:pathLst>
            </a:custGeom>
            <a:blipFill>
              <a:blip r:embed="rId3">
                <a:alphaModFix amt="0"/>
              </a:blip>
              <a:stretch>
                <a:fillRect l="-13164" t="0" r="-13164" b="0"/>
              </a:stretch>
            </a:blipFill>
          </p:spPr>
        </p:sp>
        <p:sp>
          <p:nvSpPr>
            <p:cNvPr name="TextBox 33" id="33"/>
            <p:cNvSpPr txBox="true"/>
            <p:nvPr/>
          </p:nvSpPr>
          <p:spPr>
            <a:xfrm>
              <a:off x="0" y="-47625"/>
              <a:ext cx="5943600" cy="2973705"/>
            </a:xfrm>
            <a:prstGeom prst="rect">
              <a:avLst/>
            </a:prstGeom>
          </p:spPr>
          <p:txBody>
            <a:bodyPr anchor="ctr" rtlCol="false" tIns="0" lIns="0" bIns="0" rIns="0"/>
            <a:lstStyle/>
            <a:p>
              <a:pPr algn="l">
                <a:lnSpc>
                  <a:spcPts val="2340"/>
                </a:lnSpc>
              </a:pPr>
              <a:r>
                <a:rPr lang="en-US" sz="1950" i="true">
                  <a:solidFill>
                    <a:srgbClr val="1B3D1E"/>
                  </a:solidFill>
                  <a:latin typeface="Calibri (MS) Italics"/>
                  <a:ea typeface="Calibri (MS) Italics"/>
                  <a:cs typeface="Calibri (MS) Italics"/>
                  <a:sym typeface="Calibri (MS) Italics"/>
                </a:rPr>
                <a:t>La web recuerda vuestra preferencia para la próxima vez que entréis.</a:t>
              </a:r>
            </a:p>
          </p:txBody>
        </p:sp>
      </p:grpSp>
      <p:grpSp>
        <p:nvGrpSpPr>
          <p:cNvPr name="Group 34" id="34"/>
          <p:cNvGrpSpPr/>
          <p:nvPr/>
        </p:nvGrpSpPr>
        <p:grpSpPr>
          <a:xfrm rot="0">
            <a:off x="685800" y="9669780"/>
            <a:ext cx="6858000" cy="411480"/>
            <a:chOff x="0" y="0"/>
            <a:chExt cx="9144000" cy="548640"/>
          </a:xfrm>
        </p:grpSpPr>
        <p:sp>
          <p:nvSpPr>
            <p:cNvPr name="Freeform 35" id="35"/>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36" id="36"/>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37" id="37"/>
          <p:cNvGrpSpPr/>
          <p:nvPr/>
        </p:nvGrpSpPr>
        <p:grpSpPr>
          <a:xfrm rot="0">
            <a:off x="16911828" y="9669780"/>
            <a:ext cx="685800" cy="411480"/>
            <a:chOff x="0" y="0"/>
            <a:chExt cx="914400" cy="548640"/>
          </a:xfrm>
        </p:grpSpPr>
        <p:sp>
          <p:nvSpPr>
            <p:cNvPr name="Freeform 38" id="38"/>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39" id="39"/>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23</a:t>
              </a:r>
            </a:p>
          </p:txBody>
        </p:sp>
      </p:gr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B3D1E"/>
        </a:solidFill>
      </p:bgPr>
    </p:bg>
    <p:spTree>
      <p:nvGrpSpPr>
        <p:cNvPr id="1" name=""/>
        <p:cNvGrpSpPr/>
        <p:nvPr/>
      </p:nvGrpSpPr>
      <p:grpSpPr>
        <a:xfrm>
          <a:off x="0" y="0"/>
          <a:ext cx="0" cy="0"/>
          <a:chOff x="0" y="0"/>
          <a:chExt cx="0" cy="0"/>
        </a:xfrm>
      </p:grpSpPr>
      <p:grpSp>
        <p:nvGrpSpPr>
          <p:cNvPr name="Group 2" id="2"/>
          <p:cNvGrpSpPr/>
          <p:nvPr/>
        </p:nvGrpSpPr>
        <p:grpSpPr>
          <a:xfrm rot="0">
            <a:off x="14813280" y="-2468880"/>
            <a:ext cx="6858000" cy="6858000"/>
            <a:chOff x="0" y="0"/>
            <a:chExt cx="9144000" cy="9144000"/>
          </a:xfrm>
        </p:grpSpPr>
        <p:sp>
          <p:nvSpPr>
            <p:cNvPr name="Freeform 3" id="3"/>
            <p:cNvSpPr/>
            <p:nvPr/>
          </p:nvSpPr>
          <p:spPr>
            <a:xfrm flipH="false" flipV="false" rot="0">
              <a:off x="0" y="0"/>
              <a:ext cx="9144000" cy="9144000"/>
            </a:xfrm>
            <a:custGeom>
              <a:avLst/>
              <a:gdLst/>
              <a:ahLst/>
              <a:cxnLst/>
              <a:rect r="r" b="b" t="t" l="l"/>
              <a:pathLst>
                <a:path h="9144000" w="9144000">
                  <a:moveTo>
                    <a:pt x="0" y="4572000"/>
                  </a:moveTo>
                  <a:cubicBezTo>
                    <a:pt x="0" y="2046986"/>
                    <a:pt x="2046986" y="0"/>
                    <a:pt x="4572000" y="0"/>
                  </a:cubicBezTo>
                  <a:cubicBezTo>
                    <a:pt x="7097014" y="0"/>
                    <a:pt x="9144000" y="2046986"/>
                    <a:pt x="9144000" y="4572000"/>
                  </a:cubicBezTo>
                  <a:cubicBezTo>
                    <a:pt x="9144000" y="7097014"/>
                    <a:pt x="7097014" y="9144000"/>
                    <a:pt x="4572000" y="9144000"/>
                  </a:cubicBezTo>
                  <a:cubicBezTo>
                    <a:pt x="2046986" y="9144000"/>
                    <a:pt x="0" y="7097014"/>
                    <a:pt x="0" y="4572000"/>
                  </a:cubicBezTo>
                  <a:close/>
                </a:path>
              </a:pathLst>
            </a:custGeom>
            <a:solidFill>
              <a:srgbClr val="245F28"/>
            </a:solidFill>
          </p:spPr>
        </p:sp>
      </p:grpSp>
      <p:grpSp>
        <p:nvGrpSpPr>
          <p:cNvPr name="Group 4" id="4"/>
          <p:cNvGrpSpPr/>
          <p:nvPr/>
        </p:nvGrpSpPr>
        <p:grpSpPr>
          <a:xfrm rot="0">
            <a:off x="960120" y="754380"/>
            <a:ext cx="12344400" cy="960120"/>
            <a:chOff x="0" y="0"/>
            <a:chExt cx="16459200" cy="1280160"/>
          </a:xfrm>
        </p:grpSpPr>
        <p:sp>
          <p:nvSpPr>
            <p:cNvPr name="Freeform 5" id="5"/>
            <p:cNvSpPr/>
            <p:nvPr/>
          </p:nvSpPr>
          <p:spPr>
            <a:xfrm flipH="false" flipV="false" rot="0">
              <a:off x="0" y="0"/>
              <a:ext cx="16459200" cy="1280160"/>
            </a:xfrm>
            <a:custGeom>
              <a:avLst/>
              <a:gdLst/>
              <a:ahLst/>
              <a:cxnLst/>
              <a:rect r="r" b="b" t="t" l="l"/>
              <a:pathLst>
                <a:path h="1280160" w="16459200">
                  <a:moveTo>
                    <a:pt x="0" y="0"/>
                  </a:moveTo>
                  <a:lnTo>
                    <a:pt x="16459200" y="0"/>
                  </a:lnTo>
                  <a:lnTo>
                    <a:pt x="16459200" y="1280160"/>
                  </a:lnTo>
                  <a:lnTo>
                    <a:pt x="0" y="1280160"/>
                  </a:lnTo>
                  <a:close/>
                </a:path>
              </a:pathLst>
            </a:custGeom>
            <a:blipFill>
              <a:blip r:embed="rId3">
                <a:alphaModFix amt="0"/>
              </a:blip>
              <a:stretch>
                <a:fillRect l="0" t="-200521" r="0" b="-200521"/>
              </a:stretch>
            </a:blipFill>
          </p:spPr>
        </p:sp>
        <p:sp>
          <p:nvSpPr>
            <p:cNvPr name="TextBox 6" id="6"/>
            <p:cNvSpPr txBox="true"/>
            <p:nvPr/>
          </p:nvSpPr>
          <p:spPr>
            <a:xfrm>
              <a:off x="0" y="-9525"/>
              <a:ext cx="16459200" cy="1289685"/>
            </a:xfrm>
            <a:prstGeom prst="rect">
              <a:avLst/>
            </a:prstGeom>
          </p:spPr>
          <p:txBody>
            <a:bodyPr anchor="ctr" rtlCol="false" tIns="0" lIns="0" bIns="0" rIns="0"/>
            <a:lstStyle/>
            <a:p>
              <a:pPr algn="l">
                <a:lnSpc>
                  <a:spcPts val="5759"/>
                </a:lnSpc>
              </a:pPr>
              <a:r>
                <a:rPr lang="en-US" sz="4800" b="true">
                  <a:solidFill>
                    <a:srgbClr val="FFFFFF"/>
                  </a:solidFill>
                  <a:latin typeface="Cambria Bold"/>
                  <a:ea typeface="Cambria Bold"/>
                  <a:cs typeface="Cambria Bold"/>
                  <a:sym typeface="Cambria Bold"/>
                </a:rPr>
                <a:t>Todo lo que podéis hacer</a:t>
              </a:r>
            </a:p>
          </p:txBody>
        </p:sp>
      </p:grpSp>
      <p:grpSp>
        <p:nvGrpSpPr>
          <p:cNvPr name="Group 7" id="7"/>
          <p:cNvGrpSpPr/>
          <p:nvPr/>
        </p:nvGrpSpPr>
        <p:grpSpPr>
          <a:xfrm rot="0">
            <a:off x="960120" y="2125980"/>
            <a:ext cx="8023860" cy="2263140"/>
            <a:chOff x="0" y="0"/>
            <a:chExt cx="10698480" cy="3017520"/>
          </a:xfrm>
        </p:grpSpPr>
        <p:sp>
          <p:nvSpPr>
            <p:cNvPr name="Freeform 8" id="8"/>
            <p:cNvSpPr/>
            <p:nvPr/>
          </p:nvSpPr>
          <p:spPr>
            <a:xfrm flipH="false" flipV="false" rot="0">
              <a:off x="0" y="0"/>
              <a:ext cx="10698480" cy="3017520"/>
            </a:xfrm>
            <a:custGeom>
              <a:avLst/>
              <a:gdLst/>
              <a:ahLst/>
              <a:cxnLst/>
              <a:rect r="r" b="b" t="t" l="l"/>
              <a:pathLst>
                <a:path h="3017520" w="10698480">
                  <a:moveTo>
                    <a:pt x="0" y="182880"/>
                  </a:moveTo>
                  <a:cubicBezTo>
                    <a:pt x="0" y="81915"/>
                    <a:pt x="81915" y="0"/>
                    <a:pt x="182880" y="0"/>
                  </a:cubicBezTo>
                  <a:lnTo>
                    <a:pt x="10515600" y="0"/>
                  </a:lnTo>
                  <a:cubicBezTo>
                    <a:pt x="10616565" y="0"/>
                    <a:pt x="10698480" y="81915"/>
                    <a:pt x="10698480" y="182880"/>
                  </a:cubicBezTo>
                  <a:lnTo>
                    <a:pt x="10698480" y="2834640"/>
                  </a:lnTo>
                  <a:cubicBezTo>
                    <a:pt x="10698480" y="2935605"/>
                    <a:pt x="10616565" y="3017520"/>
                    <a:pt x="10515600" y="3017520"/>
                  </a:cubicBezTo>
                  <a:lnTo>
                    <a:pt x="182880" y="3017520"/>
                  </a:lnTo>
                  <a:cubicBezTo>
                    <a:pt x="81915" y="3017520"/>
                    <a:pt x="0" y="2935605"/>
                    <a:pt x="0" y="2834640"/>
                  </a:cubicBezTo>
                  <a:close/>
                </a:path>
              </a:pathLst>
            </a:custGeom>
            <a:solidFill>
              <a:srgbClr val="2E7D32"/>
            </a:solidFill>
          </p:spPr>
        </p:sp>
      </p:grpSp>
      <p:grpSp>
        <p:nvGrpSpPr>
          <p:cNvPr name="Group 9" id="9"/>
          <p:cNvGrpSpPr/>
          <p:nvPr/>
        </p:nvGrpSpPr>
        <p:grpSpPr>
          <a:xfrm rot="0">
            <a:off x="1344168" y="2832354"/>
            <a:ext cx="850392" cy="850392"/>
            <a:chOff x="0" y="0"/>
            <a:chExt cx="1133856" cy="1133856"/>
          </a:xfrm>
        </p:grpSpPr>
        <p:sp>
          <p:nvSpPr>
            <p:cNvPr name="Freeform 10" id="10"/>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1B3D1E"/>
            </a:solidFill>
          </p:spPr>
        </p:sp>
      </p:grpSp>
      <p:grpSp>
        <p:nvGrpSpPr>
          <p:cNvPr name="Group 11" id="11"/>
          <p:cNvGrpSpPr/>
          <p:nvPr/>
        </p:nvGrpSpPr>
        <p:grpSpPr>
          <a:xfrm rot="0">
            <a:off x="1454715" y="2942901"/>
            <a:ext cx="629288" cy="629288"/>
            <a:chOff x="0" y="0"/>
            <a:chExt cx="839051" cy="839051"/>
          </a:xfrm>
        </p:grpSpPr>
        <p:sp>
          <p:nvSpPr>
            <p:cNvPr name="Freeform 12" id="12" descr="/home/claude/gazteak_pptx/icon_user.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4"/>
              <a:stretch>
                <a:fillRect l="0" t="0" r="4" b="4"/>
              </a:stretch>
            </a:blipFill>
          </p:spPr>
        </p:sp>
      </p:grpSp>
      <p:grpSp>
        <p:nvGrpSpPr>
          <p:cNvPr name="Group 13" id="13"/>
          <p:cNvGrpSpPr/>
          <p:nvPr/>
        </p:nvGrpSpPr>
        <p:grpSpPr>
          <a:xfrm rot="0">
            <a:off x="2468880" y="2125980"/>
            <a:ext cx="6172200" cy="2263140"/>
            <a:chOff x="0" y="0"/>
            <a:chExt cx="8229600" cy="3017520"/>
          </a:xfrm>
        </p:grpSpPr>
        <p:sp>
          <p:nvSpPr>
            <p:cNvPr name="Freeform 14" id="14"/>
            <p:cNvSpPr/>
            <p:nvPr/>
          </p:nvSpPr>
          <p:spPr>
            <a:xfrm flipH="false" flipV="false" rot="0">
              <a:off x="0" y="0"/>
              <a:ext cx="8229600" cy="3017520"/>
            </a:xfrm>
            <a:custGeom>
              <a:avLst/>
              <a:gdLst/>
              <a:ahLst/>
              <a:cxnLst/>
              <a:rect r="r" b="b" t="t" l="l"/>
              <a:pathLst>
                <a:path h="3017520" w="8229600">
                  <a:moveTo>
                    <a:pt x="0" y="0"/>
                  </a:moveTo>
                  <a:lnTo>
                    <a:pt x="8229600" y="0"/>
                  </a:lnTo>
                  <a:lnTo>
                    <a:pt x="8229600" y="3017520"/>
                  </a:lnTo>
                  <a:lnTo>
                    <a:pt x="0" y="3017520"/>
                  </a:lnTo>
                  <a:close/>
                </a:path>
              </a:pathLst>
            </a:custGeom>
            <a:blipFill>
              <a:blip r:embed="rId3">
                <a:alphaModFix amt="0"/>
              </a:blip>
              <a:stretch>
                <a:fillRect l="0" t="-3141" r="0" b="-3141"/>
              </a:stretch>
            </a:blipFill>
          </p:spPr>
        </p:sp>
        <p:sp>
          <p:nvSpPr>
            <p:cNvPr name="TextBox 15" id="15"/>
            <p:cNvSpPr txBox="true"/>
            <p:nvPr/>
          </p:nvSpPr>
          <p:spPr>
            <a:xfrm>
              <a:off x="0" y="-47625"/>
              <a:ext cx="8229600" cy="3065145"/>
            </a:xfrm>
            <a:prstGeom prst="rect">
              <a:avLst/>
            </a:prstGeom>
          </p:spPr>
          <p:txBody>
            <a:bodyPr anchor="ctr" rtlCol="false" tIns="0" lIns="0" bIns="0" rIns="0"/>
            <a:lstStyle/>
            <a:p>
              <a:pPr algn="l">
                <a:lnSpc>
                  <a:spcPts val="2340"/>
                </a:lnSpc>
              </a:pPr>
              <a:r>
                <a:rPr lang="en-US" sz="1950">
                  <a:solidFill>
                    <a:srgbClr val="FFFFFF"/>
                  </a:solidFill>
                  <a:latin typeface="Calibri (MS)"/>
                  <a:ea typeface="Calibri (MS)"/>
                  <a:cs typeface="Calibri (MS)"/>
                  <a:sym typeface="Calibri (MS)"/>
                </a:rPr>
                <a:t>Ver a vuestros jugadores: datos, asistencia, eventos y cuotas</a:t>
              </a:r>
            </a:p>
          </p:txBody>
        </p:sp>
      </p:grpSp>
      <p:grpSp>
        <p:nvGrpSpPr>
          <p:cNvPr name="Group 16" id="16"/>
          <p:cNvGrpSpPr/>
          <p:nvPr/>
        </p:nvGrpSpPr>
        <p:grpSpPr>
          <a:xfrm rot="0">
            <a:off x="9464040" y="2125980"/>
            <a:ext cx="8023860" cy="2263140"/>
            <a:chOff x="0" y="0"/>
            <a:chExt cx="10698480" cy="3017520"/>
          </a:xfrm>
        </p:grpSpPr>
        <p:sp>
          <p:nvSpPr>
            <p:cNvPr name="Freeform 17" id="17"/>
            <p:cNvSpPr/>
            <p:nvPr/>
          </p:nvSpPr>
          <p:spPr>
            <a:xfrm flipH="false" flipV="false" rot="0">
              <a:off x="0" y="0"/>
              <a:ext cx="10698480" cy="3017520"/>
            </a:xfrm>
            <a:custGeom>
              <a:avLst/>
              <a:gdLst/>
              <a:ahLst/>
              <a:cxnLst/>
              <a:rect r="r" b="b" t="t" l="l"/>
              <a:pathLst>
                <a:path h="3017520" w="10698480">
                  <a:moveTo>
                    <a:pt x="0" y="182880"/>
                  </a:moveTo>
                  <a:cubicBezTo>
                    <a:pt x="0" y="81915"/>
                    <a:pt x="81915" y="0"/>
                    <a:pt x="182880" y="0"/>
                  </a:cubicBezTo>
                  <a:lnTo>
                    <a:pt x="10515600" y="0"/>
                  </a:lnTo>
                  <a:cubicBezTo>
                    <a:pt x="10616565" y="0"/>
                    <a:pt x="10698480" y="81915"/>
                    <a:pt x="10698480" y="182880"/>
                  </a:cubicBezTo>
                  <a:lnTo>
                    <a:pt x="10698480" y="2834640"/>
                  </a:lnTo>
                  <a:cubicBezTo>
                    <a:pt x="10698480" y="2935605"/>
                    <a:pt x="10616565" y="3017520"/>
                    <a:pt x="10515600" y="3017520"/>
                  </a:cubicBezTo>
                  <a:lnTo>
                    <a:pt x="182880" y="3017520"/>
                  </a:lnTo>
                  <a:cubicBezTo>
                    <a:pt x="81915" y="3017520"/>
                    <a:pt x="0" y="2935605"/>
                    <a:pt x="0" y="2834640"/>
                  </a:cubicBezTo>
                  <a:close/>
                </a:path>
              </a:pathLst>
            </a:custGeom>
            <a:solidFill>
              <a:srgbClr val="2E7D32"/>
            </a:solidFill>
          </p:spPr>
        </p:sp>
      </p:grpSp>
      <p:grpSp>
        <p:nvGrpSpPr>
          <p:cNvPr name="Group 18" id="18"/>
          <p:cNvGrpSpPr/>
          <p:nvPr/>
        </p:nvGrpSpPr>
        <p:grpSpPr>
          <a:xfrm rot="0">
            <a:off x="9848088" y="2832354"/>
            <a:ext cx="850392" cy="850392"/>
            <a:chOff x="0" y="0"/>
            <a:chExt cx="1133856" cy="1133856"/>
          </a:xfrm>
        </p:grpSpPr>
        <p:sp>
          <p:nvSpPr>
            <p:cNvPr name="Freeform 19" id="19"/>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1B3D1E"/>
            </a:solidFill>
          </p:spPr>
        </p:sp>
      </p:grpSp>
      <p:grpSp>
        <p:nvGrpSpPr>
          <p:cNvPr name="Group 20" id="20"/>
          <p:cNvGrpSpPr/>
          <p:nvPr/>
        </p:nvGrpSpPr>
        <p:grpSpPr>
          <a:xfrm rot="0">
            <a:off x="9958635" y="2942901"/>
            <a:ext cx="629288" cy="629288"/>
            <a:chOff x="0" y="0"/>
            <a:chExt cx="839051" cy="839051"/>
          </a:xfrm>
        </p:grpSpPr>
        <p:sp>
          <p:nvSpPr>
            <p:cNvPr name="Freeform 21" id="21" descr="/home/claude/gazteak_pptx/icon_checkcircle.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5"/>
              <a:stretch>
                <a:fillRect l="0" t="0" r="4" b="4"/>
              </a:stretch>
            </a:blipFill>
          </p:spPr>
        </p:sp>
      </p:grpSp>
      <p:grpSp>
        <p:nvGrpSpPr>
          <p:cNvPr name="Group 22" id="22"/>
          <p:cNvGrpSpPr/>
          <p:nvPr/>
        </p:nvGrpSpPr>
        <p:grpSpPr>
          <a:xfrm rot="0">
            <a:off x="10972800" y="2125980"/>
            <a:ext cx="6172200" cy="2263140"/>
            <a:chOff x="0" y="0"/>
            <a:chExt cx="8229600" cy="3017520"/>
          </a:xfrm>
        </p:grpSpPr>
        <p:sp>
          <p:nvSpPr>
            <p:cNvPr name="Freeform 23" id="23"/>
            <p:cNvSpPr/>
            <p:nvPr/>
          </p:nvSpPr>
          <p:spPr>
            <a:xfrm flipH="false" flipV="false" rot="0">
              <a:off x="0" y="0"/>
              <a:ext cx="8229600" cy="3017520"/>
            </a:xfrm>
            <a:custGeom>
              <a:avLst/>
              <a:gdLst/>
              <a:ahLst/>
              <a:cxnLst/>
              <a:rect r="r" b="b" t="t" l="l"/>
              <a:pathLst>
                <a:path h="3017520" w="8229600">
                  <a:moveTo>
                    <a:pt x="0" y="0"/>
                  </a:moveTo>
                  <a:lnTo>
                    <a:pt x="8229600" y="0"/>
                  </a:lnTo>
                  <a:lnTo>
                    <a:pt x="8229600" y="3017520"/>
                  </a:lnTo>
                  <a:lnTo>
                    <a:pt x="0" y="3017520"/>
                  </a:lnTo>
                  <a:close/>
                </a:path>
              </a:pathLst>
            </a:custGeom>
            <a:blipFill>
              <a:blip r:embed="rId3">
                <a:alphaModFix amt="0"/>
              </a:blip>
              <a:stretch>
                <a:fillRect l="0" t="-3141" r="0" b="-3141"/>
              </a:stretch>
            </a:blipFill>
          </p:spPr>
        </p:sp>
        <p:sp>
          <p:nvSpPr>
            <p:cNvPr name="TextBox 24" id="24"/>
            <p:cNvSpPr txBox="true"/>
            <p:nvPr/>
          </p:nvSpPr>
          <p:spPr>
            <a:xfrm>
              <a:off x="0" y="-47625"/>
              <a:ext cx="8229600" cy="3065145"/>
            </a:xfrm>
            <a:prstGeom prst="rect">
              <a:avLst/>
            </a:prstGeom>
          </p:spPr>
          <p:txBody>
            <a:bodyPr anchor="ctr" rtlCol="false" tIns="0" lIns="0" bIns="0" rIns="0"/>
            <a:lstStyle/>
            <a:p>
              <a:pPr algn="l">
                <a:lnSpc>
                  <a:spcPts val="2340"/>
                </a:lnSpc>
              </a:pPr>
              <a:r>
                <a:rPr lang="en-US" sz="1950">
                  <a:solidFill>
                    <a:srgbClr val="FFFFFF"/>
                  </a:solidFill>
                  <a:latin typeface="Calibri (MS)"/>
                  <a:ea typeface="Calibri (MS)"/>
                  <a:cs typeface="Calibri (MS)"/>
                  <a:sym typeface="Calibri (MS)"/>
                </a:rPr>
                <a:t>Confirmar la asistencia a entrenamientos y partidos</a:t>
              </a:r>
            </a:p>
          </p:txBody>
        </p:sp>
      </p:grpSp>
      <p:grpSp>
        <p:nvGrpSpPr>
          <p:cNvPr name="Group 25" id="25"/>
          <p:cNvGrpSpPr/>
          <p:nvPr/>
        </p:nvGrpSpPr>
        <p:grpSpPr>
          <a:xfrm rot="0">
            <a:off x="960120" y="4594860"/>
            <a:ext cx="8023860" cy="2263140"/>
            <a:chOff x="0" y="0"/>
            <a:chExt cx="10698480" cy="3017520"/>
          </a:xfrm>
        </p:grpSpPr>
        <p:sp>
          <p:nvSpPr>
            <p:cNvPr name="Freeform 26" id="26"/>
            <p:cNvSpPr/>
            <p:nvPr/>
          </p:nvSpPr>
          <p:spPr>
            <a:xfrm flipH="false" flipV="false" rot="0">
              <a:off x="0" y="0"/>
              <a:ext cx="10698480" cy="3017520"/>
            </a:xfrm>
            <a:custGeom>
              <a:avLst/>
              <a:gdLst/>
              <a:ahLst/>
              <a:cxnLst/>
              <a:rect r="r" b="b" t="t" l="l"/>
              <a:pathLst>
                <a:path h="3017520" w="10698480">
                  <a:moveTo>
                    <a:pt x="0" y="182880"/>
                  </a:moveTo>
                  <a:cubicBezTo>
                    <a:pt x="0" y="81915"/>
                    <a:pt x="81915" y="0"/>
                    <a:pt x="182880" y="0"/>
                  </a:cubicBezTo>
                  <a:lnTo>
                    <a:pt x="10515600" y="0"/>
                  </a:lnTo>
                  <a:cubicBezTo>
                    <a:pt x="10616565" y="0"/>
                    <a:pt x="10698480" y="81915"/>
                    <a:pt x="10698480" y="182880"/>
                  </a:cubicBezTo>
                  <a:lnTo>
                    <a:pt x="10698480" y="2834640"/>
                  </a:lnTo>
                  <a:cubicBezTo>
                    <a:pt x="10698480" y="2935605"/>
                    <a:pt x="10616565" y="3017520"/>
                    <a:pt x="10515600" y="3017520"/>
                  </a:cubicBezTo>
                  <a:lnTo>
                    <a:pt x="182880" y="3017520"/>
                  </a:lnTo>
                  <a:cubicBezTo>
                    <a:pt x="81915" y="3017520"/>
                    <a:pt x="0" y="2935605"/>
                    <a:pt x="0" y="2834640"/>
                  </a:cubicBezTo>
                  <a:close/>
                </a:path>
              </a:pathLst>
            </a:custGeom>
            <a:solidFill>
              <a:srgbClr val="2E7D32"/>
            </a:solidFill>
          </p:spPr>
        </p:sp>
      </p:grpSp>
      <p:grpSp>
        <p:nvGrpSpPr>
          <p:cNvPr name="Group 27" id="27"/>
          <p:cNvGrpSpPr/>
          <p:nvPr/>
        </p:nvGrpSpPr>
        <p:grpSpPr>
          <a:xfrm rot="0">
            <a:off x="1344168" y="5301234"/>
            <a:ext cx="850392" cy="850392"/>
            <a:chOff x="0" y="0"/>
            <a:chExt cx="1133856" cy="1133856"/>
          </a:xfrm>
        </p:grpSpPr>
        <p:sp>
          <p:nvSpPr>
            <p:cNvPr name="Freeform 28" id="28"/>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1B3D1E"/>
            </a:solidFill>
          </p:spPr>
        </p:sp>
      </p:grpSp>
      <p:grpSp>
        <p:nvGrpSpPr>
          <p:cNvPr name="Group 29" id="29"/>
          <p:cNvGrpSpPr/>
          <p:nvPr/>
        </p:nvGrpSpPr>
        <p:grpSpPr>
          <a:xfrm rot="0">
            <a:off x="1454715" y="5411781"/>
            <a:ext cx="629288" cy="629288"/>
            <a:chOff x="0" y="0"/>
            <a:chExt cx="839051" cy="839051"/>
          </a:xfrm>
        </p:grpSpPr>
        <p:sp>
          <p:nvSpPr>
            <p:cNvPr name="Freeform 30" id="30" descr="/home/claude/gazteak_pptx/icon_barchart.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6"/>
              <a:stretch>
                <a:fillRect l="0" t="0" r="4" b="4"/>
              </a:stretch>
            </a:blipFill>
          </p:spPr>
        </p:sp>
      </p:grpSp>
      <p:grpSp>
        <p:nvGrpSpPr>
          <p:cNvPr name="Group 31" id="31"/>
          <p:cNvGrpSpPr/>
          <p:nvPr/>
        </p:nvGrpSpPr>
        <p:grpSpPr>
          <a:xfrm rot="0">
            <a:off x="2468880" y="4594860"/>
            <a:ext cx="6172200" cy="2263140"/>
            <a:chOff x="0" y="0"/>
            <a:chExt cx="8229600" cy="3017520"/>
          </a:xfrm>
        </p:grpSpPr>
        <p:sp>
          <p:nvSpPr>
            <p:cNvPr name="Freeform 32" id="32"/>
            <p:cNvSpPr/>
            <p:nvPr/>
          </p:nvSpPr>
          <p:spPr>
            <a:xfrm flipH="false" flipV="false" rot="0">
              <a:off x="0" y="0"/>
              <a:ext cx="8229600" cy="3017520"/>
            </a:xfrm>
            <a:custGeom>
              <a:avLst/>
              <a:gdLst/>
              <a:ahLst/>
              <a:cxnLst/>
              <a:rect r="r" b="b" t="t" l="l"/>
              <a:pathLst>
                <a:path h="3017520" w="8229600">
                  <a:moveTo>
                    <a:pt x="0" y="0"/>
                  </a:moveTo>
                  <a:lnTo>
                    <a:pt x="8229600" y="0"/>
                  </a:lnTo>
                  <a:lnTo>
                    <a:pt x="8229600" y="3017520"/>
                  </a:lnTo>
                  <a:lnTo>
                    <a:pt x="0" y="3017520"/>
                  </a:lnTo>
                  <a:close/>
                </a:path>
              </a:pathLst>
            </a:custGeom>
            <a:blipFill>
              <a:blip r:embed="rId3">
                <a:alphaModFix amt="0"/>
              </a:blip>
              <a:stretch>
                <a:fillRect l="0" t="-3141" r="0" b="-3141"/>
              </a:stretch>
            </a:blipFill>
          </p:spPr>
        </p:sp>
        <p:sp>
          <p:nvSpPr>
            <p:cNvPr name="TextBox 33" id="33"/>
            <p:cNvSpPr txBox="true"/>
            <p:nvPr/>
          </p:nvSpPr>
          <p:spPr>
            <a:xfrm>
              <a:off x="0" y="-47625"/>
              <a:ext cx="8229600" cy="3065145"/>
            </a:xfrm>
            <a:prstGeom prst="rect">
              <a:avLst/>
            </a:prstGeom>
          </p:spPr>
          <p:txBody>
            <a:bodyPr anchor="ctr" rtlCol="false" tIns="0" lIns="0" bIns="0" rIns="0"/>
            <a:lstStyle/>
            <a:p>
              <a:pPr algn="l">
                <a:lnSpc>
                  <a:spcPts val="2340"/>
                </a:lnSpc>
              </a:pPr>
              <a:r>
                <a:rPr lang="en-US" sz="1950">
                  <a:solidFill>
                    <a:srgbClr val="FFFFFF"/>
                  </a:solidFill>
                  <a:latin typeface="Calibri (MS)"/>
                  <a:ea typeface="Calibri (MS)"/>
                  <a:cs typeface="Calibri (MS)"/>
                  <a:sym typeface="Calibri (MS)"/>
                </a:rPr>
                <a:t>Seguir los resultados de los equipos</a:t>
              </a:r>
            </a:p>
          </p:txBody>
        </p:sp>
      </p:grpSp>
      <p:grpSp>
        <p:nvGrpSpPr>
          <p:cNvPr name="Group 34" id="34"/>
          <p:cNvGrpSpPr/>
          <p:nvPr/>
        </p:nvGrpSpPr>
        <p:grpSpPr>
          <a:xfrm rot="0">
            <a:off x="9464040" y="4594860"/>
            <a:ext cx="8023860" cy="2263140"/>
            <a:chOff x="0" y="0"/>
            <a:chExt cx="10698480" cy="3017520"/>
          </a:xfrm>
        </p:grpSpPr>
        <p:sp>
          <p:nvSpPr>
            <p:cNvPr name="Freeform 35" id="35"/>
            <p:cNvSpPr/>
            <p:nvPr/>
          </p:nvSpPr>
          <p:spPr>
            <a:xfrm flipH="false" flipV="false" rot="0">
              <a:off x="0" y="0"/>
              <a:ext cx="10698480" cy="3017520"/>
            </a:xfrm>
            <a:custGeom>
              <a:avLst/>
              <a:gdLst/>
              <a:ahLst/>
              <a:cxnLst/>
              <a:rect r="r" b="b" t="t" l="l"/>
              <a:pathLst>
                <a:path h="3017520" w="10698480">
                  <a:moveTo>
                    <a:pt x="0" y="182880"/>
                  </a:moveTo>
                  <a:cubicBezTo>
                    <a:pt x="0" y="81915"/>
                    <a:pt x="81915" y="0"/>
                    <a:pt x="182880" y="0"/>
                  </a:cubicBezTo>
                  <a:lnTo>
                    <a:pt x="10515600" y="0"/>
                  </a:lnTo>
                  <a:cubicBezTo>
                    <a:pt x="10616565" y="0"/>
                    <a:pt x="10698480" y="81915"/>
                    <a:pt x="10698480" y="182880"/>
                  </a:cubicBezTo>
                  <a:lnTo>
                    <a:pt x="10698480" y="2834640"/>
                  </a:lnTo>
                  <a:cubicBezTo>
                    <a:pt x="10698480" y="2935605"/>
                    <a:pt x="10616565" y="3017520"/>
                    <a:pt x="10515600" y="3017520"/>
                  </a:cubicBezTo>
                  <a:lnTo>
                    <a:pt x="182880" y="3017520"/>
                  </a:lnTo>
                  <a:cubicBezTo>
                    <a:pt x="81915" y="3017520"/>
                    <a:pt x="0" y="2935605"/>
                    <a:pt x="0" y="2834640"/>
                  </a:cubicBezTo>
                  <a:close/>
                </a:path>
              </a:pathLst>
            </a:custGeom>
            <a:solidFill>
              <a:srgbClr val="2E7D32"/>
            </a:solidFill>
          </p:spPr>
        </p:sp>
      </p:grpSp>
      <p:grpSp>
        <p:nvGrpSpPr>
          <p:cNvPr name="Group 36" id="36"/>
          <p:cNvGrpSpPr/>
          <p:nvPr/>
        </p:nvGrpSpPr>
        <p:grpSpPr>
          <a:xfrm rot="0">
            <a:off x="9848088" y="5301234"/>
            <a:ext cx="850392" cy="850392"/>
            <a:chOff x="0" y="0"/>
            <a:chExt cx="1133856" cy="1133856"/>
          </a:xfrm>
        </p:grpSpPr>
        <p:sp>
          <p:nvSpPr>
            <p:cNvPr name="Freeform 37" id="37"/>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1B3D1E"/>
            </a:solidFill>
          </p:spPr>
        </p:sp>
      </p:grpSp>
      <p:grpSp>
        <p:nvGrpSpPr>
          <p:cNvPr name="Group 38" id="38"/>
          <p:cNvGrpSpPr/>
          <p:nvPr/>
        </p:nvGrpSpPr>
        <p:grpSpPr>
          <a:xfrm rot="0">
            <a:off x="9958635" y="5411781"/>
            <a:ext cx="629288" cy="629288"/>
            <a:chOff x="0" y="0"/>
            <a:chExt cx="839051" cy="839051"/>
          </a:xfrm>
        </p:grpSpPr>
        <p:sp>
          <p:nvSpPr>
            <p:cNvPr name="Freeform 39" id="39" descr="/home/claude/gazteak_pptx/icon_card.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7"/>
              <a:stretch>
                <a:fillRect l="0" t="0" r="4" b="4"/>
              </a:stretch>
            </a:blipFill>
          </p:spPr>
        </p:sp>
      </p:grpSp>
      <p:grpSp>
        <p:nvGrpSpPr>
          <p:cNvPr name="Group 40" id="40"/>
          <p:cNvGrpSpPr/>
          <p:nvPr/>
        </p:nvGrpSpPr>
        <p:grpSpPr>
          <a:xfrm rot="0">
            <a:off x="10972800" y="4594860"/>
            <a:ext cx="6172200" cy="2263140"/>
            <a:chOff x="0" y="0"/>
            <a:chExt cx="8229600" cy="3017520"/>
          </a:xfrm>
        </p:grpSpPr>
        <p:sp>
          <p:nvSpPr>
            <p:cNvPr name="Freeform 41" id="41"/>
            <p:cNvSpPr/>
            <p:nvPr/>
          </p:nvSpPr>
          <p:spPr>
            <a:xfrm flipH="false" flipV="false" rot="0">
              <a:off x="0" y="0"/>
              <a:ext cx="8229600" cy="3017520"/>
            </a:xfrm>
            <a:custGeom>
              <a:avLst/>
              <a:gdLst/>
              <a:ahLst/>
              <a:cxnLst/>
              <a:rect r="r" b="b" t="t" l="l"/>
              <a:pathLst>
                <a:path h="3017520" w="8229600">
                  <a:moveTo>
                    <a:pt x="0" y="0"/>
                  </a:moveTo>
                  <a:lnTo>
                    <a:pt x="8229600" y="0"/>
                  </a:lnTo>
                  <a:lnTo>
                    <a:pt x="8229600" y="3017520"/>
                  </a:lnTo>
                  <a:lnTo>
                    <a:pt x="0" y="3017520"/>
                  </a:lnTo>
                  <a:close/>
                </a:path>
              </a:pathLst>
            </a:custGeom>
            <a:blipFill>
              <a:blip r:embed="rId3">
                <a:alphaModFix amt="0"/>
              </a:blip>
              <a:stretch>
                <a:fillRect l="0" t="-3141" r="0" b="-3141"/>
              </a:stretch>
            </a:blipFill>
          </p:spPr>
        </p:sp>
        <p:sp>
          <p:nvSpPr>
            <p:cNvPr name="TextBox 42" id="42"/>
            <p:cNvSpPr txBox="true"/>
            <p:nvPr/>
          </p:nvSpPr>
          <p:spPr>
            <a:xfrm>
              <a:off x="0" y="-47625"/>
              <a:ext cx="8229600" cy="3065145"/>
            </a:xfrm>
            <a:prstGeom prst="rect">
              <a:avLst/>
            </a:prstGeom>
          </p:spPr>
          <p:txBody>
            <a:bodyPr anchor="ctr" rtlCol="false" tIns="0" lIns="0" bIns="0" rIns="0"/>
            <a:lstStyle/>
            <a:p>
              <a:pPr algn="l">
                <a:lnSpc>
                  <a:spcPts val="2340"/>
                </a:lnSpc>
              </a:pPr>
              <a:r>
                <a:rPr lang="en-US" sz="1950">
                  <a:solidFill>
                    <a:srgbClr val="FFFFFF"/>
                  </a:solidFill>
                  <a:latin typeface="Calibri (MS)"/>
                  <a:ea typeface="Calibri (MS)"/>
                  <a:cs typeface="Calibri (MS)"/>
                  <a:sym typeface="Calibri (MS)"/>
                </a:rPr>
                <a:t>Llevar el carné digital con QR en el móvil</a:t>
              </a:r>
            </a:p>
          </p:txBody>
        </p:sp>
      </p:grpSp>
      <p:grpSp>
        <p:nvGrpSpPr>
          <p:cNvPr name="Group 43" id="43"/>
          <p:cNvGrpSpPr/>
          <p:nvPr/>
        </p:nvGrpSpPr>
        <p:grpSpPr>
          <a:xfrm rot="0">
            <a:off x="960120" y="7063740"/>
            <a:ext cx="8023860" cy="2263140"/>
            <a:chOff x="0" y="0"/>
            <a:chExt cx="10698480" cy="3017520"/>
          </a:xfrm>
        </p:grpSpPr>
        <p:sp>
          <p:nvSpPr>
            <p:cNvPr name="Freeform 44" id="44"/>
            <p:cNvSpPr/>
            <p:nvPr/>
          </p:nvSpPr>
          <p:spPr>
            <a:xfrm flipH="false" flipV="false" rot="0">
              <a:off x="0" y="0"/>
              <a:ext cx="10698480" cy="3017520"/>
            </a:xfrm>
            <a:custGeom>
              <a:avLst/>
              <a:gdLst/>
              <a:ahLst/>
              <a:cxnLst/>
              <a:rect r="r" b="b" t="t" l="l"/>
              <a:pathLst>
                <a:path h="3017520" w="10698480">
                  <a:moveTo>
                    <a:pt x="0" y="182880"/>
                  </a:moveTo>
                  <a:cubicBezTo>
                    <a:pt x="0" y="81915"/>
                    <a:pt x="81915" y="0"/>
                    <a:pt x="182880" y="0"/>
                  </a:cubicBezTo>
                  <a:lnTo>
                    <a:pt x="10515600" y="0"/>
                  </a:lnTo>
                  <a:cubicBezTo>
                    <a:pt x="10616565" y="0"/>
                    <a:pt x="10698480" y="81915"/>
                    <a:pt x="10698480" y="182880"/>
                  </a:cubicBezTo>
                  <a:lnTo>
                    <a:pt x="10698480" y="2834640"/>
                  </a:lnTo>
                  <a:cubicBezTo>
                    <a:pt x="10698480" y="2935605"/>
                    <a:pt x="10616565" y="3017520"/>
                    <a:pt x="10515600" y="3017520"/>
                  </a:cubicBezTo>
                  <a:lnTo>
                    <a:pt x="182880" y="3017520"/>
                  </a:lnTo>
                  <a:cubicBezTo>
                    <a:pt x="81915" y="3017520"/>
                    <a:pt x="0" y="2935605"/>
                    <a:pt x="0" y="2834640"/>
                  </a:cubicBezTo>
                  <a:close/>
                </a:path>
              </a:pathLst>
            </a:custGeom>
            <a:solidFill>
              <a:srgbClr val="2E7D32"/>
            </a:solidFill>
          </p:spPr>
        </p:sp>
      </p:grpSp>
      <p:grpSp>
        <p:nvGrpSpPr>
          <p:cNvPr name="Group 45" id="45"/>
          <p:cNvGrpSpPr/>
          <p:nvPr/>
        </p:nvGrpSpPr>
        <p:grpSpPr>
          <a:xfrm rot="0">
            <a:off x="1344168" y="7770114"/>
            <a:ext cx="850392" cy="850392"/>
            <a:chOff x="0" y="0"/>
            <a:chExt cx="1133856" cy="1133856"/>
          </a:xfrm>
        </p:grpSpPr>
        <p:sp>
          <p:nvSpPr>
            <p:cNvPr name="Freeform 46" id="46"/>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1B3D1E"/>
            </a:solidFill>
          </p:spPr>
        </p:sp>
      </p:grpSp>
      <p:grpSp>
        <p:nvGrpSpPr>
          <p:cNvPr name="Group 47" id="47"/>
          <p:cNvGrpSpPr/>
          <p:nvPr/>
        </p:nvGrpSpPr>
        <p:grpSpPr>
          <a:xfrm rot="0">
            <a:off x="1454715" y="7880661"/>
            <a:ext cx="629288" cy="629288"/>
            <a:chOff x="0" y="0"/>
            <a:chExt cx="839051" cy="839051"/>
          </a:xfrm>
        </p:grpSpPr>
        <p:sp>
          <p:nvSpPr>
            <p:cNvPr name="Freeform 48" id="48" descr="/home/claude/gazteak_pptx/icon_message.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8"/>
              <a:stretch>
                <a:fillRect l="0" t="0" r="4" b="4"/>
              </a:stretch>
            </a:blipFill>
          </p:spPr>
        </p:sp>
      </p:grpSp>
      <p:grpSp>
        <p:nvGrpSpPr>
          <p:cNvPr name="Group 49" id="49"/>
          <p:cNvGrpSpPr/>
          <p:nvPr/>
        </p:nvGrpSpPr>
        <p:grpSpPr>
          <a:xfrm rot="0">
            <a:off x="2468880" y="7063740"/>
            <a:ext cx="6172200" cy="2263140"/>
            <a:chOff x="0" y="0"/>
            <a:chExt cx="8229600" cy="3017520"/>
          </a:xfrm>
        </p:grpSpPr>
        <p:sp>
          <p:nvSpPr>
            <p:cNvPr name="Freeform 50" id="50"/>
            <p:cNvSpPr/>
            <p:nvPr/>
          </p:nvSpPr>
          <p:spPr>
            <a:xfrm flipH="false" flipV="false" rot="0">
              <a:off x="0" y="0"/>
              <a:ext cx="8229600" cy="3017520"/>
            </a:xfrm>
            <a:custGeom>
              <a:avLst/>
              <a:gdLst/>
              <a:ahLst/>
              <a:cxnLst/>
              <a:rect r="r" b="b" t="t" l="l"/>
              <a:pathLst>
                <a:path h="3017520" w="8229600">
                  <a:moveTo>
                    <a:pt x="0" y="0"/>
                  </a:moveTo>
                  <a:lnTo>
                    <a:pt x="8229600" y="0"/>
                  </a:lnTo>
                  <a:lnTo>
                    <a:pt x="8229600" y="3017520"/>
                  </a:lnTo>
                  <a:lnTo>
                    <a:pt x="0" y="3017520"/>
                  </a:lnTo>
                  <a:close/>
                </a:path>
              </a:pathLst>
            </a:custGeom>
            <a:blipFill>
              <a:blip r:embed="rId3">
                <a:alphaModFix amt="0"/>
              </a:blip>
              <a:stretch>
                <a:fillRect l="0" t="-3141" r="0" b="-3141"/>
              </a:stretch>
            </a:blipFill>
          </p:spPr>
        </p:sp>
        <p:sp>
          <p:nvSpPr>
            <p:cNvPr name="TextBox 51" id="51"/>
            <p:cNvSpPr txBox="true"/>
            <p:nvPr/>
          </p:nvSpPr>
          <p:spPr>
            <a:xfrm>
              <a:off x="0" y="-47625"/>
              <a:ext cx="8229600" cy="3065145"/>
            </a:xfrm>
            <a:prstGeom prst="rect">
              <a:avLst/>
            </a:prstGeom>
          </p:spPr>
          <p:txBody>
            <a:bodyPr anchor="ctr" rtlCol="false" tIns="0" lIns="0" bIns="0" rIns="0"/>
            <a:lstStyle/>
            <a:p>
              <a:pPr algn="l">
                <a:lnSpc>
                  <a:spcPts val="2340"/>
                </a:lnSpc>
              </a:pPr>
              <a:r>
                <a:rPr lang="en-US" sz="1950">
                  <a:solidFill>
                    <a:srgbClr val="FFFFFF"/>
                  </a:solidFill>
                  <a:latin typeface="Calibri (MS)"/>
                  <a:ea typeface="Calibri (MS)"/>
                  <a:cs typeface="Calibri (MS)"/>
                  <a:sym typeface="Calibri (MS)"/>
                </a:rPr>
                <a:t>Consultar con el club y recibir sus avisos</a:t>
              </a:r>
            </a:p>
          </p:txBody>
        </p:sp>
      </p:grpSp>
      <p:grpSp>
        <p:nvGrpSpPr>
          <p:cNvPr name="Group 52" id="52"/>
          <p:cNvGrpSpPr/>
          <p:nvPr/>
        </p:nvGrpSpPr>
        <p:grpSpPr>
          <a:xfrm rot="0">
            <a:off x="9464040" y="7063740"/>
            <a:ext cx="8023860" cy="2263140"/>
            <a:chOff x="0" y="0"/>
            <a:chExt cx="10698480" cy="3017520"/>
          </a:xfrm>
        </p:grpSpPr>
        <p:sp>
          <p:nvSpPr>
            <p:cNvPr name="Freeform 53" id="53"/>
            <p:cNvSpPr/>
            <p:nvPr/>
          </p:nvSpPr>
          <p:spPr>
            <a:xfrm flipH="false" flipV="false" rot="0">
              <a:off x="0" y="0"/>
              <a:ext cx="10698480" cy="3017520"/>
            </a:xfrm>
            <a:custGeom>
              <a:avLst/>
              <a:gdLst/>
              <a:ahLst/>
              <a:cxnLst/>
              <a:rect r="r" b="b" t="t" l="l"/>
              <a:pathLst>
                <a:path h="3017520" w="10698480">
                  <a:moveTo>
                    <a:pt x="0" y="182880"/>
                  </a:moveTo>
                  <a:cubicBezTo>
                    <a:pt x="0" y="81915"/>
                    <a:pt x="81915" y="0"/>
                    <a:pt x="182880" y="0"/>
                  </a:cubicBezTo>
                  <a:lnTo>
                    <a:pt x="10515600" y="0"/>
                  </a:lnTo>
                  <a:cubicBezTo>
                    <a:pt x="10616565" y="0"/>
                    <a:pt x="10698480" y="81915"/>
                    <a:pt x="10698480" y="182880"/>
                  </a:cubicBezTo>
                  <a:lnTo>
                    <a:pt x="10698480" y="2834640"/>
                  </a:lnTo>
                  <a:cubicBezTo>
                    <a:pt x="10698480" y="2935605"/>
                    <a:pt x="10616565" y="3017520"/>
                    <a:pt x="10515600" y="3017520"/>
                  </a:cubicBezTo>
                  <a:lnTo>
                    <a:pt x="182880" y="3017520"/>
                  </a:lnTo>
                  <a:cubicBezTo>
                    <a:pt x="81915" y="3017520"/>
                    <a:pt x="0" y="2935605"/>
                    <a:pt x="0" y="2834640"/>
                  </a:cubicBezTo>
                  <a:close/>
                </a:path>
              </a:pathLst>
            </a:custGeom>
            <a:solidFill>
              <a:srgbClr val="2E7D32"/>
            </a:solidFill>
          </p:spPr>
        </p:sp>
      </p:grpSp>
      <p:grpSp>
        <p:nvGrpSpPr>
          <p:cNvPr name="Group 54" id="54"/>
          <p:cNvGrpSpPr/>
          <p:nvPr/>
        </p:nvGrpSpPr>
        <p:grpSpPr>
          <a:xfrm rot="0">
            <a:off x="9848088" y="7770114"/>
            <a:ext cx="850392" cy="850392"/>
            <a:chOff x="0" y="0"/>
            <a:chExt cx="1133856" cy="1133856"/>
          </a:xfrm>
        </p:grpSpPr>
        <p:sp>
          <p:nvSpPr>
            <p:cNvPr name="Freeform 55" id="55"/>
            <p:cNvSpPr/>
            <p:nvPr/>
          </p:nvSpPr>
          <p:spPr>
            <a:xfrm flipH="false" flipV="false" rot="0">
              <a:off x="0" y="0"/>
              <a:ext cx="1133856" cy="1133856"/>
            </a:xfrm>
            <a:custGeom>
              <a:avLst/>
              <a:gdLst/>
              <a:ahLst/>
              <a:cxnLst/>
              <a:rect r="r" b="b" t="t" l="l"/>
              <a:pathLst>
                <a:path h="1133856" w="1133856">
                  <a:moveTo>
                    <a:pt x="0" y="566928"/>
                  </a:moveTo>
                  <a:cubicBezTo>
                    <a:pt x="0" y="253873"/>
                    <a:pt x="253873" y="0"/>
                    <a:pt x="566928" y="0"/>
                  </a:cubicBezTo>
                  <a:cubicBezTo>
                    <a:pt x="879983" y="0"/>
                    <a:pt x="1133856" y="253873"/>
                    <a:pt x="1133856" y="566928"/>
                  </a:cubicBezTo>
                  <a:cubicBezTo>
                    <a:pt x="1133856" y="879983"/>
                    <a:pt x="879983" y="1133856"/>
                    <a:pt x="566928" y="1133856"/>
                  </a:cubicBezTo>
                  <a:cubicBezTo>
                    <a:pt x="253873" y="1133856"/>
                    <a:pt x="0" y="879983"/>
                    <a:pt x="0" y="566928"/>
                  </a:cubicBezTo>
                  <a:close/>
                </a:path>
              </a:pathLst>
            </a:custGeom>
            <a:solidFill>
              <a:srgbClr val="1B3D1E"/>
            </a:solidFill>
          </p:spPr>
        </p:sp>
      </p:grpSp>
      <p:grpSp>
        <p:nvGrpSpPr>
          <p:cNvPr name="Group 56" id="56"/>
          <p:cNvGrpSpPr/>
          <p:nvPr/>
        </p:nvGrpSpPr>
        <p:grpSpPr>
          <a:xfrm rot="0">
            <a:off x="9958635" y="7880661"/>
            <a:ext cx="629288" cy="629288"/>
            <a:chOff x="0" y="0"/>
            <a:chExt cx="839051" cy="839051"/>
          </a:xfrm>
        </p:grpSpPr>
        <p:sp>
          <p:nvSpPr>
            <p:cNvPr name="Freeform 57" id="57" descr="/home/claude/gazteak_pptx/icon_award.png"/>
            <p:cNvSpPr/>
            <p:nvPr/>
          </p:nvSpPr>
          <p:spPr>
            <a:xfrm flipH="false" flipV="false" rot="0">
              <a:off x="0" y="0"/>
              <a:ext cx="839089" cy="839089"/>
            </a:xfrm>
            <a:custGeom>
              <a:avLst/>
              <a:gdLst/>
              <a:ahLst/>
              <a:cxnLst/>
              <a:rect r="r" b="b" t="t" l="l"/>
              <a:pathLst>
                <a:path h="839089" w="839089">
                  <a:moveTo>
                    <a:pt x="0" y="0"/>
                  </a:moveTo>
                  <a:lnTo>
                    <a:pt x="839089" y="0"/>
                  </a:lnTo>
                  <a:lnTo>
                    <a:pt x="839089" y="839089"/>
                  </a:lnTo>
                  <a:lnTo>
                    <a:pt x="0" y="839089"/>
                  </a:lnTo>
                  <a:lnTo>
                    <a:pt x="0" y="0"/>
                  </a:lnTo>
                  <a:close/>
                </a:path>
              </a:pathLst>
            </a:custGeom>
            <a:blipFill>
              <a:blip r:embed="rId9"/>
              <a:stretch>
                <a:fillRect l="0" t="0" r="4" b="4"/>
              </a:stretch>
            </a:blipFill>
          </p:spPr>
        </p:sp>
      </p:grpSp>
      <p:grpSp>
        <p:nvGrpSpPr>
          <p:cNvPr name="Group 58" id="58"/>
          <p:cNvGrpSpPr/>
          <p:nvPr/>
        </p:nvGrpSpPr>
        <p:grpSpPr>
          <a:xfrm rot="0">
            <a:off x="10972800" y="7063740"/>
            <a:ext cx="6172200" cy="2263140"/>
            <a:chOff x="0" y="0"/>
            <a:chExt cx="8229600" cy="3017520"/>
          </a:xfrm>
        </p:grpSpPr>
        <p:sp>
          <p:nvSpPr>
            <p:cNvPr name="Freeform 59" id="59"/>
            <p:cNvSpPr/>
            <p:nvPr/>
          </p:nvSpPr>
          <p:spPr>
            <a:xfrm flipH="false" flipV="false" rot="0">
              <a:off x="0" y="0"/>
              <a:ext cx="8229600" cy="3017520"/>
            </a:xfrm>
            <a:custGeom>
              <a:avLst/>
              <a:gdLst/>
              <a:ahLst/>
              <a:cxnLst/>
              <a:rect r="r" b="b" t="t" l="l"/>
              <a:pathLst>
                <a:path h="3017520" w="8229600">
                  <a:moveTo>
                    <a:pt x="0" y="0"/>
                  </a:moveTo>
                  <a:lnTo>
                    <a:pt x="8229600" y="0"/>
                  </a:lnTo>
                  <a:lnTo>
                    <a:pt x="8229600" y="3017520"/>
                  </a:lnTo>
                  <a:lnTo>
                    <a:pt x="0" y="3017520"/>
                  </a:lnTo>
                  <a:close/>
                </a:path>
              </a:pathLst>
            </a:custGeom>
            <a:blipFill>
              <a:blip r:embed="rId3">
                <a:alphaModFix amt="0"/>
              </a:blip>
              <a:stretch>
                <a:fillRect l="0" t="-3141" r="0" b="-3141"/>
              </a:stretch>
            </a:blipFill>
          </p:spPr>
        </p:sp>
        <p:sp>
          <p:nvSpPr>
            <p:cNvPr name="TextBox 60" id="60"/>
            <p:cNvSpPr txBox="true"/>
            <p:nvPr/>
          </p:nvSpPr>
          <p:spPr>
            <a:xfrm>
              <a:off x="0" y="-47625"/>
              <a:ext cx="8229600" cy="3065145"/>
            </a:xfrm>
            <a:prstGeom prst="rect">
              <a:avLst/>
            </a:prstGeom>
          </p:spPr>
          <p:txBody>
            <a:bodyPr anchor="ctr" rtlCol="false" tIns="0" lIns="0" bIns="0" rIns="0"/>
            <a:lstStyle/>
            <a:p>
              <a:pPr algn="l">
                <a:lnSpc>
                  <a:spcPts val="2340"/>
                </a:lnSpc>
              </a:pPr>
              <a:r>
                <a:rPr lang="en-US" sz="1950">
                  <a:solidFill>
                    <a:srgbClr val="FFFFFF"/>
                  </a:solidFill>
                  <a:latin typeface="Calibri (MS)"/>
                  <a:ea typeface="Calibri (MS)"/>
                  <a:cs typeface="Calibri (MS)"/>
                  <a:sym typeface="Calibri (MS)"/>
                </a:rPr>
                <a:t>Consultar torneos y equipos, con o sin identificaros</a:t>
              </a:r>
            </a:p>
          </p:txBody>
        </p:sp>
      </p:grpSp>
      <p:grpSp>
        <p:nvGrpSpPr>
          <p:cNvPr name="Group 61" id="61"/>
          <p:cNvGrpSpPr/>
          <p:nvPr/>
        </p:nvGrpSpPr>
        <p:grpSpPr>
          <a:xfrm rot="0">
            <a:off x="685800" y="9669780"/>
            <a:ext cx="6858000" cy="411480"/>
            <a:chOff x="0" y="0"/>
            <a:chExt cx="9144000" cy="548640"/>
          </a:xfrm>
        </p:grpSpPr>
        <p:sp>
          <p:nvSpPr>
            <p:cNvPr name="Freeform 62" id="62"/>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63" id="63"/>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BFD8C0"/>
                  </a:solidFill>
                  <a:latin typeface="Calibri (MS)"/>
                  <a:ea typeface="Calibri (MS)"/>
                  <a:cs typeface="Calibri (MS)"/>
                  <a:sym typeface="Calibri (MS)"/>
                </a:rPr>
                <a:t>comunidad.gazteak.com</a:t>
              </a:r>
            </a:p>
          </p:txBody>
        </p:sp>
      </p:grpSp>
      <p:grpSp>
        <p:nvGrpSpPr>
          <p:cNvPr name="Group 64" id="64"/>
          <p:cNvGrpSpPr/>
          <p:nvPr/>
        </p:nvGrpSpPr>
        <p:grpSpPr>
          <a:xfrm rot="0">
            <a:off x="16911828" y="9669780"/>
            <a:ext cx="685800" cy="411480"/>
            <a:chOff x="0" y="0"/>
            <a:chExt cx="914400" cy="548640"/>
          </a:xfrm>
        </p:grpSpPr>
        <p:sp>
          <p:nvSpPr>
            <p:cNvPr name="Freeform 65" id="65"/>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66" id="66"/>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BFD8C0"/>
                  </a:solidFill>
                  <a:latin typeface="Calibri (MS)"/>
                  <a:ea typeface="Calibri (MS)"/>
                  <a:cs typeface="Calibri (MS)"/>
                  <a:sym typeface="Calibri (MS)"/>
                </a:rPr>
                <a:t>24</a:t>
              </a:r>
            </a:p>
          </p:txBody>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60120" y="685800"/>
            <a:ext cx="16363188" cy="960120"/>
            <a:chOff x="0" y="0"/>
            <a:chExt cx="21817584" cy="1280160"/>
          </a:xfrm>
        </p:grpSpPr>
        <p:sp>
          <p:nvSpPr>
            <p:cNvPr name="Freeform 3" id="3"/>
            <p:cNvSpPr/>
            <p:nvPr/>
          </p:nvSpPr>
          <p:spPr>
            <a:xfrm flipH="false" flipV="false" rot="0">
              <a:off x="0" y="0"/>
              <a:ext cx="21817585" cy="1280160"/>
            </a:xfrm>
            <a:custGeom>
              <a:avLst/>
              <a:gdLst/>
              <a:ahLst/>
              <a:cxnLst/>
              <a:rect r="r" b="b" t="t" l="l"/>
              <a:pathLst>
                <a:path h="1280160" w="21817585">
                  <a:moveTo>
                    <a:pt x="0" y="0"/>
                  </a:moveTo>
                  <a:lnTo>
                    <a:pt x="21817585" y="0"/>
                  </a:lnTo>
                  <a:lnTo>
                    <a:pt x="21817585" y="1280160"/>
                  </a:lnTo>
                  <a:lnTo>
                    <a:pt x="0" y="1280160"/>
                  </a:lnTo>
                  <a:close/>
                </a:path>
              </a:pathLst>
            </a:custGeom>
            <a:blipFill>
              <a:blip r:embed="rId3">
                <a:alphaModFix amt="0"/>
              </a:blip>
              <a:stretch>
                <a:fillRect l="0" t="-282080" r="0" b="-282080"/>
              </a:stretch>
            </a:blipFill>
          </p:spPr>
        </p:sp>
        <p:sp>
          <p:nvSpPr>
            <p:cNvPr name="TextBox 4" id="4"/>
            <p:cNvSpPr txBox="true"/>
            <p:nvPr/>
          </p:nvSpPr>
          <p:spPr>
            <a:xfrm>
              <a:off x="0" y="-9525"/>
              <a:ext cx="21817584" cy="1289685"/>
            </a:xfrm>
            <a:prstGeom prst="rect">
              <a:avLst/>
            </a:prstGeom>
          </p:spPr>
          <p:txBody>
            <a:bodyPr anchor="ctr" rtlCol="false" tIns="0" lIns="0" bIns="0" rIns="0"/>
            <a:lstStyle/>
            <a:p>
              <a:pPr algn="l">
                <a:lnSpc>
                  <a:spcPts val="5759"/>
                </a:lnSpc>
              </a:pPr>
              <a:r>
                <a:rPr lang="en-US" sz="4800" b="true">
                  <a:solidFill>
                    <a:srgbClr val="1B3D1E"/>
                  </a:solidFill>
                  <a:latin typeface="Cambria Bold"/>
                  <a:ea typeface="Cambria Bold"/>
                  <a:cs typeface="Cambria Bold"/>
                  <a:sym typeface="Cambria Bold"/>
                </a:rPr>
                <a:t>Consejos prácticos</a:t>
              </a:r>
            </a:p>
          </p:txBody>
        </p:sp>
      </p:grpSp>
      <p:grpSp>
        <p:nvGrpSpPr>
          <p:cNvPr name="Group 5" id="5"/>
          <p:cNvGrpSpPr/>
          <p:nvPr/>
        </p:nvGrpSpPr>
        <p:grpSpPr>
          <a:xfrm rot="0">
            <a:off x="960120" y="1577340"/>
            <a:ext cx="16363188" cy="548640"/>
            <a:chOff x="0" y="0"/>
            <a:chExt cx="21817584" cy="731520"/>
          </a:xfrm>
        </p:grpSpPr>
        <p:sp>
          <p:nvSpPr>
            <p:cNvPr name="Freeform 6" id="6"/>
            <p:cNvSpPr/>
            <p:nvPr/>
          </p:nvSpPr>
          <p:spPr>
            <a:xfrm flipH="false" flipV="false" rot="0">
              <a:off x="0" y="0"/>
              <a:ext cx="21817585" cy="731520"/>
            </a:xfrm>
            <a:custGeom>
              <a:avLst/>
              <a:gdLst/>
              <a:ahLst/>
              <a:cxnLst/>
              <a:rect r="r" b="b" t="t" l="l"/>
              <a:pathLst>
                <a:path h="731520" w="21817585">
                  <a:moveTo>
                    <a:pt x="0" y="0"/>
                  </a:moveTo>
                  <a:lnTo>
                    <a:pt x="21817585" y="0"/>
                  </a:lnTo>
                  <a:lnTo>
                    <a:pt x="21817585" y="731520"/>
                  </a:lnTo>
                  <a:lnTo>
                    <a:pt x="0" y="731520"/>
                  </a:lnTo>
                  <a:close/>
                </a:path>
              </a:pathLst>
            </a:custGeom>
            <a:blipFill>
              <a:blip r:embed="rId3">
                <a:alphaModFix amt="0"/>
              </a:blip>
              <a:stretch>
                <a:fillRect l="0" t="-531141" r="0" b="-531141"/>
              </a:stretch>
            </a:blipFill>
          </p:spPr>
        </p:sp>
        <p:sp>
          <p:nvSpPr>
            <p:cNvPr name="TextBox 7" id="7"/>
            <p:cNvSpPr txBox="true"/>
            <p:nvPr/>
          </p:nvSpPr>
          <p:spPr>
            <a:xfrm>
              <a:off x="0" y="-47625"/>
              <a:ext cx="21817584" cy="779145"/>
            </a:xfrm>
            <a:prstGeom prst="rect">
              <a:avLst/>
            </a:prstGeom>
          </p:spPr>
          <p:txBody>
            <a:bodyPr anchor="ctr" rtlCol="false" tIns="0" lIns="0" bIns="0" rIns="0"/>
            <a:lstStyle/>
            <a:p>
              <a:pPr algn="l">
                <a:lnSpc>
                  <a:spcPts val="2520"/>
                </a:lnSpc>
              </a:pPr>
              <a:r>
                <a:rPr lang="en-US" sz="2100">
                  <a:solidFill>
                    <a:srgbClr val="5B6B5C"/>
                  </a:solidFill>
                  <a:latin typeface="Calibri (MS)"/>
                  <a:ea typeface="Calibri (MS)"/>
                  <a:cs typeface="Calibri (MS)"/>
                  <a:sym typeface="Calibri (MS)"/>
                </a:rPr>
                <a:t>Para sacarle el máximo partido a Comunidad</a:t>
              </a:r>
            </a:p>
          </p:txBody>
        </p:sp>
      </p:grpSp>
      <p:grpSp>
        <p:nvGrpSpPr>
          <p:cNvPr name="Group 8" id="8"/>
          <p:cNvGrpSpPr/>
          <p:nvPr/>
        </p:nvGrpSpPr>
        <p:grpSpPr>
          <a:xfrm rot="0">
            <a:off x="960120" y="2606040"/>
            <a:ext cx="7749540" cy="2537460"/>
            <a:chOff x="0" y="0"/>
            <a:chExt cx="10332720" cy="3383280"/>
          </a:xfrm>
        </p:grpSpPr>
        <p:sp>
          <p:nvSpPr>
            <p:cNvPr name="Freeform 9" id="9"/>
            <p:cNvSpPr/>
            <p:nvPr/>
          </p:nvSpPr>
          <p:spPr>
            <a:xfrm flipH="false" flipV="false" rot="0">
              <a:off x="0" y="0"/>
              <a:ext cx="10332720" cy="3383280"/>
            </a:xfrm>
            <a:custGeom>
              <a:avLst/>
              <a:gdLst/>
              <a:ahLst/>
              <a:cxnLst/>
              <a:rect r="r" b="b" t="t" l="l"/>
              <a:pathLst>
                <a:path h="3383280" w="10332720">
                  <a:moveTo>
                    <a:pt x="0" y="182880"/>
                  </a:moveTo>
                  <a:cubicBezTo>
                    <a:pt x="0" y="81915"/>
                    <a:pt x="81915" y="0"/>
                    <a:pt x="182880" y="0"/>
                  </a:cubicBezTo>
                  <a:lnTo>
                    <a:pt x="10149840" y="0"/>
                  </a:lnTo>
                  <a:cubicBezTo>
                    <a:pt x="10250805" y="0"/>
                    <a:pt x="10332720" y="81915"/>
                    <a:pt x="10332720" y="182880"/>
                  </a:cubicBezTo>
                  <a:lnTo>
                    <a:pt x="10332720" y="3200400"/>
                  </a:lnTo>
                  <a:cubicBezTo>
                    <a:pt x="10332720" y="3301365"/>
                    <a:pt x="10250805" y="3383280"/>
                    <a:pt x="10149840" y="3383280"/>
                  </a:cubicBezTo>
                  <a:lnTo>
                    <a:pt x="182880" y="3383280"/>
                  </a:lnTo>
                  <a:cubicBezTo>
                    <a:pt x="81915" y="3383280"/>
                    <a:pt x="0" y="3301365"/>
                    <a:pt x="0" y="3200400"/>
                  </a:cubicBezTo>
                  <a:close/>
                </a:path>
              </a:pathLst>
            </a:custGeom>
            <a:solidFill>
              <a:srgbClr val="E8F5E9"/>
            </a:solidFill>
          </p:spPr>
        </p:sp>
      </p:grpSp>
      <p:grpSp>
        <p:nvGrpSpPr>
          <p:cNvPr name="Group 10" id="10"/>
          <p:cNvGrpSpPr/>
          <p:nvPr/>
        </p:nvGrpSpPr>
        <p:grpSpPr>
          <a:xfrm rot="0">
            <a:off x="1371600" y="3017520"/>
            <a:ext cx="891540" cy="891540"/>
            <a:chOff x="0" y="0"/>
            <a:chExt cx="1188720" cy="1188720"/>
          </a:xfrm>
        </p:grpSpPr>
        <p:sp>
          <p:nvSpPr>
            <p:cNvPr name="Freeform 11" id="11"/>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2E7D32"/>
            </a:solidFill>
          </p:spPr>
        </p:sp>
      </p:grpSp>
      <p:grpSp>
        <p:nvGrpSpPr>
          <p:cNvPr name="Group 12" id="12"/>
          <p:cNvGrpSpPr/>
          <p:nvPr/>
        </p:nvGrpSpPr>
        <p:grpSpPr>
          <a:xfrm rot="0">
            <a:off x="1487500" y="3133420"/>
            <a:ext cx="659740" cy="659740"/>
            <a:chOff x="0" y="0"/>
            <a:chExt cx="879653" cy="879653"/>
          </a:xfrm>
        </p:grpSpPr>
        <p:sp>
          <p:nvSpPr>
            <p:cNvPr name="Freeform 13" id="13" descr="/home/claude/gazteak_pptx/icon_bookmark.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4"/>
              <a:stretch>
                <a:fillRect l="0" t="0" r="-5" b="-5"/>
              </a:stretch>
            </a:blipFill>
          </p:spPr>
        </p:sp>
      </p:grpSp>
      <p:grpSp>
        <p:nvGrpSpPr>
          <p:cNvPr name="Group 14" id="14"/>
          <p:cNvGrpSpPr/>
          <p:nvPr/>
        </p:nvGrpSpPr>
        <p:grpSpPr>
          <a:xfrm rot="0">
            <a:off x="1371600" y="4046220"/>
            <a:ext cx="6926580" cy="960120"/>
            <a:chOff x="0" y="0"/>
            <a:chExt cx="9235440" cy="1280160"/>
          </a:xfrm>
        </p:grpSpPr>
        <p:sp>
          <p:nvSpPr>
            <p:cNvPr name="Freeform 15" id="15"/>
            <p:cNvSpPr/>
            <p:nvPr/>
          </p:nvSpPr>
          <p:spPr>
            <a:xfrm flipH="false" flipV="false" rot="0">
              <a:off x="0" y="0"/>
              <a:ext cx="9235440" cy="1280160"/>
            </a:xfrm>
            <a:custGeom>
              <a:avLst/>
              <a:gdLst/>
              <a:ahLst/>
              <a:cxnLst/>
              <a:rect r="r" b="b" t="t" l="l"/>
              <a:pathLst>
                <a:path h="1280160" w="9235440">
                  <a:moveTo>
                    <a:pt x="0" y="0"/>
                  </a:moveTo>
                  <a:lnTo>
                    <a:pt x="9235440" y="0"/>
                  </a:lnTo>
                  <a:lnTo>
                    <a:pt x="9235440" y="1280160"/>
                  </a:lnTo>
                  <a:lnTo>
                    <a:pt x="0" y="1280160"/>
                  </a:lnTo>
                  <a:close/>
                </a:path>
              </a:pathLst>
            </a:custGeom>
            <a:blipFill>
              <a:blip r:embed="rId3">
                <a:alphaModFix amt="0"/>
              </a:blip>
              <a:stretch>
                <a:fillRect l="0" t="-90570" r="0" b="-90570"/>
              </a:stretch>
            </a:blipFill>
          </p:spPr>
        </p:sp>
        <p:sp>
          <p:nvSpPr>
            <p:cNvPr name="TextBox 16" id="16"/>
            <p:cNvSpPr txBox="true"/>
            <p:nvPr/>
          </p:nvSpPr>
          <p:spPr>
            <a:xfrm>
              <a:off x="0" y="-38100"/>
              <a:ext cx="9235440" cy="131826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Guardad comunidad.gazteak.com en favoritos o en la pantalla de inicio del móvil para abrirlo como una app.</a:t>
              </a:r>
            </a:p>
          </p:txBody>
        </p:sp>
      </p:grpSp>
      <p:grpSp>
        <p:nvGrpSpPr>
          <p:cNvPr name="Group 17" id="17"/>
          <p:cNvGrpSpPr/>
          <p:nvPr/>
        </p:nvGrpSpPr>
        <p:grpSpPr>
          <a:xfrm rot="0">
            <a:off x="9395460" y="2606040"/>
            <a:ext cx="7749540" cy="2537460"/>
            <a:chOff x="0" y="0"/>
            <a:chExt cx="10332720" cy="3383280"/>
          </a:xfrm>
        </p:grpSpPr>
        <p:sp>
          <p:nvSpPr>
            <p:cNvPr name="Freeform 18" id="18"/>
            <p:cNvSpPr/>
            <p:nvPr/>
          </p:nvSpPr>
          <p:spPr>
            <a:xfrm flipH="false" flipV="false" rot="0">
              <a:off x="0" y="0"/>
              <a:ext cx="10332720" cy="3383280"/>
            </a:xfrm>
            <a:custGeom>
              <a:avLst/>
              <a:gdLst/>
              <a:ahLst/>
              <a:cxnLst/>
              <a:rect r="r" b="b" t="t" l="l"/>
              <a:pathLst>
                <a:path h="3383280" w="10332720">
                  <a:moveTo>
                    <a:pt x="0" y="182880"/>
                  </a:moveTo>
                  <a:cubicBezTo>
                    <a:pt x="0" y="81915"/>
                    <a:pt x="81915" y="0"/>
                    <a:pt x="182880" y="0"/>
                  </a:cubicBezTo>
                  <a:lnTo>
                    <a:pt x="10149840" y="0"/>
                  </a:lnTo>
                  <a:cubicBezTo>
                    <a:pt x="10250805" y="0"/>
                    <a:pt x="10332720" y="81915"/>
                    <a:pt x="10332720" y="182880"/>
                  </a:cubicBezTo>
                  <a:lnTo>
                    <a:pt x="10332720" y="3200400"/>
                  </a:lnTo>
                  <a:cubicBezTo>
                    <a:pt x="10332720" y="3301365"/>
                    <a:pt x="10250805" y="3383280"/>
                    <a:pt x="10149840" y="3383280"/>
                  </a:cubicBezTo>
                  <a:lnTo>
                    <a:pt x="182880" y="3383280"/>
                  </a:lnTo>
                  <a:cubicBezTo>
                    <a:pt x="81915" y="3383280"/>
                    <a:pt x="0" y="3301365"/>
                    <a:pt x="0" y="3200400"/>
                  </a:cubicBezTo>
                  <a:close/>
                </a:path>
              </a:pathLst>
            </a:custGeom>
            <a:solidFill>
              <a:srgbClr val="E8F5E9"/>
            </a:solidFill>
          </p:spPr>
        </p:sp>
      </p:grpSp>
      <p:grpSp>
        <p:nvGrpSpPr>
          <p:cNvPr name="Group 19" id="19"/>
          <p:cNvGrpSpPr/>
          <p:nvPr/>
        </p:nvGrpSpPr>
        <p:grpSpPr>
          <a:xfrm rot="0">
            <a:off x="9806940" y="3017520"/>
            <a:ext cx="891540" cy="891540"/>
            <a:chOff x="0" y="0"/>
            <a:chExt cx="1188720" cy="1188720"/>
          </a:xfrm>
        </p:grpSpPr>
        <p:sp>
          <p:nvSpPr>
            <p:cNvPr name="Freeform 20" id="20"/>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2E7D32"/>
            </a:solidFill>
          </p:spPr>
        </p:sp>
      </p:grpSp>
      <p:grpSp>
        <p:nvGrpSpPr>
          <p:cNvPr name="Group 21" id="21"/>
          <p:cNvGrpSpPr/>
          <p:nvPr/>
        </p:nvGrpSpPr>
        <p:grpSpPr>
          <a:xfrm rot="0">
            <a:off x="9922840" y="3133420"/>
            <a:ext cx="659740" cy="659740"/>
            <a:chOff x="0" y="0"/>
            <a:chExt cx="879653" cy="879653"/>
          </a:xfrm>
        </p:grpSpPr>
        <p:sp>
          <p:nvSpPr>
            <p:cNvPr name="Freeform 22" id="22" descr="/home/claude/gazteak_pptx/icon_bell.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5"/>
              <a:stretch>
                <a:fillRect l="0" t="0" r="-5" b="-5"/>
              </a:stretch>
            </a:blipFill>
          </p:spPr>
        </p:sp>
      </p:grpSp>
      <p:grpSp>
        <p:nvGrpSpPr>
          <p:cNvPr name="Group 23" id="23"/>
          <p:cNvGrpSpPr/>
          <p:nvPr/>
        </p:nvGrpSpPr>
        <p:grpSpPr>
          <a:xfrm rot="0">
            <a:off x="9806940" y="4046220"/>
            <a:ext cx="6926580" cy="960120"/>
            <a:chOff x="0" y="0"/>
            <a:chExt cx="9235440" cy="1280160"/>
          </a:xfrm>
        </p:grpSpPr>
        <p:sp>
          <p:nvSpPr>
            <p:cNvPr name="Freeform 24" id="24"/>
            <p:cNvSpPr/>
            <p:nvPr/>
          </p:nvSpPr>
          <p:spPr>
            <a:xfrm flipH="false" flipV="false" rot="0">
              <a:off x="0" y="0"/>
              <a:ext cx="9235440" cy="1280160"/>
            </a:xfrm>
            <a:custGeom>
              <a:avLst/>
              <a:gdLst/>
              <a:ahLst/>
              <a:cxnLst/>
              <a:rect r="r" b="b" t="t" l="l"/>
              <a:pathLst>
                <a:path h="1280160" w="9235440">
                  <a:moveTo>
                    <a:pt x="0" y="0"/>
                  </a:moveTo>
                  <a:lnTo>
                    <a:pt x="9235440" y="0"/>
                  </a:lnTo>
                  <a:lnTo>
                    <a:pt x="9235440" y="1280160"/>
                  </a:lnTo>
                  <a:lnTo>
                    <a:pt x="0" y="1280160"/>
                  </a:lnTo>
                  <a:close/>
                </a:path>
              </a:pathLst>
            </a:custGeom>
            <a:blipFill>
              <a:blip r:embed="rId3">
                <a:alphaModFix amt="0"/>
              </a:blip>
              <a:stretch>
                <a:fillRect l="0" t="-90570" r="0" b="-90570"/>
              </a:stretch>
            </a:blipFill>
          </p:spPr>
        </p:sp>
        <p:sp>
          <p:nvSpPr>
            <p:cNvPr name="TextBox 25" id="25"/>
            <p:cNvSpPr txBox="true"/>
            <p:nvPr/>
          </p:nvSpPr>
          <p:spPr>
            <a:xfrm>
              <a:off x="0" y="-38100"/>
              <a:ext cx="9235440" cy="131826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Revisad de vez en cuando la campana para no perderos avisos.</a:t>
              </a:r>
            </a:p>
          </p:txBody>
        </p:sp>
      </p:grpSp>
      <p:grpSp>
        <p:nvGrpSpPr>
          <p:cNvPr name="Group 26" id="26"/>
          <p:cNvGrpSpPr/>
          <p:nvPr/>
        </p:nvGrpSpPr>
        <p:grpSpPr>
          <a:xfrm rot="0">
            <a:off x="960120" y="5554980"/>
            <a:ext cx="7749540" cy="2537460"/>
            <a:chOff x="0" y="0"/>
            <a:chExt cx="10332720" cy="3383280"/>
          </a:xfrm>
        </p:grpSpPr>
        <p:sp>
          <p:nvSpPr>
            <p:cNvPr name="Freeform 27" id="27"/>
            <p:cNvSpPr/>
            <p:nvPr/>
          </p:nvSpPr>
          <p:spPr>
            <a:xfrm flipH="false" flipV="false" rot="0">
              <a:off x="0" y="0"/>
              <a:ext cx="10332720" cy="3383280"/>
            </a:xfrm>
            <a:custGeom>
              <a:avLst/>
              <a:gdLst/>
              <a:ahLst/>
              <a:cxnLst/>
              <a:rect r="r" b="b" t="t" l="l"/>
              <a:pathLst>
                <a:path h="3383280" w="10332720">
                  <a:moveTo>
                    <a:pt x="0" y="182880"/>
                  </a:moveTo>
                  <a:cubicBezTo>
                    <a:pt x="0" y="81915"/>
                    <a:pt x="81915" y="0"/>
                    <a:pt x="182880" y="0"/>
                  </a:cubicBezTo>
                  <a:lnTo>
                    <a:pt x="10149840" y="0"/>
                  </a:lnTo>
                  <a:cubicBezTo>
                    <a:pt x="10250805" y="0"/>
                    <a:pt x="10332720" y="81915"/>
                    <a:pt x="10332720" y="182880"/>
                  </a:cubicBezTo>
                  <a:lnTo>
                    <a:pt x="10332720" y="3200400"/>
                  </a:lnTo>
                  <a:cubicBezTo>
                    <a:pt x="10332720" y="3301365"/>
                    <a:pt x="10250805" y="3383280"/>
                    <a:pt x="10149840" y="3383280"/>
                  </a:cubicBezTo>
                  <a:lnTo>
                    <a:pt x="182880" y="3383280"/>
                  </a:lnTo>
                  <a:cubicBezTo>
                    <a:pt x="81915" y="3383280"/>
                    <a:pt x="0" y="3301365"/>
                    <a:pt x="0" y="3200400"/>
                  </a:cubicBezTo>
                  <a:close/>
                </a:path>
              </a:pathLst>
            </a:custGeom>
            <a:solidFill>
              <a:srgbClr val="E8F5E9"/>
            </a:solidFill>
          </p:spPr>
        </p:sp>
      </p:grpSp>
      <p:grpSp>
        <p:nvGrpSpPr>
          <p:cNvPr name="Group 28" id="28"/>
          <p:cNvGrpSpPr/>
          <p:nvPr/>
        </p:nvGrpSpPr>
        <p:grpSpPr>
          <a:xfrm rot="0">
            <a:off x="1371600" y="5966460"/>
            <a:ext cx="891540" cy="891540"/>
            <a:chOff x="0" y="0"/>
            <a:chExt cx="1188720" cy="1188720"/>
          </a:xfrm>
        </p:grpSpPr>
        <p:sp>
          <p:nvSpPr>
            <p:cNvPr name="Freeform 29" id="29"/>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2E7D32"/>
            </a:solidFill>
          </p:spPr>
        </p:sp>
      </p:grpSp>
      <p:grpSp>
        <p:nvGrpSpPr>
          <p:cNvPr name="Group 30" id="30"/>
          <p:cNvGrpSpPr/>
          <p:nvPr/>
        </p:nvGrpSpPr>
        <p:grpSpPr>
          <a:xfrm rot="0">
            <a:off x="1487500" y="6082360"/>
            <a:ext cx="659740" cy="659740"/>
            <a:chOff x="0" y="0"/>
            <a:chExt cx="879653" cy="879653"/>
          </a:xfrm>
        </p:grpSpPr>
        <p:sp>
          <p:nvSpPr>
            <p:cNvPr name="Freeform 31" id="31" descr="/home/claude/gazteak_pptx/icon_alert.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6"/>
              <a:stretch>
                <a:fillRect l="0" t="0" r="-5" b="-5"/>
              </a:stretch>
            </a:blipFill>
          </p:spPr>
        </p:sp>
      </p:grpSp>
      <p:grpSp>
        <p:nvGrpSpPr>
          <p:cNvPr name="Group 32" id="32"/>
          <p:cNvGrpSpPr/>
          <p:nvPr/>
        </p:nvGrpSpPr>
        <p:grpSpPr>
          <a:xfrm rot="0">
            <a:off x="1371600" y="6995160"/>
            <a:ext cx="6926580" cy="960120"/>
            <a:chOff x="0" y="0"/>
            <a:chExt cx="9235440" cy="1280160"/>
          </a:xfrm>
        </p:grpSpPr>
        <p:sp>
          <p:nvSpPr>
            <p:cNvPr name="Freeform 33" id="33"/>
            <p:cNvSpPr/>
            <p:nvPr/>
          </p:nvSpPr>
          <p:spPr>
            <a:xfrm flipH="false" flipV="false" rot="0">
              <a:off x="0" y="0"/>
              <a:ext cx="9235440" cy="1280160"/>
            </a:xfrm>
            <a:custGeom>
              <a:avLst/>
              <a:gdLst/>
              <a:ahLst/>
              <a:cxnLst/>
              <a:rect r="r" b="b" t="t" l="l"/>
              <a:pathLst>
                <a:path h="1280160" w="9235440">
                  <a:moveTo>
                    <a:pt x="0" y="0"/>
                  </a:moveTo>
                  <a:lnTo>
                    <a:pt x="9235440" y="0"/>
                  </a:lnTo>
                  <a:lnTo>
                    <a:pt x="9235440" y="1280160"/>
                  </a:lnTo>
                  <a:lnTo>
                    <a:pt x="0" y="1280160"/>
                  </a:lnTo>
                  <a:close/>
                </a:path>
              </a:pathLst>
            </a:custGeom>
            <a:blipFill>
              <a:blip r:embed="rId3">
                <a:alphaModFix amt="0"/>
              </a:blip>
              <a:stretch>
                <a:fillRect l="0" t="-90570" r="0" b="-90570"/>
              </a:stretch>
            </a:blipFill>
          </p:spPr>
        </p:sp>
        <p:sp>
          <p:nvSpPr>
            <p:cNvPr name="TextBox 34" id="34"/>
            <p:cNvSpPr txBox="true"/>
            <p:nvPr/>
          </p:nvSpPr>
          <p:spPr>
            <a:xfrm>
              <a:off x="0" y="-38100"/>
              <a:ext cx="9235440" cy="131826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Si un dato no es correcto, avisad desde Datos → incidencia.</a:t>
              </a:r>
            </a:p>
          </p:txBody>
        </p:sp>
      </p:grpSp>
      <p:grpSp>
        <p:nvGrpSpPr>
          <p:cNvPr name="Group 35" id="35"/>
          <p:cNvGrpSpPr/>
          <p:nvPr/>
        </p:nvGrpSpPr>
        <p:grpSpPr>
          <a:xfrm rot="0">
            <a:off x="9395460" y="5554980"/>
            <a:ext cx="7749540" cy="2537460"/>
            <a:chOff x="0" y="0"/>
            <a:chExt cx="10332720" cy="3383280"/>
          </a:xfrm>
        </p:grpSpPr>
        <p:sp>
          <p:nvSpPr>
            <p:cNvPr name="Freeform 36" id="36"/>
            <p:cNvSpPr/>
            <p:nvPr/>
          </p:nvSpPr>
          <p:spPr>
            <a:xfrm flipH="false" flipV="false" rot="0">
              <a:off x="0" y="0"/>
              <a:ext cx="10332720" cy="3383280"/>
            </a:xfrm>
            <a:custGeom>
              <a:avLst/>
              <a:gdLst/>
              <a:ahLst/>
              <a:cxnLst/>
              <a:rect r="r" b="b" t="t" l="l"/>
              <a:pathLst>
                <a:path h="3383280" w="10332720">
                  <a:moveTo>
                    <a:pt x="0" y="182880"/>
                  </a:moveTo>
                  <a:cubicBezTo>
                    <a:pt x="0" y="81915"/>
                    <a:pt x="81915" y="0"/>
                    <a:pt x="182880" y="0"/>
                  </a:cubicBezTo>
                  <a:lnTo>
                    <a:pt x="10149840" y="0"/>
                  </a:lnTo>
                  <a:cubicBezTo>
                    <a:pt x="10250805" y="0"/>
                    <a:pt x="10332720" y="81915"/>
                    <a:pt x="10332720" y="182880"/>
                  </a:cubicBezTo>
                  <a:lnTo>
                    <a:pt x="10332720" y="3200400"/>
                  </a:lnTo>
                  <a:cubicBezTo>
                    <a:pt x="10332720" y="3301365"/>
                    <a:pt x="10250805" y="3383280"/>
                    <a:pt x="10149840" y="3383280"/>
                  </a:cubicBezTo>
                  <a:lnTo>
                    <a:pt x="182880" y="3383280"/>
                  </a:lnTo>
                  <a:cubicBezTo>
                    <a:pt x="81915" y="3383280"/>
                    <a:pt x="0" y="3301365"/>
                    <a:pt x="0" y="3200400"/>
                  </a:cubicBezTo>
                  <a:close/>
                </a:path>
              </a:pathLst>
            </a:custGeom>
            <a:solidFill>
              <a:srgbClr val="E8F5E9"/>
            </a:solidFill>
          </p:spPr>
        </p:sp>
      </p:grpSp>
      <p:grpSp>
        <p:nvGrpSpPr>
          <p:cNvPr name="Group 37" id="37"/>
          <p:cNvGrpSpPr/>
          <p:nvPr/>
        </p:nvGrpSpPr>
        <p:grpSpPr>
          <a:xfrm rot="0">
            <a:off x="9806940" y="5966460"/>
            <a:ext cx="891540" cy="891540"/>
            <a:chOff x="0" y="0"/>
            <a:chExt cx="1188720" cy="1188720"/>
          </a:xfrm>
        </p:grpSpPr>
        <p:sp>
          <p:nvSpPr>
            <p:cNvPr name="Freeform 38" id="38"/>
            <p:cNvSpPr/>
            <p:nvPr/>
          </p:nvSpPr>
          <p:spPr>
            <a:xfrm flipH="false" flipV="false" rot="0">
              <a:off x="0" y="0"/>
              <a:ext cx="1188720" cy="1188720"/>
            </a:xfrm>
            <a:custGeom>
              <a:avLst/>
              <a:gdLst/>
              <a:ahLst/>
              <a:cxnLst/>
              <a:rect r="r" b="b" t="t" l="l"/>
              <a:pathLst>
                <a:path h="1188720" w="1188720">
                  <a:moveTo>
                    <a:pt x="0" y="594360"/>
                  </a:moveTo>
                  <a:cubicBezTo>
                    <a:pt x="0" y="266065"/>
                    <a:pt x="266065" y="0"/>
                    <a:pt x="594360" y="0"/>
                  </a:cubicBezTo>
                  <a:cubicBezTo>
                    <a:pt x="922655" y="0"/>
                    <a:pt x="1188720" y="266065"/>
                    <a:pt x="1188720" y="594360"/>
                  </a:cubicBezTo>
                  <a:cubicBezTo>
                    <a:pt x="1188720" y="922655"/>
                    <a:pt x="922655" y="1188720"/>
                    <a:pt x="594360" y="1188720"/>
                  </a:cubicBezTo>
                  <a:cubicBezTo>
                    <a:pt x="266065" y="1188720"/>
                    <a:pt x="0" y="922655"/>
                    <a:pt x="0" y="594360"/>
                  </a:cubicBezTo>
                  <a:close/>
                </a:path>
              </a:pathLst>
            </a:custGeom>
            <a:solidFill>
              <a:srgbClr val="2E7D32"/>
            </a:solidFill>
          </p:spPr>
        </p:sp>
      </p:grpSp>
      <p:grpSp>
        <p:nvGrpSpPr>
          <p:cNvPr name="Group 39" id="39"/>
          <p:cNvGrpSpPr/>
          <p:nvPr/>
        </p:nvGrpSpPr>
        <p:grpSpPr>
          <a:xfrm rot="0">
            <a:off x="9922840" y="6082360"/>
            <a:ext cx="659740" cy="659740"/>
            <a:chOff x="0" y="0"/>
            <a:chExt cx="879653" cy="879653"/>
          </a:xfrm>
        </p:grpSpPr>
        <p:sp>
          <p:nvSpPr>
            <p:cNvPr name="Freeform 40" id="40" descr="/home/claude/gazteak_pptx/icon_message.png"/>
            <p:cNvSpPr/>
            <p:nvPr/>
          </p:nvSpPr>
          <p:spPr>
            <a:xfrm flipH="false" flipV="false" rot="0">
              <a:off x="0" y="0"/>
              <a:ext cx="879602" cy="879602"/>
            </a:xfrm>
            <a:custGeom>
              <a:avLst/>
              <a:gdLst/>
              <a:ahLst/>
              <a:cxnLst/>
              <a:rect r="r" b="b" t="t" l="l"/>
              <a:pathLst>
                <a:path h="879602" w="879602">
                  <a:moveTo>
                    <a:pt x="0" y="0"/>
                  </a:moveTo>
                  <a:lnTo>
                    <a:pt x="879602" y="0"/>
                  </a:lnTo>
                  <a:lnTo>
                    <a:pt x="879602" y="879602"/>
                  </a:lnTo>
                  <a:lnTo>
                    <a:pt x="0" y="879602"/>
                  </a:lnTo>
                  <a:lnTo>
                    <a:pt x="0" y="0"/>
                  </a:lnTo>
                  <a:close/>
                </a:path>
              </a:pathLst>
            </a:custGeom>
            <a:blipFill>
              <a:blip r:embed="rId7"/>
              <a:stretch>
                <a:fillRect l="0" t="0" r="-5" b="-5"/>
              </a:stretch>
            </a:blipFill>
          </p:spPr>
        </p:sp>
      </p:grpSp>
      <p:grpSp>
        <p:nvGrpSpPr>
          <p:cNvPr name="Group 41" id="41"/>
          <p:cNvGrpSpPr/>
          <p:nvPr/>
        </p:nvGrpSpPr>
        <p:grpSpPr>
          <a:xfrm rot="0">
            <a:off x="9806940" y="6995160"/>
            <a:ext cx="6926580" cy="960120"/>
            <a:chOff x="0" y="0"/>
            <a:chExt cx="9235440" cy="1280160"/>
          </a:xfrm>
        </p:grpSpPr>
        <p:sp>
          <p:nvSpPr>
            <p:cNvPr name="Freeform 42" id="42"/>
            <p:cNvSpPr/>
            <p:nvPr/>
          </p:nvSpPr>
          <p:spPr>
            <a:xfrm flipH="false" flipV="false" rot="0">
              <a:off x="0" y="0"/>
              <a:ext cx="9235440" cy="1280160"/>
            </a:xfrm>
            <a:custGeom>
              <a:avLst/>
              <a:gdLst/>
              <a:ahLst/>
              <a:cxnLst/>
              <a:rect r="r" b="b" t="t" l="l"/>
              <a:pathLst>
                <a:path h="1280160" w="9235440">
                  <a:moveTo>
                    <a:pt x="0" y="0"/>
                  </a:moveTo>
                  <a:lnTo>
                    <a:pt x="9235440" y="0"/>
                  </a:lnTo>
                  <a:lnTo>
                    <a:pt x="9235440" y="1280160"/>
                  </a:lnTo>
                  <a:lnTo>
                    <a:pt x="0" y="1280160"/>
                  </a:lnTo>
                  <a:close/>
                </a:path>
              </a:pathLst>
            </a:custGeom>
            <a:blipFill>
              <a:blip r:embed="rId3">
                <a:alphaModFix amt="0"/>
              </a:blip>
              <a:stretch>
                <a:fillRect l="0" t="-90570" r="0" b="-90570"/>
              </a:stretch>
            </a:blipFill>
          </p:spPr>
        </p:sp>
        <p:sp>
          <p:nvSpPr>
            <p:cNvPr name="TextBox 43" id="43"/>
            <p:cNvSpPr txBox="true"/>
            <p:nvPr/>
          </p:nvSpPr>
          <p:spPr>
            <a:xfrm>
              <a:off x="0" y="-38100"/>
              <a:ext cx="9235440" cy="1318260"/>
            </a:xfrm>
            <a:prstGeom prst="rect">
              <a:avLst/>
            </a:prstGeom>
          </p:spPr>
          <p:txBody>
            <a:bodyPr anchor="ctr" rtlCol="false" tIns="0" lIns="0" bIns="0" rIns="0"/>
            <a:lstStyle/>
            <a:p>
              <a:pPr algn="l">
                <a:lnSpc>
                  <a:spcPts val="2250"/>
                </a:lnSpc>
              </a:pPr>
              <a:r>
                <a:rPr lang="en-US" sz="1875">
                  <a:solidFill>
                    <a:srgbClr val="1F2E20"/>
                  </a:solidFill>
                  <a:latin typeface="Calibri (MS)"/>
                  <a:ea typeface="Calibri (MS)"/>
                  <a:cs typeface="Calibri (MS)"/>
                  <a:sym typeface="Calibri (MS)"/>
                </a:rPr>
                <a:t>¿Dudas? Escribid al club desde Consultas.</a:t>
              </a:r>
            </a:p>
          </p:txBody>
        </p:sp>
      </p:grpSp>
      <p:grpSp>
        <p:nvGrpSpPr>
          <p:cNvPr name="Group 44" id="44"/>
          <p:cNvGrpSpPr/>
          <p:nvPr/>
        </p:nvGrpSpPr>
        <p:grpSpPr>
          <a:xfrm rot="0">
            <a:off x="685800" y="9669780"/>
            <a:ext cx="6858000" cy="411480"/>
            <a:chOff x="0" y="0"/>
            <a:chExt cx="9144000" cy="548640"/>
          </a:xfrm>
        </p:grpSpPr>
        <p:sp>
          <p:nvSpPr>
            <p:cNvPr name="Freeform 45" id="45"/>
            <p:cNvSpPr/>
            <p:nvPr/>
          </p:nvSpPr>
          <p:spPr>
            <a:xfrm flipH="false" flipV="false" rot="0">
              <a:off x="0" y="0"/>
              <a:ext cx="9144000" cy="548640"/>
            </a:xfrm>
            <a:custGeom>
              <a:avLst/>
              <a:gdLst/>
              <a:ahLst/>
              <a:cxnLst/>
              <a:rect r="r" b="b" t="t" l="l"/>
              <a:pathLst>
                <a:path h="548640" w="9144000">
                  <a:moveTo>
                    <a:pt x="0" y="0"/>
                  </a:moveTo>
                  <a:lnTo>
                    <a:pt x="9144000" y="0"/>
                  </a:lnTo>
                  <a:lnTo>
                    <a:pt x="9144000" y="548640"/>
                  </a:lnTo>
                  <a:lnTo>
                    <a:pt x="0" y="548640"/>
                  </a:lnTo>
                  <a:close/>
                </a:path>
              </a:pathLst>
            </a:custGeom>
            <a:blipFill>
              <a:blip r:embed="rId3">
                <a:alphaModFix amt="0"/>
              </a:blip>
              <a:stretch>
                <a:fillRect l="0" t="-274750" r="0" b="-274750"/>
              </a:stretch>
            </a:blipFill>
          </p:spPr>
        </p:sp>
        <p:sp>
          <p:nvSpPr>
            <p:cNvPr name="TextBox 46" id="46"/>
            <p:cNvSpPr txBox="true"/>
            <p:nvPr/>
          </p:nvSpPr>
          <p:spPr>
            <a:xfrm>
              <a:off x="0" y="-38100"/>
              <a:ext cx="9144000" cy="586740"/>
            </a:xfrm>
            <a:prstGeom prst="rect">
              <a:avLst/>
            </a:prstGeom>
          </p:spPr>
          <p:txBody>
            <a:bodyPr anchor="ctr" rtlCol="false" tIns="0" lIns="0" bIns="0" rIns="0"/>
            <a:lstStyle/>
            <a:p>
              <a:pPr algn="l">
                <a:lnSpc>
                  <a:spcPts val="1800"/>
                </a:lnSpc>
              </a:pPr>
              <a:r>
                <a:rPr lang="en-US" sz="1500">
                  <a:solidFill>
                    <a:srgbClr val="5B6B5C"/>
                  </a:solidFill>
                  <a:latin typeface="Calibri (MS)"/>
                  <a:ea typeface="Calibri (MS)"/>
                  <a:cs typeface="Calibri (MS)"/>
                  <a:sym typeface="Calibri (MS)"/>
                </a:rPr>
                <a:t>comunidad.gazteak.com</a:t>
              </a:r>
            </a:p>
          </p:txBody>
        </p:sp>
      </p:grpSp>
      <p:grpSp>
        <p:nvGrpSpPr>
          <p:cNvPr name="Group 47" id="47"/>
          <p:cNvGrpSpPr/>
          <p:nvPr/>
        </p:nvGrpSpPr>
        <p:grpSpPr>
          <a:xfrm rot="0">
            <a:off x="16911828" y="9669780"/>
            <a:ext cx="685800" cy="411480"/>
            <a:chOff x="0" y="0"/>
            <a:chExt cx="914400" cy="548640"/>
          </a:xfrm>
        </p:grpSpPr>
        <p:sp>
          <p:nvSpPr>
            <p:cNvPr name="Freeform 48" id="48"/>
            <p:cNvSpPr/>
            <p:nvPr/>
          </p:nvSpPr>
          <p:spPr>
            <a:xfrm flipH="false" flipV="false" rot="0">
              <a:off x="0" y="0"/>
              <a:ext cx="914400" cy="548640"/>
            </a:xfrm>
            <a:custGeom>
              <a:avLst/>
              <a:gdLst/>
              <a:ahLst/>
              <a:cxnLst/>
              <a:rect r="r" b="b" t="t" l="l"/>
              <a:pathLst>
                <a:path h="548640" w="914400">
                  <a:moveTo>
                    <a:pt x="0" y="0"/>
                  </a:moveTo>
                  <a:lnTo>
                    <a:pt x="914400" y="0"/>
                  </a:lnTo>
                  <a:lnTo>
                    <a:pt x="914400" y="548640"/>
                  </a:lnTo>
                  <a:lnTo>
                    <a:pt x="0" y="548640"/>
                  </a:lnTo>
                  <a:close/>
                </a:path>
              </a:pathLst>
            </a:custGeom>
            <a:blipFill>
              <a:blip r:embed="rId3">
                <a:alphaModFix amt="0"/>
              </a:blip>
              <a:stretch>
                <a:fillRect l="-26982" t="0" r="-26982" b="0"/>
              </a:stretch>
            </a:blipFill>
          </p:spPr>
        </p:sp>
        <p:sp>
          <p:nvSpPr>
            <p:cNvPr name="TextBox 49" id="49"/>
            <p:cNvSpPr txBox="true"/>
            <p:nvPr/>
          </p:nvSpPr>
          <p:spPr>
            <a:xfrm>
              <a:off x="0" y="-38100"/>
              <a:ext cx="914400" cy="586740"/>
            </a:xfrm>
            <a:prstGeom prst="rect">
              <a:avLst/>
            </a:prstGeom>
          </p:spPr>
          <p:txBody>
            <a:bodyPr anchor="ctr" rtlCol="false" tIns="0" lIns="0" bIns="0" rIns="0"/>
            <a:lstStyle/>
            <a:p>
              <a:pPr algn="r">
                <a:lnSpc>
                  <a:spcPts val="1800"/>
                </a:lnSpc>
              </a:pPr>
              <a:r>
                <a:rPr lang="en-US" sz="1500">
                  <a:solidFill>
                    <a:srgbClr val="5B6B5C"/>
                  </a:solidFill>
                  <a:latin typeface="Calibri (MS)"/>
                  <a:ea typeface="Calibri (MS)"/>
                  <a:cs typeface="Calibri (MS)"/>
                  <a:sym typeface="Calibri (MS)"/>
                </a:rPr>
                <a:t>25</a:t>
              </a:r>
            </a:p>
          </p:txBody>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B3D1E"/>
        </a:solidFill>
      </p:bgPr>
    </p:bg>
    <p:spTree>
      <p:nvGrpSpPr>
        <p:cNvPr id="1" name=""/>
        <p:cNvGrpSpPr/>
        <p:nvPr/>
      </p:nvGrpSpPr>
      <p:grpSpPr>
        <a:xfrm>
          <a:off x="0" y="0"/>
          <a:ext cx="0" cy="0"/>
          <a:chOff x="0" y="0"/>
          <a:chExt cx="0" cy="0"/>
        </a:xfrm>
      </p:grpSpPr>
      <p:grpSp>
        <p:nvGrpSpPr>
          <p:cNvPr name="Group 2" id="2"/>
          <p:cNvGrpSpPr/>
          <p:nvPr/>
        </p:nvGrpSpPr>
        <p:grpSpPr>
          <a:xfrm rot="0">
            <a:off x="-3429000" y="-3429000"/>
            <a:ext cx="8915400" cy="8915400"/>
            <a:chOff x="0" y="0"/>
            <a:chExt cx="11887200" cy="11887200"/>
          </a:xfrm>
        </p:grpSpPr>
        <p:sp>
          <p:nvSpPr>
            <p:cNvPr name="Freeform 3" id="3"/>
            <p:cNvSpPr/>
            <p:nvPr/>
          </p:nvSpPr>
          <p:spPr>
            <a:xfrm flipH="false" flipV="false" rot="0">
              <a:off x="0" y="0"/>
              <a:ext cx="11887200" cy="11887200"/>
            </a:xfrm>
            <a:custGeom>
              <a:avLst/>
              <a:gdLst/>
              <a:ahLst/>
              <a:cxnLst/>
              <a:rect r="r" b="b" t="t" l="l"/>
              <a:pathLst>
                <a:path h="11887200" w="11887200">
                  <a:moveTo>
                    <a:pt x="0" y="5943600"/>
                  </a:moveTo>
                  <a:cubicBezTo>
                    <a:pt x="0" y="2661031"/>
                    <a:pt x="2661031" y="0"/>
                    <a:pt x="5943600" y="0"/>
                  </a:cubicBezTo>
                  <a:cubicBezTo>
                    <a:pt x="9226169" y="0"/>
                    <a:pt x="11887200" y="2661031"/>
                    <a:pt x="11887200" y="5943600"/>
                  </a:cubicBezTo>
                  <a:cubicBezTo>
                    <a:pt x="11887200" y="9226169"/>
                    <a:pt x="9226169" y="11887200"/>
                    <a:pt x="5943600" y="11887200"/>
                  </a:cubicBezTo>
                  <a:cubicBezTo>
                    <a:pt x="2661031" y="11887200"/>
                    <a:pt x="0" y="9226169"/>
                    <a:pt x="0" y="5943600"/>
                  </a:cubicBezTo>
                  <a:close/>
                </a:path>
              </a:pathLst>
            </a:custGeom>
            <a:solidFill>
              <a:srgbClr val="245F28"/>
            </a:solidFill>
          </p:spPr>
        </p:sp>
      </p:grpSp>
      <p:grpSp>
        <p:nvGrpSpPr>
          <p:cNvPr name="Group 4" id="4"/>
          <p:cNvGrpSpPr/>
          <p:nvPr/>
        </p:nvGrpSpPr>
        <p:grpSpPr>
          <a:xfrm rot="0">
            <a:off x="14401800" y="6172200"/>
            <a:ext cx="6858000" cy="6858000"/>
            <a:chOff x="0" y="0"/>
            <a:chExt cx="9144000" cy="9144000"/>
          </a:xfrm>
        </p:grpSpPr>
        <p:sp>
          <p:nvSpPr>
            <p:cNvPr name="Freeform 5" id="5"/>
            <p:cNvSpPr/>
            <p:nvPr/>
          </p:nvSpPr>
          <p:spPr>
            <a:xfrm flipH="false" flipV="false" rot="0">
              <a:off x="0" y="0"/>
              <a:ext cx="9144000" cy="9144000"/>
            </a:xfrm>
            <a:custGeom>
              <a:avLst/>
              <a:gdLst/>
              <a:ahLst/>
              <a:cxnLst/>
              <a:rect r="r" b="b" t="t" l="l"/>
              <a:pathLst>
                <a:path h="9144000" w="9144000">
                  <a:moveTo>
                    <a:pt x="0" y="4572000"/>
                  </a:moveTo>
                  <a:cubicBezTo>
                    <a:pt x="0" y="2046986"/>
                    <a:pt x="2046986" y="0"/>
                    <a:pt x="4572000" y="0"/>
                  </a:cubicBezTo>
                  <a:cubicBezTo>
                    <a:pt x="7097014" y="0"/>
                    <a:pt x="9144000" y="2046986"/>
                    <a:pt x="9144000" y="4572000"/>
                  </a:cubicBezTo>
                  <a:cubicBezTo>
                    <a:pt x="9144000" y="7097014"/>
                    <a:pt x="7097014" y="9144000"/>
                    <a:pt x="4572000" y="9144000"/>
                  </a:cubicBezTo>
                  <a:cubicBezTo>
                    <a:pt x="2046986" y="9144000"/>
                    <a:pt x="0" y="7097014"/>
                    <a:pt x="0" y="4572000"/>
                  </a:cubicBezTo>
                  <a:close/>
                </a:path>
              </a:pathLst>
            </a:custGeom>
            <a:solidFill>
              <a:srgbClr val="2E7D32"/>
            </a:solidFill>
          </p:spPr>
        </p:sp>
      </p:grpSp>
      <p:grpSp>
        <p:nvGrpSpPr>
          <p:cNvPr name="Group 6" id="6"/>
          <p:cNvGrpSpPr/>
          <p:nvPr/>
        </p:nvGrpSpPr>
        <p:grpSpPr>
          <a:xfrm rot="0">
            <a:off x="8113014" y="2057400"/>
            <a:ext cx="2057400" cy="2057400"/>
            <a:chOff x="0" y="0"/>
            <a:chExt cx="2743200" cy="2743200"/>
          </a:xfrm>
        </p:grpSpPr>
        <p:sp>
          <p:nvSpPr>
            <p:cNvPr name="Freeform 7" id="7"/>
            <p:cNvSpPr/>
            <p:nvPr/>
          </p:nvSpPr>
          <p:spPr>
            <a:xfrm flipH="false" flipV="false" rot="0">
              <a:off x="0" y="0"/>
              <a:ext cx="2743200" cy="2743200"/>
            </a:xfrm>
            <a:custGeom>
              <a:avLst/>
              <a:gdLst/>
              <a:ahLst/>
              <a:cxnLst/>
              <a:rect r="r" b="b" t="t" l="l"/>
              <a:pathLst>
                <a:path h="2743200" w="2743200">
                  <a:moveTo>
                    <a:pt x="0" y="1371600"/>
                  </a:moveTo>
                  <a:cubicBezTo>
                    <a:pt x="0" y="614045"/>
                    <a:pt x="614045" y="0"/>
                    <a:pt x="1371600" y="0"/>
                  </a:cubicBezTo>
                  <a:cubicBezTo>
                    <a:pt x="2129155" y="0"/>
                    <a:pt x="2743200" y="614045"/>
                    <a:pt x="2743200" y="1371600"/>
                  </a:cubicBezTo>
                  <a:cubicBezTo>
                    <a:pt x="2743200" y="2129155"/>
                    <a:pt x="2129155" y="2743200"/>
                    <a:pt x="1371600" y="2743200"/>
                  </a:cubicBezTo>
                  <a:cubicBezTo>
                    <a:pt x="614045" y="2743200"/>
                    <a:pt x="0" y="2129155"/>
                    <a:pt x="0" y="1371600"/>
                  </a:cubicBezTo>
                  <a:close/>
                </a:path>
              </a:pathLst>
            </a:custGeom>
            <a:solidFill>
              <a:srgbClr val="FFFFFF"/>
            </a:solidFill>
          </p:spPr>
        </p:sp>
      </p:grpSp>
      <p:grpSp>
        <p:nvGrpSpPr>
          <p:cNvPr name="Group 8" id="8"/>
          <p:cNvGrpSpPr/>
          <p:nvPr/>
        </p:nvGrpSpPr>
        <p:grpSpPr>
          <a:xfrm rot="0">
            <a:off x="8209026" y="2153412"/>
            <a:ext cx="1865376" cy="1865376"/>
            <a:chOff x="0" y="0"/>
            <a:chExt cx="2487168" cy="2487168"/>
          </a:xfrm>
        </p:grpSpPr>
        <p:sp>
          <p:nvSpPr>
            <p:cNvPr name="Freeform 9" id="9" descr="/home/claude/gazteak_pptx/logo_circle.png"/>
            <p:cNvSpPr/>
            <p:nvPr/>
          </p:nvSpPr>
          <p:spPr>
            <a:xfrm flipH="false" flipV="false" rot="0">
              <a:off x="0" y="0"/>
              <a:ext cx="2487168" cy="2487168"/>
            </a:xfrm>
            <a:custGeom>
              <a:avLst/>
              <a:gdLst/>
              <a:ahLst/>
              <a:cxnLst/>
              <a:rect r="r" b="b" t="t" l="l"/>
              <a:pathLst>
                <a:path h="2487168" w="2487168">
                  <a:moveTo>
                    <a:pt x="0" y="0"/>
                  </a:moveTo>
                  <a:lnTo>
                    <a:pt x="2487168" y="0"/>
                  </a:lnTo>
                  <a:lnTo>
                    <a:pt x="2487168" y="2487168"/>
                  </a:lnTo>
                  <a:lnTo>
                    <a:pt x="0" y="2487168"/>
                  </a:lnTo>
                  <a:lnTo>
                    <a:pt x="0" y="0"/>
                  </a:lnTo>
                  <a:close/>
                </a:path>
              </a:pathLst>
            </a:custGeom>
            <a:blipFill>
              <a:blip r:embed="rId3"/>
              <a:stretch>
                <a:fillRect l="0" t="0" r="0" b="0"/>
              </a:stretch>
            </a:blipFill>
          </p:spPr>
        </p:sp>
      </p:grpSp>
      <p:grpSp>
        <p:nvGrpSpPr>
          <p:cNvPr name="Group 10" id="10"/>
          <p:cNvGrpSpPr/>
          <p:nvPr/>
        </p:nvGrpSpPr>
        <p:grpSpPr>
          <a:xfrm rot="0">
            <a:off x="0" y="4526280"/>
            <a:ext cx="18283428" cy="822960"/>
            <a:chOff x="0" y="0"/>
            <a:chExt cx="24377904" cy="1097280"/>
          </a:xfrm>
        </p:grpSpPr>
        <p:sp>
          <p:nvSpPr>
            <p:cNvPr name="Freeform 11" id="11"/>
            <p:cNvSpPr/>
            <p:nvPr/>
          </p:nvSpPr>
          <p:spPr>
            <a:xfrm flipH="false" flipV="false" rot="0">
              <a:off x="0" y="0"/>
              <a:ext cx="24377904" cy="1097280"/>
            </a:xfrm>
            <a:custGeom>
              <a:avLst/>
              <a:gdLst/>
              <a:ahLst/>
              <a:cxnLst/>
              <a:rect r="r" b="b" t="t" l="l"/>
              <a:pathLst>
                <a:path h="1097280" w="24377904">
                  <a:moveTo>
                    <a:pt x="0" y="0"/>
                  </a:moveTo>
                  <a:lnTo>
                    <a:pt x="24377904" y="0"/>
                  </a:lnTo>
                  <a:lnTo>
                    <a:pt x="24377904" y="1097280"/>
                  </a:lnTo>
                  <a:lnTo>
                    <a:pt x="0" y="1097280"/>
                  </a:lnTo>
                  <a:close/>
                </a:path>
              </a:pathLst>
            </a:custGeom>
            <a:blipFill>
              <a:blip r:embed="rId4">
                <a:alphaModFix amt="0"/>
              </a:blip>
              <a:stretch>
                <a:fillRect l="0" t="-382892" r="0" b="-382892"/>
              </a:stretch>
            </a:blipFill>
          </p:spPr>
        </p:sp>
        <p:sp>
          <p:nvSpPr>
            <p:cNvPr name="TextBox 12" id="12"/>
            <p:cNvSpPr txBox="true"/>
            <p:nvPr/>
          </p:nvSpPr>
          <p:spPr>
            <a:xfrm>
              <a:off x="0" y="0"/>
              <a:ext cx="24377904" cy="1097280"/>
            </a:xfrm>
            <a:prstGeom prst="rect">
              <a:avLst/>
            </a:prstGeom>
          </p:spPr>
          <p:txBody>
            <a:bodyPr anchor="ctr" rtlCol="false" tIns="0" lIns="0" bIns="0" rIns="0"/>
            <a:lstStyle/>
            <a:p>
              <a:pPr algn="ctr">
                <a:lnSpc>
                  <a:spcPts val="4680"/>
                </a:lnSpc>
              </a:pPr>
              <a:r>
                <a:rPr lang="en-US" sz="3900" b="true">
                  <a:solidFill>
                    <a:srgbClr val="FFFFFF"/>
                  </a:solidFill>
                  <a:latin typeface="Cambria Bold"/>
                  <a:ea typeface="Cambria Bold"/>
                  <a:cs typeface="Cambria Bold"/>
                  <a:sym typeface="Cambria Bold"/>
                </a:rPr>
                <a:t>Gazteak C.F. · Comunidad</a:t>
              </a:r>
            </a:p>
          </p:txBody>
        </p:sp>
      </p:grpSp>
      <p:grpSp>
        <p:nvGrpSpPr>
          <p:cNvPr name="Group 13" id="13"/>
          <p:cNvGrpSpPr/>
          <p:nvPr/>
        </p:nvGrpSpPr>
        <p:grpSpPr>
          <a:xfrm rot="0">
            <a:off x="0" y="5349240"/>
            <a:ext cx="18283428" cy="685800"/>
            <a:chOff x="0" y="0"/>
            <a:chExt cx="24377904" cy="914400"/>
          </a:xfrm>
        </p:grpSpPr>
        <p:sp>
          <p:nvSpPr>
            <p:cNvPr name="Freeform 14" id="14"/>
            <p:cNvSpPr/>
            <p:nvPr/>
          </p:nvSpPr>
          <p:spPr>
            <a:xfrm flipH="false" flipV="false" rot="0">
              <a:off x="0" y="0"/>
              <a:ext cx="24377904" cy="914400"/>
            </a:xfrm>
            <a:custGeom>
              <a:avLst/>
              <a:gdLst/>
              <a:ahLst/>
              <a:cxnLst/>
              <a:rect r="r" b="b" t="t" l="l"/>
              <a:pathLst>
                <a:path h="914400" w="24377904">
                  <a:moveTo>
                    <a:pt x="0" y="0"/>
                  </a:moveTo>
                  <a:lnTo>
                    <a:pt x="24377904" y="0"/>
                  </a:lnTo>
                  <a:lnTo>
                    <a:pt x="24377904" y="914400"/>
                  </a:lnTo>
                  <a:lnTo>
                    <a:pt x="0" y="914400"/>
                  </a:lnTo>
                  <a:close/>
                </a:path>
              </a:pathLst>
            </a:custGeom>
            <a:blipFill>
              <a:blip r:embed="rId4">
                <a:alphaModFix amt="0"/>
              </a:blip>
              <a:stretch>
                <a:fillRect l="0" t="-469471" r="0" b="-469471"/>
              </a:stretch>
            </a:blipFill>
          </p:spPr>
        </p:sp>
        <p:sp>
          <p:nvSpPr>
            <p:cNvPr name="TextBox 15" id="15"/>
            <p:cNvSpPr txBox="true"/>
            <p:nvPr/>
          </p:nvSpPr>
          <p:spPr>
            <a:xfrm>
              <a:off x="0" y="-38100"/>
              <a:ext cx="24377904" cy="952500"/>
            </a:xfrm>
            <a:prstGeom prst="rect">
              <a:avLst/>
            </a:prstGeom>
          </p:spPr>
          <p:txBody>
            <a:bodyPr anchor="ctr" rtlCol="false" tIns="0" lIns="0" bIns="0" rIns="0"/>
            <a:lstStyle/>
            <a:p>
              <a:pPr algn="ctr">
                <a:lnSpc>
                  <a:spcPts val="2879"/>
                </a:lnSpc>
              </a:pPr>
              <a:r>
                <a:rPr lang="en-US" sz="2400" i="true">
                  <a:solidFill>
                    <a:srgbClr val="CFE8D0"/>
                  </a:solidFill>
                  <a:latin typeface="Calibri (MS) Italics"/>
                  <a:ea typeface="Calibri (MS) Italics"/>
                  <a:cs typeface="Calibri (MS) Italics"/>
                  <a:sym typeface="Calibri (MS) Italics"/>
                </a:rPr>
                <a:t>Gracias por formar parte del club</a:t>
              </a:r>
            </a:p>
          </p:txBody>
        </p:sp>
      </p:grpSp>
      <p:grpSp>
        <p:nvGrpSpPr>
          <p:cNvPr name="Group 16" id="16"/>
          <p:cNvGrpSpPr/>
          <p:nvPr/>
        </p:nvGrpSpPr>
        <p:grpSpPr>
          <a:xfrm rot="0">
            <a:off x="0" y="6858000"/>
            <a:ext cx="18283428" cy="548640"/>
            <a:chOff x="0" y="0"/>
            <a:chExt cx="24377904" cy="731520"/>
          </a:xfrm>
        </p:grpSpPr>
        <p:sp>
          <p:nvSpPr>
            <p:cNvPr name="Freeform 17" id="17"/>
            <p:cNvSpPr/>
            <p:nvPr/>
          </p:nvSpPr>
          <p:spPr>
            <a:xfrm flipH="false" flipV="false" rot="0">
              <a:off x="0" y="0"/>
              <a:ext cx="24377904" cy="731520"/>
            </a:xfrm>
            <a:custGeom>
              <a:avLst/>
              <a:gdLst/>
              <a:ahLst/>
              <a:cxnLst/>
              <a:rect r="r" b="b" t="t" l="l"/>
              <a:pathLst>
                <a:path h="731520" w="24377904">
                  <a:moveTo>
                    <a:pt x="0" y="0"/>
                  </a:moveTo>
                  <a:lnTo>
                    <a:pt x="24377904" y="0"/>
                  </a:lnTo>
                  <a:lnTo>
                    <a:pt x="24377904" y="731520"/>
                  </a:lnTo>
                  <a:lnTo>
                    <a:pt x="0" y="731520"/>
                  </a:lnTo>
                  <a:close/>
                </a:path>
              </a:pathLst>
            </a:custGeom>
            <a:blipFill>
              <a:blip r:embed="rId4">
                <a:alphaModFix amt="0"/>
              </a:blip>
              <a:stretch>
                <a:fillRect l="0" t="-599338" r="0" b="-599338"/>
              </a:stretch>
            </a:blipFill>
          </p:spPr>
        </p:sp>
        <p:sp>
          <p:nvSpPr>
            <p:cNvPr name="TextBox 18" id="18"/>
            <p:cNvSpPr txBox="true"/>
            <p:nvPr/>
          </p:nvSpPr>
          <p:spPr>
            <a:xfrm>
              <a:off x="0" y="-47625"/>
              <a:ext cx="24377904" cy="779145"/>
            </a:xfrm>
            <a:prstGeom prst="rect">
              <a:avLst/>
            </a:prstGeom>
          </p:spPr>
          <p:txBody>
            <a:bodyPr anchor="ctr" rtlCol="false" tIns="0" lIns="0" bIns="0" rIns="0"/>
            <a:lstStyle/>
            <a:p>
              <a:pPr algn="ctr">
                <a:lnSpc>
                  <a:spcPts val="2340"/>
                </a:lnSpc>
              </a:pPr>
              <a:r>
                <a:rPr lang="en-US" sz="1950">
                  <a:solidFill>
                    <a:srgbClr val="BFD8C0"/>
                  </a:solidFill>
                  <a:latin typeface="Calibri (MS)"/>
                  <a:ea typeface="Calibri (MS)"/>
                  <a:cs typeface="Calibri (MS)"/>
                  <a:sym typeface="Calibri (MS)"/>
                </a:rPr>
                <a:t>Cualquier duda, estamos a vuestra disposición.</a:t>
              </a:r>
            </a:p>
          </p:txBody>
        </p:sp>
      </p:grpSp>
      <p:grpSp>
        <p:nvGrpSpPr>
          <p:cNvPr name="Group 19" id="19"/>
          <p:cNvGrpSpPr/>
          <p:nvPr/>
        </p:nvGrpSpPr>
        <p:grpSpPr>
          <a:xfrm rot="0">
            <a:off x="0" y="7338060"/>
            <a:ext cx="18283428" cy="685800"/>
            <a:chOff x="0" y="0"/>
            <a:chExt cx="24377904" cy="914400"/>
          </a:xfrm>
        </p:grpSpPr>
        <p:sp>
          <p:nvSpPr>
            <p:cNvPr name="Freeform 20" id="20"/>
            <p:cNvSpPr/>
            <p:nvPr/>
          </p:nvSpPr>
          <p:spPr>
            <a:xfrm flipH="false" flipV="false" rot="0">
              <a:off x="0" y="0"/>
              <a:ext cx="24377904" cy="914400"/>
            </a:xfrm>
            <a:custGeom>
              <a:avLst/>
              <a:gdLst/>
              <a:ahLst/>
              <a:cxnLst/>
              <a:rect r="r" b="b" t="t" l="l"/>
              <a:pathLst>
                <a:path h="914400" w="24377904">
                  <a:moveTo>
                    <a:pt x="0" y="0"/>
                  </a:moveTo>
                  <a:lnTo>
                    <a:pt x="24377904" y="0"/>
                  </a:lnTo>
                  <a:lnTo>
                    <a:pt x="24377904" y="914400"/>
                  </a:lnTo>
                  <a:lnTo>
                    <a:pt x="0" y="914400"/>
                  </a:lnTo>
                  <a:close/>
                </a:path>
              </a:pathLst>
            </a:custGeom>
            <a:blipFill>
              <a:blip r:embed="rId4">
                <a:alphaModFix amt="0"/>
              </a:blip>
              <a:stretch>
                <a:fillRect l="0" t="-469471" r="0" b="-469471"/>
              </a:stretch>
            </a:blipFill>
          </p:spPr>
        </p:sp>
        <p:sp>
          <p:nvSpPr>
            <p:cNvPr name="TextBox 21" id="21"/>
            <p:cNvSpPr txBox="true"/>
            <p:nvPr/>
          </p:nvSpPr>
          <p:spPr>
            <a:xfrm>
              <a:off x="0" y="-38100"/>
              <a:ext cx="24377904" cy="952500"/>
            </a:xfrm>
            <a:prstGeom prst="rect">
              <a:avLst/>
            </a:prstGeom>
          </p:spPr>
          <p:txBody>
            <a:bodyPr anchor="ctr" rtlCol="false" tIns="0" lIns="0" bIns="0" rIns="0"/>
            <a:lstStyle/>
            <a:p>
              <a:pPr algn="ctr">
                <a:lnSpc>
                  <a:spcPts val="2879"/>
                </a:lnSpc>
              </a:pPr>
              <a:r>
                <a:rPr lang="en-US" sz="2400" b="true">
                  <a:solidFill>
                    <a:srgbClr val="FFFFFF"/>
                  </a:solidFill>
                  <a:latin typeface="Calibri (MS) Bold"/>
                  <a:ea typeface="Calibri (MS) Bold"/>
                  <a:cs typeface="Calibri (MS) Bold"/>
                  <a:sym typeface="Calibri (MS) Bold"/>
                </a:rPr>
                <a:t>comunidad.gazteak.com</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DAHVTHKBHqg</dc:identifier>
  <dcterms:modified xsi:type="dcterms:W3CDTF">2011-08-01T06:04:30Z</dcterms:modified>
  <cp:revision>1</cp:revision>
  <dc:title>Gazteak_Comunidad.pptx</dc:title>
</cp:coreProperties>
</file>